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9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99.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26.xml" ContentType="application/vnd.openxmlformats-officedocument.presentationml.slide+xml"/>
  <Override PartName="/ppt/slides/slide125.xml" ContentType="application/vnd.openxmlformats-officedocument.presentationml.slide+xml"/>
  <Override PartName="/ppt/slides/slide124.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44.xml" ContentType="application/vnd.openxmlformats-officedocument.presentationml.slide+xml"/>
  <Override PartName="/ppt/slides/slide143.xml" ContentType="application/vnd.openxmlformats-officedocument.presentationml.slide+xml"/>
  <Override PartName="/ppt/slides/slide142.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17.xml" ContentType="application/vnd.openxmlformats-officedocument.presentationml.slide+xml"/>
  <Override PartName="/ppt/slides/slide97.xml" ContentType="application/vnd.openxmlformats-officedocument.presentationml.slide+xml"/>
  <Override PartName="/ppt/slides/slide115.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00.xml" ContentType="application/vnd.openxmlformats-officedocument.presentationml.slide+xml"/>
  <Override PartName="/ppt/slides/slide116.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5.xml" ContentType="application/vnd.openxmlformats-officedocument.presentationml.slide+xml"/>
  <Override PartName="/ppt/slides/slide101.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08.xml" ContentType="application/vnd.openxmlformats-officedocument.presentationml.slide+xml"/>
  <Override PartName="/ppt/slides/slide112.xml" ContentType="application/vnd.openxmlformats-officedocument.presentationml.slide+xml"/>
  <Override PartName="/ppt/slides/slide106.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7.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Slides/notesSlide8.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slideMasters/slideMaster1.xml" ContentType="application/vnd.openxmlformats-officedocument.presentationml.slideMaster+xml"/>
  <Override PartName="/ppt/notesSlides/notesSlide10.xml" ContentType="application/vnd.openxmlformats-officedocument.presentationml.notesSlide+xml"/>
  <Override PartName="/ppt/notesSlides/notesSlide14.xml" ContentType="application/vnd.openxmlformats-officedocument.presentationml.notesSlide+xml"/>
  <Override PartName="/ppt/notesSlides/notesSlide7.xml" ContentType="application/vnd.openxmlformats-officedocument.presentationml.notesSlide+xml"/>
  <Override PartName="/ppt/notesSlides/notesSlide15.xml" ContentType="application/vnd.openxmlformats-officedocument.presentationml.notesSlide+xml"/>
  <Override PartName="/ppt/notesSlides/notesSlide9.xml" ContentType="application/vnd.openxmlformats-officedocument.presentationml.notesSlide+xml"/>
  <Override PartName="/ppt/notesSlides/notesSlide13.xml" ContentType="application/vnd.openxmlformats-officedocument.presentationml.notesSlide+xml"/>
  <Override PartName="/ppt/notesSlides/notesSlide6.xml" ContentType="application/vnd.openxmlformats-officedocument.presentationml.notesSlide+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6" r:id="rId1"/>
  </p:sldMasterIdLst>
  <p:notesMasterIdLst>
    <p:notesMasterId r:id="rId152"/>
  </p:notesMasterIdLst>
  <p:handoutMasterIdLst>
    <p:handoutMasterId r:id="rId153"/>
  </p:handoutMasterIdLst>
  <p:sldIdLst>
    <p:sldId id="870" r:id="rId2"/>
    <p:sldId id="882" r:id="rId3"/>
    <p:sldId id="883" r:id="rId4"/>
    <p:sldId id="873" r:id="rId5"/>
    <p:sldId id="874" r:id="rId6"/>
    <p:sldId id="875" r:id="rId7"/>
    <p:sldId id="808" r:id="rId8"/>
    <p:sldId id="856" r:id="rId9"/>
    <p:sldId id="863" r:id="rId10"/>
    <p:sldId id="810" r:id="rId11"/>
    <p:sldId id="811" r:id="rId12"/>
    <p:sldId id="812" r:id="rId13"/>
    <p:sldId id="813" r:id="rId14"/>
    <p:sldId id="814" r:id="rId15"/>
    <p:sldId id="815" r:id="rId16"/>
    <p:sldId id="816" r:id="rId17"/>
    <p:sldId id="817" r:id="rId18"/>
    <p:sldId id="818" r:id="rId19"/>
    <p:sldId id="847" r:id="rId20"/>
    <p:sldId id="848" r:id="rId21"/>
    <p:sldId id="819" r:id="rId22"/>
    <p:sldId id="820" r:id="rId23"/>
    <p:sldId id="821" r:id="rId24"/>
    <p:sldId id="822" r:id="rId25"/>
    <p:sldId id="876" r:id="rId26"/>
    <p:sldId id="877" r:id="rId27"/>
    <p:sldId id="809" r:id="rId28"/>
    <p:sldId id="749" r:id="rId29"/>
    <p:sldId id="750" r:id="rId30"/>
    <p:sldId id="289" r:id="rId31"/>
    <p:sldId id="751" r:id="rId32"/>
    <p:sldId id="281" r:id="rId33"/>
    <p:sldId id="283" r:id="rId34"/>
    <p:sldId id="284" r:id="rId35"/>
    <p:sldId id="285" r:id="rId36"/>
    <p:sldId id="286" r:id="rId37"/>
    <p:sldId id="754" r:id="rId38"/>
    <p:sldId id="300" r:id="rId39"/>
    <p:sldId id="742" r:id="rId40"/>
    <p:sldId id="313" r:id="rId41"/>
    <p:sldId id="314" r:id="rId42"/>
    <p:sldId id="316" r:id="rId43"/>
    <p:sldId id="850" r:id="rId44"/>
    <p:sldId id="317" r:id="rId45"/>
    <p:sldId id="319" r:id="rId46"/>
    <p:sldId id="320" r:id="rId47"/>
    <p:sldId id="321" r:id="rId48"/>
    <p:sldId id="753" r:id="rId49"/>
    <p:sldId id="849" r:id="rId50"/>
    <p:sldId id="600" r:id="rId51"/>
    <p:sldId id="602" r:id="rId52"/>
    <p:sldId id="601" r:id="rId53"/>
    <p:sldId id="603" r:id="rId54"/>
    <p:sldId id="606" r:id="rId55"/>
    <p:sldId id="607" r:id="rId56"/>
    <p:sldId id="608" r:id="rId57"/>
    <p:sldId id="610" r:id="rId58"/>
    <p:sldId id="851" r:id="rId59"/>
    <p:sldId id="852" r:id="rId60"/>
    <p:sldId id="626" r:id="rId61"/>
    <p:sldId id="628" r:id="rId62"/>
    <p:sldId id="629" r:id="rId63"/>
    <p:sldId id="630" r:id="rId64"/>
    <p:sldId id="631" r:id="rId65"/>
    <p:sldId id="878" r:id="rId66"/>
    <p:sldId id="879" r:id="rId67"/>
    <p:sldId id="632" r:id="rId68"/>
    <p:sldId id="634" r:id="rId69"/>
    <p:sldId id="755" r:id="rId70"/>
    <p:sldId id="756" r:id="rId71"/>
    <p:sldId id="857" r:id="rId72"/>
    <p:sldId id="757" r:id="rId73"/>
    <p:sldId id="758" r:id="rId74"/>
    <p:sldId id="759" r:id="rId75"/>
    <p:sldId id="859" r:id="rId76"/>
    <p:sldId id="760" r:id="rId77"/>
    <p:sldId id="784" r:id="rId78"/>
    <p:sldId id="794" r:id="rId79"/>
    <p:sldId id="785" r:id="rId80"/>
    <p:sldId id="786" r:id="rId81"/>
    <p:sldId id="787" r:id="rId82"/>
    <p:sldId id="788" r:id="rId83"/>
    <p:sldId id="858" r:id="rId84"/>
    <p:sldId id="862" r:id="rId85"/>
    <p:sldId id="861" r:id="rId86"/>
    <p:sldId id="829" r:id="rId87"/>
    <p:sldId id="790" r:id="rId88"/>
    <p:sldId id="789" r:id="rId89"/>
    <p:sldId id="843" r:id="rId90"/>
    <p:sldId id="844" r:id="rId91"/>
    <p:sldId id="846" r:id="rId92"/>
    <p:sldId id="860" r:id="rId93"/>
    <p:sldId id="791" r:id="rId94"/>
    <p:sldId id="792" r:id="rId95"/>
    <p:sldId id="841" r:id="rId96"/>
    <p:sldId id="842" r:id="rId97"/>
    <p:sldId id="793" r:id="rId98"/>
    <p:sldId id="830" r:id="rId99"/>
    <p:sldId id="880" r:id="rId100"/>
    <p:sldId id="881" r:id="rId101"/>
    <p:sldId id="837" r:id="rId102"/>
    <p:sldId id="835" r:id="rId103"/>
    <p:sldId id="836" r:id="rId104"/>
    <p:sldId id="764" r:id="rId105"/>
    <p:sldId id="765" r:id="rId106"/>
    <p:sldId id="767" r:id="rId107"/>
    <p:sldId id="864" r:id="rId108"/>
    <p:sldId id="768" r:id="rId109"/>
    <p:sldId id="769" r:id="rId110"/>
    <p:sldId id="770" r:id="rId111"/>
    <p:sldId id="771" r:id="rId112"/>
    <p:sldId id="840" r:id="rId113"/>
    <p:sldId id="773" r:id="rId114"/>
    <p:sldId id="774" r:id="rId115"/>
    <p:sldId id="775" r:id="rId116"/>
    <p:sldId id="776" r:id="rId117"/>
    <p:sldId id="777" r:id="rId118"/>
    <p:sldId id="778" r:id="rId119"/>
    <p:sldId id="779" r:id="rId120"/>
    <p:sldId id="780" r:id="rId121"/>
    <p:sldId id="781" r:id="rId122"/>
    <p:sldId id="865" r:id="rId123"/>
    <p:sldId id="866" r:id="rId124"/>
    <p:sldId id="867" r:id="rId125"/>
    <p:sldId id="868" r:id="rId126"/>
    <p:sldId id="869" r:id="rId127"/>
    <p:sldId id="795" r:id="rId128"/>
    <p:sldId id="796" r:id="rId129"/>
    <p:sldId id="797" r:id="rId130"/>
    <p:sldId id="798" r:id="rId131"/>
    <p:sldId id="799" r:id="rId132"/>
    <p:sldId id="800" r:id="rId133"/>
    <p:sldId id="801" r:id="rId134"/>
    <p:sldId id="783" r:id="rId135"/>
    <p:sldId id="802" r:id="rId136"/>
    <p:sldId id="803" r:id="rId137"/>
    <p:sldId id="884" r:id="rId138"/>
    <p:sldId id="885" r:id="rId139"/>
    <p:sldId id="886" r:id="rId140"/>
    <p:sldId id="887" r:id="rId141"/>
    <p:sldId id="888" r:id="rId142"/>
    <p:sldId id="890" r:id="rId143"/>
    <p:sldId id="891" r:id="rId144"/>
    <p:sldId id="892" r:id="rId145"/>
    <p:sldId id="893" r:id="rId146"/>
    <p:sldId id="894" r:id="rId147"/>
    <p:sldId id="895" r:id="rId148"/>
    <p:sldId id="896" r:id="rId149"/>
    <p:sldId id="897" r:id="rId150"/>
    <p:sldId id="898" r:id="rId151"/>
  </p:sldIdLst>
  <p:sldSz cx="12192000" cy="6858000"/>
  <p:notesSz cx="9598025" cy="7312025"/>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304">
          <p15:clr>
            <a:srgbClr val="A4A3A4"/>
          </p15:clr>
        </p15:guide>
        <p15:guide id="2" pos="302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C6D8F2"/>
    <a:srgbClr val="800000"/>
    <a:srgbClr val="EBF1FB"/>
    <a:srgbClr val="E0EAF8"/>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5" autoAdjust="0"/>
    <p:restoredTop sz="94420" autoAdjust="0"/>
  </p:normalViewPr>
  <p:slideViewPr>
    <p:cSldViewPr snapToGrid="0">
      <p:cViewPr varScale="1">
        <p:scale>
          <a:sx n="66" d="100"/>
          <a:sy n="66" d="100"/>
        </p:scale>
        <p:origin x="804" y="60"/>
      </p:cViewPr>
      <p:guideLst>
        <p:guide orient="horz" pos="2160"/>
        <p:guide pos="3840"/>
      </p:guideLst>
    </p:cSldViewPr>
  </p:slideViewPr>
  <p:notesTextViewPr>
    <p:cViewPr>
      <p:scale>
        <a:sx n="100" d="100"/>
        <a:sy n="100" d="100"/>
      </p:scale>
      <p:origin x="0" y="0"/>
    </p:cViewPr>
  </p:notesTextViewPr>
  <p:notesViewPr>
    <p:cSldViewPr snapToGrid="0">
      <p:cViewPr varScale="1">
        <p:scale>
          <a:sx n="71" d="100"/>
          <a:sy n="71" d="100"/>
        </p:scale>
        <p:origin x="-312" y="-102"/>
      </p:cViewPr>
      <p:guideLst>
        <p:guide orient="horz" pos="2304"/>
        <p:guide pos="3023"/>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customXml" Target="../customXml/item2.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customXml" Target="../customXml/item3.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image" Target="../media/image6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bwMode="auto">
          <a:xfrm>
            <a:off x="0" y="0"/>
            <a:ext cx="4159250" cy="366713"/>
          </a:xfrm>
          <a:prstGeom prst="rect">
            <a:avLst/>
          </a:prstGeom>
          <a:noFill/>
          <a:ln w="9525">
            <a:noFill/>
            <a:miter lim="800000"/>
            <a:headEnd/>
            <a:tailEnd/>
          </a:ln>
          <a:effectLst/>
        </p:spPr>
        <p:txBody>
          <a:bodyPr vert="horz" wrap="square" lIns="96625" tIns="48312" rIns="96625" bIns="48312" numCol="1" anchor="t" anchorCtr="0" compatLnSpc="1">
            <a:prstTxWarp prst="textNoShape">
              <a:avLst/>
            </a:prstTxWarp>
          </a:bodyPr>
          <a:lstStyle>
            <a:lvl1pPr defTabSz="966788">
              <a:defRPr sz="1300"/>
            </a:lvl1pPr>
          </a:lstStyle>
          <a:p>
            <a:endParaRPr lang="en-US" dirty="0"/>
          </a:p>
        </p:txBody>
      </p:sp>
      <p:sp>
        <p:nvSpPr>
          <p:cNvPr id="91139" name="Rectangle 3"/>
          <p:cNvSpPr>
            <a:spLocks noGrp="1" noChangeArrowheads="1"/>
          </p:cNvSpPr>
          <p:nvPr>
            <p:ph type="dt" sz="quarter" idx="1"/>
          </p:nvPr>
        </p:nvSpPr>
        <p:spPr bwMode="auto">
          <a:xfrm>
            <a:off x="5437188" y="0"/>
            <a:ext cx="4159250" cy="366713"/>
          </a:xfrm>
          <a:prstGeom prst="rect">
            <a:avLst/>
          </a:prstGeom>
          <a:noFill/>
          <a:ln w="9525">
            <a:noFill/>
            <a:miter lim="800000"/>
            <a:headEnd/>
            <a:tailEnd/>
          </a:ln>
          <a:effectLst/>
        </p:spPr>
        <p:txBody>
          <a:bodyPr vert="horz" wrap="square" lIns="96625" tIns="48312" rIns="96625" bIns="48312" numCol="1" anchor="t" anchorCtr="0" compatLnSpc="1">
            <a:prstTxWarp prst="textNoShape">
              <a:avLst/>
            </a:prstTxWarp>
          </a:bodyPr>
          <a:lstStyle>
            <a:lvl1pPr algn="r" defTabSz="966788">
              <a:defRPr sz="1300"/>
            </a:lvl1pPr>
          </a:lstStyle>
          <a:p>
            <a:endParaRPr lang="en-US" dirty="0"/>
          </a:p>
        </p:txBody>
      </p:sp>
      <p:sp>
        <p:nvSpPr>
          <p:cNvPr id="91140" name="Rectangle 4"/>
          <p:cNvSpPr>
            <a:spLocks noGrp="1" noChangeArrowheads="1"/>
          </p:cNvSpPr>
          <p:nvPr>
            <p:ph type="ftr" sz="quarter" idx="2"/>
          </p:nvPr>
        </p:nvSpPr>
        <p:spPr bwMode="auto">
          <a:xfrm>
            <a:off x="0" y="6943725"/>
            <a:ext cx="4159250" cy="366713"/>
          </a:xfrm>
          <a:prstGeom prst="rect">
            <a:avLst/>
          </a:prstGeom>
          <a:noFill/>
          <a:ln w="9525">
            <a:noFill/>
            <a:miter lim="800000"/>
            <a:headEnd/>
            <a:tailEnd/>
          </a:ln>
          <a:effectLst/>
        </p:spPr>
        <p:txBody>
          <a:bodyPr vert="horz" wrap="square" lIns="96625" tIns="48312" rIns="96625" bIns="48312" numCol="1" anchor="b" anchorCtr="0" compatLnSpc="1">
            <a:prstTxWarp prst="textNoShape">
              <a:avLst/>
            </a:prstTxWarp>
          </a:bodyPr>
          <a:lstStyle>
            <a:lvl1pPr defTabSz="966788">
              <a:defRPr sz="1300"/>
            </a:lvl1pPr>
          </a:lstStyle>
          <a:p>
            <a:endParaRPr lang="en-US" dirty="0"/>
          </a:p>
        </p:txBody>
      </p:sp>
      <p:sp>
        <p:nvSpPr>
          <p:cNvPr id="91141" name="Rectangle 5"/>
          <p:cNvSpPr>
            <a:spLocks noGrp="1" noChangeArrowheads="1"/>
          </p:cNvSpPr>
          <p:nvPr>
            <p:ph type="sldNum" sz="quarter" idx="3"/>
          </p:nvPr>
        </p:nvSpPr>
        <p:spPr bwMode="auto">
          <a:xfrm>
            <a:off x="5437188" y="6943725"/>
            <a:ext cx="4159250" cy="366713"/>
          </a:xfrm>
          <a:prstGeom prst="rect">
            <a:avLst/>
          </a:prstGeom>
          <a:noFill/>
          <a:ln w="9525">
            <a:noFill/>
            <a:miter lim="800000"/>
            <a:headEnd/>
            <a:tailEnd/>
          </a:ln>
          <a:effectLst/>
        </p:spPr>
        <p:txBody>
          <a:bodyPr vert="horz" wrap="square" lIns="96625" tIns="48312" rIns="96625" bIns="48312" numCol="1" anchor="b" anchorCtr="0" compatLnSpc="1">
            <a:prstTxWarp prst="textNoShape">
              <a:avLst/>
            </a:prstTxWarp>
          </a:bodyPr>
          <a:lstStyle>
            <a:lvl1pPr algn="r" defTabSz="966788">
              <a:defRPr sz="1300"/>
            </a:lvl1pPr>
          </a:lstStyle>
          <a:p>
            <a:fld id="{8695B0EE-8C55-4A9E-A730-9244883C7F07}" type="slidenum">
              <a:rPr lang="en-US"/>
              <a:pPr/>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4159250" cy="366713"/>
          </a:xfrm>
          <a:prstGeom prst="rect">
            <a:avLst/>
          </a:prstGeom>
          <a:noFill/>
          <a:ln w="9525">
            <a:noFill/>
            <a:miter lim="800000"/>
            <a:headEnd/>
            <a:tailEnd/>
          </a:ln>
          <a:effectLst/>
        </p:spPr>
        <p:txBody>
          <a:bodyPr vert="horz" wrap="square" lIns="96625" tIns="48312" rIns="96625" bIns="48312" numCol="1" anchor="t" anchorCtr="0" compatLnSpc="1">
            <a:prstTxWarp prst="textNoShape">
              <a:avLst/>
            </a:prstTxWarp>
          </a:bodyPr>
          <a:lstStyle>
            <a:lvl1pPr defTabSz="966788">
              <a:defRPr sz="1300"/>
            </a:lvl1pPr>
          </a:lstStyle>
          <a:p>
            <a:endParaRPr lang="en-US" dirty="0"/>
          </a:p>
        </p:txBody>
      </p:sp>
      <p:sp>
        <p:nvSpPr>
          <p:cNvPr id="45059" name="Rectangle 3"/>
          <p:cNvSpPr>
            <a:spLocks noGrp="1" noChangeArrowheads="1"/>
          </p:cNvSpPr>
          <p:nvPr>
            <p:ph type="dt" idx="1"/>
          </p:nvPr>
        </p:nvSpPr>
        <p:spPr bwMode="auto">
          <a:xfrm>
            <a:off x="5437188" y="0"/>
            <a:ext cx="4159250" cy="366713"/>
          </a:xfrm>
          <a:prstGeom prst="rect">
            <a:avLst/>
          </a:prstGeom>
          <a:noFill/>
          <a:ln w="9525">
            <a:noFill/>
            <a:miter lim="800000"/>
            <a:headEnd/>
            <a:tailEnd/>
          </a:ln>
          <a:effectLst/>
        </p:spPr>
        <p:txBody>
          <a:bodyPr vert="horz" wrap="square" lIns="96625" tIns="48312" rIns="96625" bIns="48312" numCol="1" anchor="t" anchorCtr="0" compatLnSpc="1">
            <a:prstTxWarp prst="textNoShape">
              <a:avLst/>
            </a:prstTxWarp>
          </a:bodyPr>
          <a:lstStyle>
            <a:lvl1pPr algn="r" defTabSz="966788">
              <a:defRPr sz="1300"/>
            </a:lvl1pPr>
          </a:lstStyle>
          <a:p>
            <a:endParaRPr lang="en-US" dirty="0"/>
          </a:p>
        </p:txBody>
      </p:sp>
      <p:sp>
        <p:nvSpPr>
          <p:cNvPr id="45060" name="Rectangle 4"/>
          <p:cNvSpPr>
            <a:spLocks noGrp="1" noRot="1" noChangeAspect="1" noChangeArrowheads="1" noTextEdit="1"/>
          </p:cNvSpPr>
          <p:nvPr>
            <p:ph type="sldImg" idx="2"/>
          </p:nvPr>
        </p:nvSpPr>
        <p:spPr bwMode="auto">
          <a:xfrm>
            <a:off x="2362200" y="549275"/>
            <a:ext cx="4873625" cy="2741613"/>
          </a:xfrm>
          <a:prstGeom prst="rect">
            <a:avLst/>
          </a:prstGeom>
          <a:noFill/>
          <a:ln w="9525">
            <a:solidFill>
              <a:srgbClr val="000000"/>
            </a:solidFill>
            <a:miter lim="800000"/>
            <a:headEnd/>
            <a:tailEnd/>
          </a:ln>
          <a:effectLst/>
        </p:spPr>
      </p:sp>
      <p:sp>
        <p:nvSpPr>
          <p:cNvPr id="45061" name="Rectangle 5"/>
          <p:cNvSpPr>
            <a:spLocks noGrp="1" noChangeArrowheads="1"/>
          </p:cNvSpPr>
          <p:nvPr>
            <p:ph type="body" sz="quarter" idx="3"/>
          </p:nvPr>
        </p:nvSpPr>
        <p:spPr bwMode="auto">
          <a:xfrm>
            <a:off x="960438" y="3473450"/>
            <a:ext cx="7677150" cy="3289300"/>
          </a:xfrm>
          <a:prstGeom prst="rect">
            <a:avLst/>
          </a:prstGeom>
          <a:noFill/>
          <a:ln w="9525">
            <a:noFill/>
            <a:miter lim="800000"/>
            <a:headEnd/>
            <a:tailEnd/>
          </a:ln>
          <a:effectLst/>
        </p:spPr>
        <p:txBody>
          <a:bodyPr vert="horz" wrap="square" lIns="96625" tIns="48312" rIns="96625" bIns="4831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5062" name="Rectangle 6"/>
          <p:cNvSpPr>
            <a:spLocks noGrp="1" noChangeArrowheads="1"/>
          </p:cNvSpPr>
          <p:nvPr>
            <p:ph type="ftr" sz="quarter" idx="4"/>
          </p:nvPr>
        </p:nvSpPr>
        <p:spPr bwMode="auto">
          <a:xfrm>
            <a:off x="0" y="6943725"/>
            <a:ext cx="4159250" cy="366713"/>
          </a:xfrm>
          <a:prstGeom prst="rect">
            <a:avLst/>
          </a:prstGeom>
          <a:noFill/>
          <a:ln w="9525">
            <a:noFill/>
            <a:miter lim="800000"/>
            <a:headEnd/>
            <a:tailEnd/>
          </a:ln>
          <a:effectLst/>
        </p:spPr>
        <p:txBody>
          <a:bodyPr vert="horz" wrap="square" lIns="96625" tIns="48312" rIns="96625" bIns="48312" numCol="1" anchor="b" anchorCtr="0" compatLnSpc="1">
            <a:prstTxWarp prst="textNoShape">
              <a:avLst/>
            </a:prstTxWarp>
          </a:bodyPr>
          <a:lstStyle>
            <a:lvl1pPr defTabSz="966788">
              <a:defRPr sz="1300"/>
            </a:lvl1pPr>
          </a:lstStyle>
          <a:p>
            <a:endParaRPr lang="en-US" dirty="0"/>
          </a:p>
        </p:txBody>
      </p:sp>
      <p:sp>
        <p:nvSpPr>
          <p:cNvPr id="45063" name="Rectangle 7"/>
          <p:cNvSpPr>
            <a:spLocks noGrp="1" noChangeArrowheads="1"/>
          </p:cNvSpPr>
          <p:nvPr>
            <p:ph type="sldNum" sz="quarter" idx="5"/>
          </p:nvPr>
        </p:nvSpPr>
        <p:spPr bwMode="auto">
          <a:xfrm>
            <a:off x="5437188" y="6943725"/>
            <a:ext cx="4159250" cy="366713"/>
          </a:xfrm>
          <a:prstGeom prst="rect">
            <a:avLst/>
          </a:prstGeom>
          <a:noFill/>
          <a:ln w="9525">
            <a:noFill/>
            <a:miter lim="800000"/>
            <a:headEnd/>
            <a:tailEnd/>
          </a:ln>
          <a:effectLst/>
        </p:spPr>
        <p:txBody>
          <a:bodyPr vert="horz" wrap="square" lIns="96625" tIns="48312" rIns="96625" bIns="48312" numCol="1" anchor="b" anchorCtr="0" compatLnSpc="1">
            <a:prstTxWarp prst="textNoShape">
              <a:avLst/>
            </a:prstTxWarp>
          </a:bodyPr>
          <a:lstStyle>
            <a:lvl1pPr algn="r" defTabSz="966788">
              <a:defRPr sz="1300"/>
            </a:lvl1pPr>
          </a:lstStyle>
          <a:p>
            <a:fld id="{1567D9FE-B5FA-4DC8-90B2-E22AD8B3C7AF}" type="slidenum">
              <a:rPr lang="en-US"/>
              <a:pPr/>
              <a:t>‹#›</a:t>
            </a:fld>
            <a:endParaRPr lang="en-US"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1</a:t>
            </a:fld>
            <a:endParaRPr lang="zh-CN" altLang="en-US"/>
          </a:p>
        </p:txBody>
      </p:sp>
      <p:sp>
        <p:nvSpPr>
          <p:cNvPr id="5" name="Date Placeholder 4"/>
          <p:cNvSpPr>
            <a:spLocks noGrp="1"/>
          </p:cNvSpPr>
          <p:nvPr>
            <p:ph type="dt" idx="11"/>
          </p:nvPr>
        </p:nvSpPr>
        <p:spPr/>
        <p:txBody>
          <a:bodyPr/>
          <a:lstStyle/>
          <a:p>
            <a:fld id="{1B3D246E-5EAC-4A49-A199-6C1AE528FA82}" type="datetime1">
              <a:rPr lang="zh-CN" altLang="en-US" smtClean="0"/>
              <a:t>2022/2/26</a:t>
            </a:fld>
            <a:endParaRPr lang="zh-CN" altLang="en-US"/>
          </a:p>
        </p:txBody>
      </p:sp>
      <p:sp>
        <p:nvSpPr>
          <p:cNvPr id="6" name="Footer Placeholder 5"/>
          <p:cNvSpPr>
            <a:spLocks noGrp="1"/>
          </p:cNvSpPr>
          <p:nvPr>
            <p:ph type="ftr" sz="quarter" idx="12"/>
          </p:nvPr>
        </p:nvSpPr>
        <p:spPr/>
        <p:txBody>
          <a:bodyPr/>
          <a:lstStyle/>
          <a:p>
            <a:endParaRPr lang="zh-CN" altLang="en-US"/>
          </a:p>
        </p:txBody>
      </p:sp>
    </p:spTree>
    <p:extLst>
      <p:ext uri="{BB962C8B-B14F-4D97-AF65-F5344CB8AC3E}">
        <p14:creationId xmlns:p14="http://schemas.microsoft.com/office/powerpoint/2010/main" val="871733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3625" cy="27416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67D9FE-B5FA-4DC8-90B2-E22AD8B3C7AF}" type="slidenum">
              <a:rPr lang="en-US" smtClean="0"/>
              <a:pPr/>
              <a:t>112</a:t>
            </a:fld>
            <a:endParaRPr lang="en-US" dirty="0"/>
          </a:p>
        </p:txBody>
      </p:sp>
    </p:spTree>
    <p:extLst>
      <p:ext uri="{BB962C8B-B14F-4D97-AF65-F5344CB8AC3E}">
        <p14:creationId xmlns:p14="http://schemas.microsoft.com/office/powerpoint/2010/main" val="2782251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3625" cy="27416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67D9FE-B5FA-4DC8-90B2-E22AD8B3C7AF}" type="slidenum">
              <a:rPr lang="en-US" smtClean="0"/>
              <a:pPr/>
              <a:t>118</a:t>
            </a:fld>
            <a:endParaRPr lang="en-US" dirty="0"/>
          </a:p>
        </p:txBody>
      </p:sp>
    </p:spTree>
    <p:extLst>
      <p:ext uri="{BB962C8B-B14F-4D97-AF65-F5344CB8AC3E}">
        <p14:creationId xmlns:p14="http://schemas.microsoft.com/office/powerpoint/2010/main" val="2784266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67D9FE-B5FA-4DC8-90B2-E22AD8B3C7AF}" type="slidenum">
              <a:rPr lang="en-US" smtClean="0"/>
              <a:pPr/>
              <a:t>130</a:t>
            </a:fld>
            <a:endParaRPr lang="en-US" dirty="0"/>
          </a:p>
        </p:txBody>
      </p:sp>
    </p:spTree>
    <p:extLst>
      <p:ext uri="{BB962C8B-B14F-4D97-AF65-F5344CB8AC3E}">
        <p14:creationId xmlns:p14="http://schemas.microsoft.com/office/powerpoint/2010/main" val="3580591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3625" cy="27416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67D9FE-B5FA-4DC8-90B2-E22AD8B3C7AF}" type="slidenum">
              <a:rPr lang="en-US" smtClean="0"/>
              <a:pPr/>
              <a:t>135</a:t>
            </a:fld>
            <a:endParaRPr lang="en-US" dirty="0"/>
          </a:p>
        </p:txBody>
      </p:sp>
    </p:spTree>
    <p:extLst>
      <p:ext uri="{BB962C8B-B14F-4D97-AF65-F5344CB8AC3E}">
        <p14:creationId xmlns:p14="http://schemas.microsoft.com/office/powerpoint/2010/main" val="926904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137</a:t>
            </a:fld>
            <a:endParaRPr lang="zh-CN" altLang="en-US"/>
          </a:p>
        </p:txBody>
      </p:sp>
      <p:sp>
        <p:nvSpPr>
          <p:cNvPr id="5" name="Date Placeholder 4"/>
          <p:cNvSpPr>
            <a:spLocks noGrp="1"/>
          </p:cNvSpPr>
          <p:nvPr>
            <p:ph type="dt" idx="11"/>
          </p:nvPr>
        </p:nvSpPr>
        <p:spPr/>
        <p:txBody>
          <a:bodyPr/>
          <a:lstStyle/>
          <a:p>
            <a:fld id="{644CA782-E574-4567-97A9-06520D5AB6CC}" type="datetime1">
              <a:rPr lang="zh-CN" altLang="en-US" smtClean="0"/>
              <a:t>2022/2/26</a:t>
            </a:fld>
            <a:endParaRPr lang="zh-CN" altLang="en-US"/>
          </a:p>
        </p:txBody>
      </p:sp>
      <p:sp>
        <p:nvSpPr>
          <p:cNvPr id="6" name="Footer Placeholder 5"/>
          <p:cNvSpPr>
            <a:spLocks noGrp="1"/>
          </p:cNvSpPr>
          <p:nvPr>
            <p:ph type="ftr" sz="quarter" idx="12"/>
          </p:nvPr>
        </p:nvSpPr>
        <p:spPr/>
        <p:txBody>
          <a:bodyPr/>
          <a:lstStyle/>
          <a:p>
            <a:endParaRPr lang="zh-CN" altLang="en-US"/>
          </a:p>
        </p:txBody>
      </p:sp>
    </p:spTree>
    <p:extLst>
      <p:ext uri="{BB962C8B-B14F-4D97-AF65-F5344CB8AC3E}">
        <p14:creationId xmlns:p14="http://schemas.microsoft.com/office/powerpoint/2010/main" val="2785816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150</a:t>
            </a:fld>
            <a:endParaRPr lang="zh-CN" altLang="en-US"/>
          </a:p>
        </p:txBody>
      </p:sp>
      <p:sp>
        <p:nvSpPr>
          <p:cNvPr id="5" name="Date Placeholder 4"/>
          <p:cNvSpPr>
            <a:spLocks noGrp="1"/>
          </p:cNvSpPr>
          <p:nvPr>
            <p:ph type="dt" idx="11"/>
          </p:nvPr>
        </p:nvSpPr>
        <p:spPr/>
        <p:txBody>
          <a:bodyPr/>
          <a:lstStyle/>
          <a:p>
            <a:fld id="{1B3D246E-5EAC-4A49-A199-6C1AE528FA82}" type="datetime1">
              <a:rPr lang="zh-CN" altLang="en-US" smtClean="0"/>
              <a:t>2022/2/26</a:t>
            </a:fld>
            <a:endParaRPr lang="zh-CN" altLang="en-US"/>
          </a:p>
        </p:txBody>
      </p:sp>
      <p:sp>
        <p:nvSpPr>
          <p:cNvPr id="6" name="Footer Placeholder 5"/>
          <p:cNvSpPr>
            <a:spLocks noGrp="1"/>
          </p:cNvSpPr>
          <p:nvPr>
            <p:ph type="ftr" sz="quarter" idx="12"/>
          </p:nvPr>
        </p:nvSpPr>
        <p:spPr/>
        <p:txBody>
          <a:bodyPr/>
          <a:lstStyle/>
          <a:p>
            <a:endParaRPr lang="zh-CN" altLang="en-US"/>
          </a:p>
        </p:txBody>
      </p:sp>
    </p:spTree>
    <p:extLst>
      <p:ext uri="{BB962C8B-B14F-4D97-AF65-F5344CB8AC3E}">
        <p14:creationId xmlns:p14="http://schemas.microsoft.com/office/powerpoint/2010/main" val="1594722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4</a:t>
            </a:fld>
            <a:endParaRPr lang="zh-CN" altLang="en-US"/>
          </a:p>
        </p:txBody>
      </p:sp>
      <p:sp>
        <p:nvSpPr>
          <p:cNvPr id="5" name="Date Placeholder 4"/>
          <p:cNvSpPr>
            <a:spLocks noGrp="1"/>
          </p:cNvSpPr>
          <p:nvPr>
            <p:ph type="dt" idx="11"/>
          </p:nvPr>
        </p:nvSpPr>
        <p:spPr/>
        <p:txBody>
          <a:bodyPr/>
          <a:lstStyle/>
          <a:p>
            <a:fld id="{E86D7914-3043-4633-B52A-1E9D0A252EF0}" type="datetime1">
              <a:rPr lang="zh-CN" altLang="en-US" smtClean="0"/>
              <a:t>2022/2/26</a:t>
            </a:fld>
            <a:endParaRPr lang="zh-CN" altLang="en-US"/>
          </a:p>
        </p:txBody>
      </p:sp>
      <p:sp>
        <p:nvSpPr>
          <p:cNvPr id="6" name="Footer Placeholder 5"/>
          <p:cNvSpPr>
            <a:spLocks noGrp="1"/>
          </p:cNvSpPr>
          <p:nvPr>
            <p:ph type="ftr" sz="quarter" idx="12"/>
          </p:nvPr>
        </p:nvSpPr>
        <p:spPr/>
        <p:txBody>
          <a:bodyPr/>
          <a:lstStyle/>
          <a:p>
            <a:endParaRPr lang="zh-CN" altLang="en-US"/>
          </a:p>
        </p:txBody>
      </p:sp>
    </p:spTree>
    <p:extLst>
      <p:ext uri="{BB962C8B-B14F-4D97-AF65-F5344CB8AC3E}">
        <p14:creationId xmlns:p14="http://schemas.microsoft.com/office/powerpoint/2010/main" val="1840554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5</a:t>
            </a:fld>
            <a:endParaRPr lang="zh-CN" altLang="en-US"/>
          </a:p>
        </p:txBody>
      </p:sp>
      <p:sp>
        <p:nvSpPr>
          <p:cNvPr id="5" name="Date Placeholder 4"/>
          <p:cNvSpPr>
            <a:spLocks noGrp="1"/>
          </p:cNvSpPr>
          <p:nvPr>
            <p:ph type="dt" idx="11"/>
          </p:nvPr>
        </p:nvSpPr>
        <p:spPr/>
        <p:txBody>
          <a:bodyPr/>
          <a:lstStyle/>
          <a:p>
            <a:fld id="{644CA782-E574-4567-97A9-06520D5AB6CC}" type="datetime1">
              <a:rPr lang="zh-CN" altLang="en-US" smtClean="0"/>
              <a:t>2022/2/26</a:t>
            </a:fld>
            <a:endParaRPr lang="zh-CN" altLang="en-US"/>
          </a:p>
        </p:txBody>
      </p:sp>
      <p:sp>
        <p:nvSpPr>
          <p:cNvPr id="6" name="Footer Placeholder 5"/>
          <p:cNvSpPr>
            <a:spLocks noGrp="1"/>
          </p:cNvSpPr>
          <p:nvPr>
            <p:ph type="ftr" sz="quarter" idx="12"/>
          </p:nvPr>
        </p:nvSpPr>
        <p:spPr/>
        <p:txBody>
          <a:bodyPr/>
          <a:lstStyle/>
          <a:p>
            <a:endParaRPr lang="zh-CN" altLang="en-US"/>
          </a:p>
        </p:txBody>
      </p:sp>
    </p:spTree>
    <p:extLst>
      <p:ext uri="{BB962C8B-B14F-4D97-AF65-F5344CB8AC3E}">
        <p14:creationId xmlns:p14="http://schemas.microsoft.com/office/powerpoint/2010/main" val="743823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3625" cy="27416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67D9FE-B5FA-4DC8-90B2-E22AD8B3C7AF}" type="slidenum">
              <a:rPr lang="en-US" smtClean="0"/>
              <a:pPr/>
              <a:t>9</a:t>
            </a:fld>
            <a:endParaRPr lang="en-US" dirty="0"/>
          </a:p>
        </p:txBody>
      </p:sp>
    </p:spTree>
    <p:extLst>
      <p:ext uri="{BB962C8B-B14F-4D97-AF65-F5344CB8AC3E}">
        <p14:creationId xmlns:p14="http://schemas.microsoft.com/office/powerpoint/2010/main" val="2680890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25</a:t>
            </a:fld>
            <a:endParaRPr lang="zh-CN" altLang="en-US"/>
          </a:p>
        </p:txBody>
      </p:sp>
      <p:sp>
        <p:nvSpPr>
          <p:cNvPr id="5" name="Date Placeholder 4"/>
          <p:cNvSpPr>
            <a:spLocks noGrp="1"/>
          </p:cNvSpPr>
          <p:nvPr>
            <p:ph type="dt" idx="11"/>
          </p:nvPr>
        </p:nvSpPr>
        <p:spPr/>
        <p:txBody>
          <a:bodyPr/>
          <a:lstStyle/>
          <a:p>
            <a:fld id="{644CA782-E574-4567-97A9-06520D5AB6CC}" type="datetime1">
              <a:rPr lang="zh-CN" altLang="en-US" smtClean="0"/>
              <a:t>2022/2/26</a:t>
            </a:fld>
            <a:endParaRPr lang="zh-CN" altLang="en-US"/>
          </a:p>
        </p:txBody>
      </p:sp>
      <p:sp>
        <p:nvSpPr>
          <p:cNvPr id="6" name="Footer Placeholder 5"/>
          <p:cNvSpPr>
            <a:spLocks noGrp="1"/>
          </p:cNvSpPr>
          <p:nvPr>
            <p:ph type="ftr" sz="quarter" idx="12"/>
          </p:nvPr>
        </p:nvSpPr>
        <p:spPr/>
        <p:txBody>
          <a:bodyPr/>
          <a:lstStyle/>
          <a:p>
            <a:endParaRPr lang="zh-CN" altLang="en-US"/>
          </a:p>
        </p:txBody>
      </p:sp>
    </p:spTree>
    <p:extLst>
      <p:ext uri="{BB962C8B-B14F-4D97-AF65-F5344CB8AC3E}">
        <p14:creationId xmlns:p14="http://schemas.microsoft.com/office/powerpoint/2010/main" val="531153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65</a:t>
            </a:fld>
            <a:endParaRPr lang="zh-CN" altLang="en-US"/>
          </a:p>
        </p:txBody>
      </p:sp>
      <p:sp>
        <p:nvSpPr>
          <p:cNvPr id="5" name="Date Placeholder 4"/>
          <p:cNvSpPr>
            <a:spLocks noGrp="1"/>
          </p:cNvSpPr>
          <p:nvPr>
            <p:ph type="dt" idx="11"/>
          </p:nvPr>
        </p:nvSpPr>
        <p:spPr/>
        <p:txBody>
          <a:bodyPr/>
          <a:lstStyle/>
          <a:p>
            <a:fld id="{644CA782-E574-4567-97A9-06520D5AB6CC}" type="datetime1">
              <a:rPr lang="zh-CN" altLang="en-US" smtClean="0"/>
              <a:t>2022/2/26</a:t>
            </a:fld>
            <a:endParaRPr lang="zh-CN" altLang="en-US"/>
          </a:p>
        </p:txBody>
      </p:sp>
      <p:sp>
        <p:nvSpPr>
          <p:cNvPr id="6" name="Footer Placeholder 5"/>
          <p:cNvSpPr>
            <a:spLocks noGrp="1"/>
          </p:cNvSpPr>
          <p:nvPr>
            <p:ph type="ftr" sz="quarter" idx="12"/>
          </p:nvPr>
        </p:nvSpPr>
        <p:spPr/>
        <p:txBody>
          <a:bodyPr/>
          <a:lstStyle/>
          <a:p>
            <a:endParaRPr lang="zh-CN" altLang="en-US"/>
          </a:p>
        </p:txBody>
      </p:sp>
    </p:spTree>
    <p:extLst>
      <p:ext uri="{BB962C8B-B14F-4D97-AF65-F5344CB8AC3E}">
        <p14:creationId xmlns:p14="http://schemas.microsoft.com/office/powerpoint/2010/main" val="3450735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3625" cy="27416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567D9FE-B5FA-4DC8-90B2-E22AD8B3C7AF}" type="slidenum">
              <a:rPr lang="en-US" smtClean="0"/>
              <a:pPr/>
              <a:t>74</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3625" cy="27416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67D9FE-B5FA-4DC8-90B2-E22AD8B3C7AF}" type="slidenum">
              <a:rPr lang="en-US" smtClean="0"/>
              <a:pPr/>
              <a:t>82</a:t>
            </a:fld>
            <a:endParaRPr lang="en-US" dirty="0"/>
          </a:p>
        </p:txBody>
      </p:sp>
    </p:spTree>
    <p:extLst>
      <p:ext uri="{BB962C8B-B14F-4D97-AF65-F5344CB8AC3E}">
        <p14:creationId xmlns:p14="http://schemas.microsoft.com/office/powerpoint/2010/main" val="3486019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99</a:t>
            </a:fld>
            <a:endParaRPr lang="zh-CN" altLang="en-US"/>
          </a:p>
        </p:txBody>
      </p:sp>
      <p:sp>
        <p:nvSpPr>
          <p:cNvPr id="5" name="Date Placeholder 4"/>
          <p:cNvSpPr>
            <a:spLocks noGrp="1"/>
          </p:cNvSpPr>
          <p:nvPr>
            <p:ph type="dt" idx="11"/>
          </p:nvPr>
        </p:nvSpPr>
        <p:spPr/>
        <p:txBody>
          <a:bodyPr/>
          <a:lstStyle/>
          <a:p>
            <a:fld id="{644CA782-E574-4567-97A9-06520D5AB6CC}" type="datetime1">
              <a:rPr lang="zh-CN" altLang="en-US" smtClean="0"/>
              <a:t>2022/2/26</a:t>
            </a:fld>
            <a:endParaRPr lang="zh-CN" altLang="en-US"/>
          </a:p>
        </p:txBody>
      </p:sp>
      <p:sp>
        <p:nvSpPr>
          <p:cNvPr id="6" name="Footer Placeholder 5"/>
          <p:cNvSpPr>
            <a:spLocks noGrp="1"/>
          </p:cNvSpPr>
          <p:nvPr>
            <p:ph type="ftr" sz="quarter" idx="12"/>
          </p:nvPr>
        </p:nvSpPr>
        <p:spPr/>
        <p:txBody>
          <a:bodyPr/>
          <a:lstStyle/>
          <a:p>
            <a:endParaRPr lang="zh-CN" altLang="en-US"/>
          </a:p>
        </p:txBody>
      </p:sp>
    </p:spTree>
    <p:extLst>
      <p:ext uri="{BB962C8B-B14F-4D97-AF65-F5344CB8AC3E}">
        <p14:creationId xmlns:p14="http://schemas.microsoft.com/office/powerpoint/2010/main" val="24558763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A1F6318-E187-483C-88EC-994C06BB3AF4}" type="slidenum">
              <a:rPr lang="en-US" smtClean="0"/>
              <a:pPr/>
              <a:t>‹#›</a:t>
            </a:fld>
            <a:endParaRPr lang="en-US" dirty="0"/>
          </a:p>
        </p:txBody>
      </p:sp>
      <p:pic>
        <p:nvPicPr>
          <p:cNvPr id="1762306" name="Object 6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33800" y="0"/>
            <a:ext cx="3742267" cy="280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62307" name="Object 7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742267" cy="280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1E3D06-7BFD-4E16-99CD-54C2F79D320C}"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396894D-FFFE-41C3-A91F-AA86D38F8971}"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00400" y="228600"/>
            <a:ext cx="8940800" cy="533400"/>
          </a:xfrm>
        </p:spPr>
        <p:txBody>
          <a:bodyPr/>
          <a:lstStyle/>
          <a:p>
            <a:r>
              <a:rPr lang="en-US" smtClean="0"/>
              <a:t>Click to edit Master title style</a:t>
            </a:r>
            <a:endParaRPr lang="vi-VN"/>
          </a:p>
        </p:txBody>
      </p:sp>
      <p:sp>
        <p:nvSpPr>
          <p:cNvPr id="3" name="Text Placeholder 2"/>
          <p:cNvSpPr>
            <a:spLocks noGrp="1"/>
          </p:cNvSpPr>
          <p:nvPr>
            <p:ph type="body" sz="half" idx="1"/>
          </p:nvPr>
        </p:nvSpPr>
        <p:spPr>
          <a:xfrm>
            <a:off x="304800" y="1295400"/>
            <a:ext cx="5689600" cy="50260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6197600" y="1295400"/>
            <a:ext cx="5689600" cy="50260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a:xfrm>
            <a:off x="304800" y="6521451"/>
            <a:ext cx="2844800" cy="244475"/>
          </a:xfrm>
        </p:spPr>
        <p:txBody>
          <a:bodyPr/>
          <a:lstStyle>
            <a:lvl1pPr>
              <a:defRPr/>
            </a:lvl1pPr>
          </a:lstStyle>
          <a:p>
            <a:endParaRPr lang="en-US" dirty="0"/>
          </a:p>
        </p:txBody>
      </p:sp>
      <p:sp>
        <p:nvSpPr>
          <p:cNvPr id="6" name="Footer Placeholder 5"/>
          <p:cNvSpPr>
            <a:spLocks noGrp="1"/>
          </p:cNvSpPr>
          <p:nvPr>
            <p:ph type="ftr" sz="quarter" idx="11"/>
          </p:nvPr>
        </p:nvSpPr>
        <p:spPr>
          <a:xfrm>
            <a:off x="3860800" y="6553201"/>
            <a:ext cx="4470400" cy="212725"/>
          </a:xfrm>
        </p:spPr>
        <p:txBody>
          <a:bodyPr/>
          <a:lstStyle>
            <a:lvl1pPr>
              <a:defRPr/>
            </a:lvl1pPr>
          </a:lstStyle>
          <a:p>
            <a:endParaRPr lang="en-US" dirty="0"/>
          </a:p>
        </p:txBody>
      </p:sp>
      <p:sp>
        <p:nvSpPr>
          <p:cNvPr id="7" name="Slide Number Placeholder 6"/>
          <p:cNvSpPr>
            <a:spLocks noGrp="1"/>
          </p:cNvSpPr>
          <p:nvPr>
            <p:ph type="sldNum" sz="quarter" idx="12"/>
          </p:nvPr>
        </p:nvSpPr>
        <p:spPr>
          <a:xfrm>
            <a:off x="9042400" y="6521451"/>
            <a:ext cx="2844800" cy="244475"/>
          </a:xfrm>
        </p:spPr>
        <p:txBody>
          <a:bodyPr/>
          <a:lstStyle>
            <a:lvl1pPr>
              <a:defRPr/>
            </a:lvl1pPr>
          </a:lstStyle>
          <a:p>
            <a:fld id="{C6C3345F-5B53-4097-A981-66B20DAB5CF0}" type="slidenum">
              <a:rPr lang="en-US"/>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200400" y="228600"/>
            <a:ext cx="8940800" cy="533400"/>
          </a:xfrm>
        </p:spPr>
        <p:txBody>
          <a:bodyPr/>
          <a:lstStyle/>
          <a:p>
            <a:r>
              <a:rPr lang="en-US" smtClean="0"/>
              <a:t>Click to edit Master title style</a:t>
            </a:r>
            <a:endParaRPr lang="vi-VN"/>
          </a:p>
        </p:txBody>
      </p:sp>
      <p:sp>
        <p:nvSpPr>
          <p:cNvPr id="3" name="Text Placeholder 2"/>
          <p:cNvSpPr>
            <a:spLocks noGrp="1"/>
          </p:cNvSpPr>
          <p:nvPr>
            <p:ph type="body" sz="half" idx="1"/>
          </p:nvPr>
        </p:nvSpPr>
        <p:spPr>
          <a:xfrm>
            <a:off x="304800" y="1295400"/>
            <a:ext cx="5689600" cy="50260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quarter" idx="2"/>
          </p:nvPr>
        </p:nvSpPr>
        <p:spPr>
          <a:xfrm>
            <a:off x="6197600" y="1295401"/>
            <a:ext cx="5689600" cy="24368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Content Placeholder 4"/>
          <p:cNvSpPr>
            <a:spLocks noGrp="1"/>
          </p:cNvSpPr>
          <p:nvPr>
            <p:ph sz="quarter" idx="3"/>
          </p:nvPr>
        </p:nvSpPr>
        <p:spPr>
          <a:xfrm>
            <a:off x="6197600" y="3884613"/>
            <a:ext cx="5689600" cy="2436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6" name="Date Placeholder 5"/>
          <p:cNvSpPr>
            <a:spLocks noGrp="1"/>
          </p:cNvSpPr>
          <p:nvPr>
            <p:ph type="dt" sz="half" idx="10"/>
          </p:nvPr>
        </p:nvSpPr>
        <p:spPr>
          <a:xfrm>
            <a:off x="304800" y="6521451"/>
            <a:ext cx="2844800" cy="244475"/>
          </a:xfrm>
        </p:spPr>
        <p:txBody>
          <a:bodyPr/>
          <a:lstStyle>
            <a:lvl1pPr>
              <a:defRPr/>
            </a:lvl1pPr>
          </a:lstStyle>
          <a:p>
            <a:endParaRPr lang="en-US" dirty="0"/>
          </a:p>
        </p:txBody>
      </p:sp>
      <p:sp>
        <p:nvSpPr>
          <p:cNvPr id="7" name="Footer Placeholder 6"/>
          <p:cNvSpPr>
            <a:spLocks noGrp="1"/>
          </p:cNvSpPr>
          <p:nvPr>
            <p:ph type="ftr" sz="quarter" idx="11"/>
          </p:nvPr>
        </p:nvSpPr>
        <p:spPr>
          <a:xfrm>
            <a:off x="3860800" y="6553201"/>
            <a:ext cx="4470400" cy="212725"/>
          </a:xfrm>
        </p:spPr>
        <p:txBody>
          <a:bodyPr/>
          <a:lstStyle>
            <a:lvl1pPr>
              <a:defRPr/>
            </a:lvl1pPr>
          </a:lstStyle>
          <a:p>
            <a:endParaRPr lang="en-US" dirty="0"/>
          </a:p>
        </p:txBody>
      </p:sp>
      <p:sp>
        <p:nvSpPr>
          <p:cNvPr id="8" name="Slide Number Placeholder 7"/>
          <p:cNvSpPr>
            <a:spLocks noGrp="1"/>
          </p:cNvSpPr>
          <p:nvPr>
            <p:ph type="sldNum" sz="quarter" idx="12"/>
          </p:nvPr>
        </p:nvSpPr>
        <p:spPr>
          <a:xfrm>
            <a:off x="9042400" y="6521451"/>
            <a:ext cx="2844800" cy="244475"/>
          </a:xfrm>
        </p:spPr>
        <p:txBody>
          <a:bodyPr/>
          <a:lstStyle>
            <a:lvl1pPr>
              <a:defRPr/>
            </a:lvl1pPr>
          </a:lstStyle>
          <a:p>
            <a:fld id="{66E08031-ACA1-40D1-827E-46A4A7D3EF1B}" type="slidenum">
              <a:rPr lang="en-US"/>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5749"/>
          <a:stretch/>
        </p:blipFill>
        <p:spPr>
          <a:xfrm>
            <a:off x="4419600" y="940460"/>
            <a:ext cx="7772400" cy="5917540"/>
          </a:xfrm>
          <a:prstGeom prst="rect">
            <a:avLst/>
          </a:prstGeom>
        </p:spPr>
      </p:pic>
      <p:grpSp>
        <p:nvGrpSpPr>
          <p:cNvPr id="7" name="Group 6"/>
          <p:cNvGrpSpPr/>
          <p:nvPr userDrawn="1"/>
        </p:nvGrpSpPr>
        <p:grpSpPr>
          <a:xfrm>
            <a:off x="8265776" y="42392"/>
            <a:ext cx="3883832" cy="965199"/>
            <a:chOff x="8308168" y="0"/>
            <a:chExt cx="3883832" cy="965199"/>
          </a:xfrm>
        </p:grpSpPr>
        <p:pic>
          <p:nvPicPr>
            <p:cNvPr id="8" name="Picture 7"/>
            <p:cNvPicPr>
              <a:picLocks noChangeAspect="1"/>
            </p:cNvPicPr>
            <p:nvPr userDrawn="1"/>
          </p:nvPicPr>
          <p:blipFill>
            <a:blip r:embed="rId3"/>
            <a:stretch>
              <a:fillRect/>
            </a:stretch>
          </p:blipFill>
          <p:spPr>
            <a:xfrm>
              <a:off x="11185328" y="0"/>
              <a:ext cx="1006672" cy="965199"/>
            </a:xfrm>
            <a:prstGeom prst="rect">
              <a:avLst/>
            </a:prstGeom>
          </p:spPr>
        </p:pic>
        <p:pic>
          <p:nvPicPr>
            <p:cNvPr id="9" name="Picture 8"/>
            <p:cNvPicPr>
              <a:picLocks noChangeAspect="1"/>
            </p:cNvPicPr>
            <p:nvPr userDrawn="1"/>
          </p:nvPicPr>
          <p:blipFill>
            <a:blip r:embed="rId4"/>
            <a:stretch>
              <a:fillRect/>
            </a:stretch>
          </p:blipFill>
          <p:spPr>
            <a:xfrm>
              <a:off x="8308168" y="265786"/>
              <a:ext cx="2877160" cy="433625"/>
            </a:xfrm>
            <a:prstGeom prst="rect">
              <a:avLst/>
            </a:prstGeom>
          </p:spPr>
        </p:pic>
      </p:grpSp>
      <p:sp>
        <p:nvSpPr>
          <p:cNvPr id="11" name="TextBox 10"/>
          <p:cNvSpPr txBox="1"/>
          <p:nvPr userDrawn="1"/>
        </p:nvSpPr>
        <p:spPr>
          <a:xfrm>
            <a:off x="0" y="6530109"/>
            <a:ext cx="4908176" cy="307777"/>
          </a:xfrm>
          <a:prstGeom prst="rect">
            <a:avLst/>
          </a:prstGeom>
          <a:noFill/>
        </p:spPr>
        <p:txBody>
          <a:bodyPr wrap="square" rtlCol="0">
            <a:spAutoFit/>
          </a:bodyPr>
          <a:lstStyle/>
          <a:p>
            <a:r>
              <a:rPr lang="en-US" sz="1400" b="0" i="1" dirty="0" err="1">
                <a:solidFill>
                  <a:srgbClr val="C00000"/>
                </a:solidFill>
                <a:latin typeface="Calibri" panose="020F0502020204030204" pitchFamily="34" charset="0"/>
                <a:cs typeface="Calibri" panose="020F0502020204030204" pitchFamily="34" charset="0"/>
              </a:rPr>
              <a:t>Bộ</a:t>
            </a:r>
            <a:r>
              <a:rPr lang="en-US" sz="1400" b="0" i="1" baseline="0" dirty="0">
                <a:solidFill>
                  <a:srgbClr val="C00000"/>
                </a:solidFill>
                <a:latin typeface="Calibri" panose="020F0502020204030204" pitchFamily="34" charset="0"/>
                <a:cs typeface="Calibri" panose="020F0502020204030204" pitchFamily="34" charset="0"/>
              </a:rPr>
              <a:t> </a:t>
            </a:r>
            <a:r>
              <a:rPr lang="en-US" sz="1400" b="0" i="1" baseline="0" dirty="0" err="1">
                <a:solidFill>
                  <a:srgbClr val="C00000"/>
                </a:solidFill>
                <a:latin typeface="Calibri" panose="020F0502020204030204" pitchFamily="34" charset="0"/>
                <a:cs typeface="Calibri" panose="020F0502020204030204" pitchFamily="34" charset="0"/>
              </a:rPr>
              <a:t>môn</a:t>
            </a:r>
            <a:r>
              <a:rPr lang="en-US" sz="1400" b="0" i="1" baseline="0" dirty="0">
                <a:solidFill>
                  <a:srgbClr val="C00000"/>
                </a:solidFill>
                <a:latin typeface="Calibri" panose="020F0502020204030204" pitchFamily="34" charset="0"/>
                <a:cs typeface="Calibri" panose="020F0502020204030204" pitchFamily="34" charset="0"/>
              </a:rPr>
              <a:t> </a:t>
            </a:r>
            <a:r>
              <a:rPr lang="en-US" sz="1400" b="0" i="1" baseline="0" dirty="0" err="1" smtClean="0">
                <a:solidFill>
                  <a:srgbClr val="C00000"/>
                </a:solidFill>
                <a:latin typeface="Calibri" panose="020F0502020204030204" pitchFamily="34" charset="0"/>
                <a:cs typeface="Calibri" panose="020F0502020204030204" pitchFamily="34" charset="0"/>
              </a:rPr>
              <a:t>Điện</a:t>
            </a:r>
            <a:r>
              <a:rPr lang="en-US" sz="1400" b="0" i="1" baseline="0" dirty="0" smtClean="0">
                <a:solidFill>
                  <a:srgbClr val="C00000"/>
                </a:solidFill>
                <a:latin typeface="Calibri" panose="020F0502020204030204" pitchFamily="34" charset="0"/>
                <a:cs typeface="Calibri" panose="020F0502020204030204" pitchFamily="34" charset="0"/>
              </a:rPr>
              <a:t> </a:t>
            </a:r>
            <a:r>
              <a:rPr lang="en-US" sz="1400" b="0" i="1" baseline="0" dirty="0" err="1" smtClean="0">
                <a:solidFill>
                  <a:srgbClr val="C00000"/>
                </a:solidFill>
                <a:latin typeface="Calibri" panose="020F0502020204030204" pitchFamily="34" charset="0"/>
                <a:cs typeface="Calibri" panose="020F0502020204030204" pitchFamily="34" charset="0"/>
              </a:rPr>
              <a:t>tử</a:t>
            </a:r>
            <a:r>
              <a:rPr lang="en-US" sz="1400" b="0" i="1" baseline="0" dirty="0" smtClean="0">
                <a:solidFill>
                  <a:srgbClr val="C00000"/>
                </a:solidFill>
                <a:latin typeface="Calibri" panose="020F0502020204030204" pitchFamily="34" charset="0"/>
                <a:cs typeface="Calibri" panose="020F0502020204030204" pitchFamily="34" charset="0"/>
              </a:rPr>
              <a:t> </a:t>
            </a:r>
            <a:r>
              <a:rPr lang="en-US" sz="1400" b="0" i="1" baseline="0" dirty="0" err="1" smtClean="0">
                <a:solidFill>
                  <a:srgbClr val="C00000"/>
                </a:solidFill>
                <a:latin typeface="Calibri" panose="020F0502020204030204" pitchFamily="34" charset="0"/>
                <a:cs typeface="Calibri" panose="020F0502020204030204" pitchFamily="34" charset="0"/>
              </a:rPr>
              <a:t>máy</a:t>
            </a:r>
            <a:r>
              <a:rPr lang="en-US" sz="1400" b="0" i="1" baseline="0" dirty="0" smtClean="0">
                <a:solidFill>
                  <a:srgbClr val="C00000"/>
                </a:solidFill>
                <a:latin typeface="Calibri" panose="020F0502020204030204" pitchFamily="34" charset="0"/>
                <a:cs typeface="Calibri" panose="020F0502020204030204" pitchFamily="34" charset="0"/>
              </a:rPr>
              <a:t> </a:t>
            </a:r>
            <a:r>
              <a:rPr lang="en-US" sz="1400" b="0" i="1" baseline="0" dirty="0" err="1" smtClean="0">
                <a:solidFill>
                  <a:srgbClr val="C00000"/>
                </a:solidFill>
                <a:latin typeface="Calibri" panose="020F0502020204030204" pitchFamily="34" charset="0"/>
                <a:cs typeface="Calibri" panose="020F0502020204030204" pitchFamily="34" charset="0"/>
              </a:rPr>
              <a:t>tính</a:t>
            </a:r>
            <a:r>
              <a:rPr lang="en-US" sz="1400" b="0" i="1" baseline="0" dirty="0" smtClean="0">
                <a:solidFill>
                  <a:srgbClr val="C00000"/>
                </a:solidFill>
                <a:latin typeface="Calibri" panose="020F0502020204030204" pitchFamily="34" charset="0"/>
                <a:cs typeface="Calibri" panose="020F0502020204030204" pitchFamily="34" charset="0"/>
              </a:rPr>
              <a:t> – </a:t>
            </a:r>
            <a:r>
              <a:rPr lang="en-US" sz="1400" b="0" i="1" baseline="0" dirty="0" err="1" smtClean="0">
                <a:solidFill>
                  <a:srgbClr val="C00000"/>
                </a:solidFill>
                <a:latin typeface="Calibri" panose="020F0502020204030204" pitchFamily="34" charset="0"/>
                <a:cs typeface="Calibri" panose="020F0502020204030204" pitchFamily="34" charset="0"/>
              </a:rPr>
              <a:t>Khoa</a:t>
            </a:r>
            <a:r>
              <a:rPr lang="en-US" sz="1400" b="0" i="1" baseline="0" dirty="0" smtClean="0">
                <a:solidFill>
                  <a:srgbClr val="C00000"/>
                </a:solidFill>
                <a:latin typeface="Calibri" panose="020F0502020204030204" pitchFamily="34" charset="0"/>
                <a:cs typeface="Calibri" panose="020F0502020204030204" pitchFamily="34" charset="0"/>
              </a:rPr>
              <a:t> </a:t>
            </a:r>
            <a:r>
              <a:rPr lang="en-US" sz="1400" b="0" i="1" baseline="0" dirty="0" err="1" smtClean="0">
                <a:solidFill>
                  <a:srgbClr val="C00000"/>
                </a:solidFill>
                <a:latin typeface="Calibri" panose="020F0502020204030204" pitchFamily="34" charset="0"/>
                <a:cs typeface="Calibri" panose="020F0502020204030204" pitchFamily="34" charset="0"/>
              </a:rPr>
              <a:t>Điện</a:t>
            </a:r>
            <a:r>
              <a:rPr lang="en-US" sz="1400" b="0" i="1" baseline="0" dirty="0" smtClean="0">
                <a:solidFill>
                  <a:srgbClr val="C00000"/>
                </a:solidFill>
                <a:latin typeface="Calibri" panose="020F0502020204030204" pitchFamily="34" charset="0"/>
                <a:cs typeface="Calibri" panose="020F0502020204030204" pitchFamily="34" charset="0"/>
              </a:rPr>
              <a:t> </a:t>
            </a:r>
            <a:r>
              <a:rPr lang="en-US" sz="1400" b="0" i="1" baseline="0" dirty="0" err="1" smtClean="0">
                <a:solidFill>
                  <a:srgbClr val="C00000"/>
                </a:solidFill>
                <a:latin typeface="Calibri" panose="020F0502020204030204" pitchFamily="34" charset="0"/>
                <a:cs typeface="Calibri" panose="020F0502020204030204" pitchFamily="34" charset="0"/>
              </a:rPr>
              <a:t>tử</a:t>
            </a:r>
            <a:r>
              <a:rPr lang="en-US" sz="1400" b="0" i="1" baseline="0" dirty="0" smtClean="0">
                <a:solidFill>
                  <a:srgbClr val="C00000"/>
                </a:solidFill>
                <a:latin typeface="Calibri" panose="020F0502020204030204" pitchFamily="34" charset="0"/>
                <a:cs typeface="Calibri" panose="020F0502020204030204" pitchFamily="34" charset="0"/>
              </a:rPr>
              <a:t> </a:t>
            </a:r>
            <a:r>
              <a:rPr lang="en-US" sz="1400" b="0" i="1" baseline="0" dirty="0" err="1" smtClean="0">
                <a:solidFill>
                  <a:srgbClr val="C00000"/>
                </a:solidFill>
                <a:latin typeface="Calibri" panose="020F0502020204030204" pitchFamily="34" charset="0"/>
                <a:cs typeface="Calibri" panose="020F0502020204030204" pitchFamily="34" charset="0"/>
              </a:rPr>
              <a:t>viễn</a:t>
            </a:r>
            <a:r>
              <a:rPr lang="en-US" sz="1400" b="0" i="1" baseline="0" dirty="0" smtClean="0">
                <a:solidFill>
                  <a:srgbClr val="C00000"/>
                </a:solidFill>
                <a:latin typeface="Calibri" panose="020F0502020204030204" pitchFamily="34" charset="0"/>
                <a:cs typeface="Calibri" panose="020F0502020204030204" pitchFamily="34" charset="0"/>
              </a:rPr>
              <a:t> </a:t>
            </a:r>
            <a:r>
              <a:rPr lang="en-US" sz="1400" b="0" i="1" baseline="0" dirty="0" err="1" smtClean="0">
                <a:solidFill>
                  <a:srgbClr val="C00000"/>
                </a:solidFill>
                <a:latin typeface="Calibri" panose="020F0502020204030204" pitchFamily="34" charset="0"/>
                <a:cs typeface="Calibri" panose="020F0502020204030204" pitchFamily="34" charset="0"/>
              </a:rPr>
              <a:t>thông</a:t>
            </a:r>
            <a:endParaRPr lang="en-US" sz="1400" b="0" i="1" dirty="0">
              <a:solidFill>
                <a:srgbClr val="C00000"/>
              </a:solidFill>
              <a:latin typeface="Calibri" panose="020F0502020204030204" pitchFamily="34" charset="0"/>
              <a:cs typeface="Calibri" panose="020F0502020204030204" pitchFamily="34" charset="0"/>
            </a:endParaRPr>
          </a:p>
        </p:txBody>
      </p:sp>
      <p:sp>
        <p:nvSpPr>
          <p:cNvPr id="12" name="TextBox 11"/>
          <p:cNvSpPr txBox="1"/>
          <p:nvPr userDrawn="1"/>
        </p:nvSpPr>
        <p:spPr>
          <a:xfrm>
            <a:off x="6979022" y="6483796"/>
            <a:ext cx="5065059" cy="307777"/>
          </a:xfrm>
          <a:prstGeom prst="rect">
            <a:avLst/>
          </a:prstGeom>
          <a:noFill/>
        </p:spPr>
        <p:txBody>
          <a:bodyPr wrap="square" rtlCol="0">
            <a:spAutoFit/>
          </a:bodyPr>
          <a:lstStyle>
            <a:defPPr>
              <a:defRPr lang="zh-CN"/>
            </a:defPPr>
            <a:lvl1pPr>
              <a:defRPr sz="1400" b="0" i="1">
                <a:solidFill>
                  <a:srgbClr val="C00000"/>
                </a:solidFill>
                <a:latin typeface="Calibri" panose="020F0502020204030204" pitchFamily="34" charset="0"/>
                <a:cs typeface="Calibri" panose="020F0502020204030204" pitchFamily="34" charset="0"/>
              </a:defRPr>
            </a:lvl1pPr>
          </a:lstStyle>
          <a:p>
            <a:pPr lvl="0" algn="r"/>
            <a:fld id="{F7CE68C9-1898-4F91-91CD-5C5ED7667076}" type="datetime3">
              <a:rPr lang="en-US" smtClean="0">
                <a:solidFill>
                  <a:schemeClr val="bg1"/>
                </a:solidFill>
              </a:rPr>
              <a:pPr lvl="0" algn="r"/>
              <a:t>26 February 2022</a:t>
            </a:fld>
            <a:r>
              <a:rPr lang="en-US" dirty="0">
                <a:solidFill>
                  <a:schemeClr val="bg1"/>
                </a:solidFill>
              </a:rPr>
              <a:t> | Page </a:t>
            </a:r>
            <a:fld id="{ABE13A69-7510-48BA-B518-3F4112F4C1A0}"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409919835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Slide 2">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188415"/>
            <a:ext cx="4463844" cy="6669586"/>
          </a:xfrm>
          <a:prstGeom prst="rect">
            <a:avLst/>
          </a:prstGeom>
        </p:spPr>
      </p:pic>
      <p:grpSp>
        <p:nvGrpSpPr>
          <p:cNvPr id="4" name="Group 3"/>
          <p:cNvGrpSpPr/>
          <p:nvPr userDrawn="1"/>
        </p:nvGrpSpPr>
        <p:grpSpPr>
          <a:xfrm>
            <a:off x="8265776" y="42392"/>
            <a:ext cx="3883832" cy="965199"/>
            <a:chOff x="8308168" y="0"/>
            <a:chExt cx="3883832" cy="965199"/>
          </a:xfrm>
        </p:grpSpPr>
        <p:pic>
          <p:nvPicPr>
            <p:cNvPr id="5" name="Picture 4"/>
            <p:cNvPicPr>
              <a:picLocks noChangeAspect="1"/>
            </p:cNvPicPr>
            <p:nvPr userDrawn="1"/>
          </p:nvPicPr>
          <p:blipFill>
            <a:blip r:embed="rId3"/>
            <a:stretch>
              <a:fillRect/>
            </a:stretch>
          </p:blipFill>
          <p:spPr>
            <a:xfrm>
              <a:off x="11185328" y="0"/>
              <a:ext cx="1006672" cy="965199"/>
            </a:xfrm>
            <a:prstGeom prst="rect">
              <a:avLst/>
            </a:prstGeom>
          </p:spPr>
        </p:pic>
        <p:pic>
          <p:nvPicPr>
            <p:cNvPr id="6" name="Picture 5"/>
            <p:cNvPicPr>
              <a:picLocks noChangeAspect="1"/>
            </p:cNvPicPr>
            <p:nvPr userDrawn="1"/>
          </p:nvPicPr>
          <p:blipFill>
            <a:blip r:embed="rId4"/>
            <a:stretch>
              <a:fillRect/>
            </a:stretch>
          </p:blipFill>
          <p:spPr>
            <a:xfrm>
              <a:off x="8308168" y="265786"/>
              <a:ext cx="2877160" cy="433625"/>
            </a:xfrm>
            <a:prstGeom prst="rect">
              <a:avLst/>
            </a:prstGeom>
          </p:spPr>
        </p:pic>
      </p:grpSp>
      <p:sp>
        <p:nvSpPr>
          <p:cNvPr id="8" name="TextBox 7"/>
          <p:cNvSpPr txBox="1"/>
          <p:nvPr userDrawn="1"/>
        </p:nvSpPr>
        <p:spPr>
          <a:xfrm>
            <a:off x="6239434" y="6530110"/>
            <a:ext cx="5952565" cy="307777"/>
          </a:xfrm>
          <a:prstGeom prst="rect">
            <a:avLst/>
          </a:prstGeom>
          <a:noFill/>
        </p:spPr>
        <p:txBody>
          <a:bodyPr wrap="square" rtlCol="0">
            <a:spAutoFit/>
          </a:bodyPr>
          <a:lstStyle/>
          <a:p>
            <a:pPr algn="r"/>
            <a:r>
              <a:rPr lang="en-US" sz="1400" b="0" i="1" dirty="0" err="1">
                <a:solidFill>
                  <a:srgbClr val="C00000"/>
                </a:solidFill>
                <a:latin typeface="Calibri" panose="020F0502020204030204" pitchFamily="34" charset="0"/>
                <a:cs typeface="Calibri" panose="020F0502020204030204" pitchFamily="34" charset="0"/>
              </a:rPr>
              <a:t>Bộ</a:t>
            </a:r>
            <a:r>
              <a:rPr lang="en-US" sz="1400" b="0" i="1" baseline="0" dirty="0">
                <a:solidFill>
                  <a:srgbClr val="C00000"/>
                </a:solidFill>
                <a:latin typeface="Calibri" panose="020F0502020204030204" pitchFamily="34" charset="0"/>
                <a:cs typeface="Calibri" panose="020F0502020204030204" pitchFamily="34" charset="0"/>
              </a:rPr>
              <a:t> </a:t>
            </a:r>
            <a:r>
              <a:rPr lang="en-US" sz="1400" b="0" i="1" baseline="0" dirty="0" err="1">
                <a:solidFill>
                  <a:srgbClr val="C00000"/>
                </a:solidFill>
                <a:latin typeface="Calibri" panose="020F0502020204030204" pitchFamily="34" charset="0"/>
                <a:cs typeface="Calibri" panose="020F0502020204030204" pitchFamily="34" charset="0"/>
              </a:rPr>
              <a:t>môn</a:t>
            </a:r>
            <a:r>
              <a:rPr lang="en-US" sz="1400" b="0" i="1" baseline="0" dirty="0">
                <a:solidFill>
                  <a:srgbClr val="C00000"/>
                </a:solidFill>
                <a:latin typeface="Calibri" panose="020F0502020204030204" pitchFamily="34" charset="0"/>
                <a:cs typeface="Calibri" panose="020F0502020204030204" pitchFamily="34" charset="0"/>
              </a:rPr>
              <a:t> </a:t>
            </a:r>
            <a:r>
              <a:rPr lang="en-US" sz="1400" b="0" i="1" baseline="0" dirty="0" err="1" smtClean="0">
                <a:solidFill>
                  <a:srgbClr val="C00000"/>
                </a:solidFill>
                <a:latin typeface="Calibri" panose="020F0502020204030204" pitchFamily="34" charset="0"/>
                <a:cs typeface="Calibri" panose="020F0502020204030204" pitchFamily="34" charset="0"/>
              </a:rPr>
              <a:t>Điện</a:t>
            </a:r>
            <a:r>
              <a:rPr lang="en-US" sz="1400" b="0" i="1" baseline="0" dirty="0" smtClean="0">
                <a:solidFill>
                  <a:srgbClr val="C00000"/>
                </a:solidFill>
                <a:latin typeface="Calibri" panose="020F0502020204030204" pitchFamily="34" charset="0"/>
                <a:cs typeface="Calibri" panose="020F0502020204030204" pitchFamily="34" charset="0"/>
              </a:rPr>
              <a:t> </a:t>
            </a:r>
            <a:r>
              <a:rPr lang="en-US" sz="1400" b="0" i="1" baseline="0" dirty="0" err="1" smtClean="0">
                <a:solidFill>
                  <a:srgbClr val="C00000"/>
                </a:solidFill>
                <a:latin typeface="Calibri" panose="020F0502020204030204" pitchFamily="34" charset="0"/>
                <a:cs typeface="Calibri" panose="020F0502020204030204" pitchFamily="34" charset="0"/>
              </a:rPr>
              <a:t>tử</a:t>
            </a:r>
            <a:r>
              <a:rPr lang="en-US" sz="1400" b="0" i="1" baseline="0" dirty="0" smtClean="0">
                <a:solidFill>
                  <a:srgbClr val="C00000"/>
                </a:solidFill>
                <a:latin typeface="Calibri" panose="020F0502020204030204" pitchFamily="34" charset="0"/>
                <a:cs typeface="Calibri" panose="020F0502020204030204" pitchFamily="34" charset="0"/>
              </a:rPr>
              <a:t> </a:t>
            </a:r>
            <a:r>
              <a:rPr lang="en-US" sz="1400" b="0" i="1" baseline="0" dirty="0" err="1" smtClean="0">
                <a:solidFill>
                  <a:srgbClr val="C00000"/>
                </a:solidFill>
                <a:latin typeface="Calibri" panose="020F0502020204030204" pitchFamily="34" charset="0"/>
                <a:cs typeface="Calibri" panose="020F0502020204030204" pitchFamily="34" charset="0"/>
              </a:rPr>
              <a:t>máy</a:t>
            </a:r>
            <a:r>
              <a:rPr lang="en-US" sz="1400" b="0" i="1" baseline="0" dirty="0" smtClean="0">
                <a:solidFill>
                  <a:srgbClr val="C00000"/>
                </a:solidFill>
                <a:latin typeface="Calibri" panose="020F0502020204030204" pitchFamily="34" charset="0"/>
                <a:cs typeface="Calibri" panose="020F0502020204030204" pitchFamily="34" charset="0"/>
              </a:rPr>
              <a:t> </a:t>
            </a:r>
            <a:r>
              <a:rPr lang="en-US" sz="1400" b="0" i="1" baseline="0" dirty="0" err="1" smtClean="0">
                <a:solidFill>
                  <a:srgbClr val="C00000"/>
                </a:solidFill>
                <a:latin typeface="Calibri" panose="020F0502020204030204" pitchFamily="34" charset="0"/>
                <a:cs typeface="Calibri" panose="020F0502020204030204" pitchFamily="34" charset="0"/>
              </a:rPr>
              <a:t>tính</a:t>
            </a:r>
            <a:r>
              <a:rPr lang="en-US" sz="1400" b="0" i="1" baseline="0" dirty="0" smtClean="0">
                <a:solidFill>
                  <a:srgbClr val="C00000"/>
                </a:solidFill>
                <a:latin typeface="Calibri" panose="020F0502020204030204" pitchFamily="34" charset="0"/>
                <a:cs typeface="Calibri" panose="020F0502020204030204" pitchFamily="34" charset="0"/>
              </a:rPr>
              <a:t> –</a:t>
            </a:r>
            <a:r>
              <a:rPr lang="en-US" sz="1400" b="0" i="1" baseline="0" dirty="0" err="1" smtClean="0">
                <a:solidFill>
                  <a:srgbClr val="C00000"/>
                </a:solidFill>
                <a:latin typeface="Calibri" panose="020F0502020204030204" pitchFamily="34" charset="0"/>
                <a:cs typeface="Calibri" panose="020F0502020204030204" pitchFamily="34" charset="0"/>
              </a:rPr>
              <a:t>Khoa</a:t>
            </a:r>
            <a:r>
              <a:rPr lang="en-US" sz="1400" b="0" i="1" baseline="0" dirty="0" smtClean="0">
                <a:solidFill>
                  <a:srgbClr val="C00000"/>
                </a:solidFill>
                <a:latin typeface="Calibri" panose="020F0502020204030204" pitchFamily="34" charset="0"/>
                <a:cs typeface="Calibri" panose="020F0502020204030204" pitchFamily="34" charset="0"/>
              </a:rPr>
              <a:t> </a:t>
            </a:r>
            <a:r>
              <a:rPr lang="en-US" sz="1400" b="0" i="1" baseline="0" dirty="0" err="1" smtClean="0">
                <a:solidFill>
                  <a:srgbClr val="C00000"/>
                </a:solidFill>
                <a:latin typeface="Calibri" panose="020F0502020204030204" pitchFamily="34" charset="0"/>
                <a:cs typeface="Calibri" panose="020F0502020204030204" pitchFamily="34" charset="0"/>
              </a:rPr>
              <a:t>Điện</a:t>
            </a:r>
            <a:r>
              <a:rPr lang="en-US" sz="1400" b="0" i="1" baseline="0" dirty="0" smtClean="0">
                <a:solidFill>
                  <a:srgbClr val="C00000"/>
                </a:solidFill>
                <a:latin typeface="Calibri" panose="020F0502020204030204" pitchFamily="34" charset="0"/>
                <a:cs typeface="Calibri" panose="020F0502020204030204" pitchFamily="34" charset="0"/>
              </a:rPr>
              <a:t> </a:t>
            </a:r>
            <a:r>
              <a:rPr lang="en-US" sz="1400" b="0" i="1" baseline="0" dirty="0" err="1" smtClean="0">
                <a:solidFill>
                  <a:srgbClr val="C00000"/>
                </a:solidFill>
                <a:latin typeface="Calibri" panose="020F0502020204030204" pitchFamily="34" charset="0"/>
                <a:cs typeface="Calibri" panose="020F0502020204030204" pitchFamily="34" charset="0"/>
              </a:rPr>
              <a:t>tử</a:t>
            </a:r>
            <a:r>
              <a:rPr lang="en-US" sz="1400" b="0" i="1" baseline="0" dirty="0" smtClean="0">
                <a:solidFill>
                  <a:srgbClr val="C00000"/>
                </a:solidFill>
                <a:latin typeface="Calibri" panose="020F0502020204030204" pitchFamily="34" charset="0"/>
                <a:cs typeface="Calibri" panose="020F0502020204030204" pitchFamily="34" charset="0"/>
              </a:rPr>
              <a:t> </a:t>
            </a:r>
            <a:r>
              <a:rPr lang="en-US" sz="1400" b="0" i="1" baseline="0" dirty="0" err="1" smtClean="0">
                <a:solidFill>
                  <a:srgbClr val="C00000"/>
                </a:solidFill>
                <a:latin typeface="Calibri" panose="020F0502020204030204" pitchFamily="34" charset="0"/>
                <a:cs typeface="Calibri" panose="020F0502020204030204" pitchFamily="34" charset="0"/>
              </a:rPr>
              <a:t>viễn</a:t>
            </a:r>
            <a:r>
              <a:rPr lang="en-US" sz="1400" b="0" i="1" baseline="0" dirty="0" smtClean="0">
                <a:solidFill>
                  <a:srgbClr val="C00000"/>
                </a:solidFill>
                <a:latin typeface="Calibri" panose="020F0502020204030204" pitchFamily="34" charset="0"/>
                <a:cs typeface="Calibri" panose="020F0502020204030204" pitchFamily="34" charset="0"/>
              </a:rPr>
              <a:t> </a:t>
            </a:r>
            <a:r>
              <a:rPr lang="en-US" sz="1400" b="0" i="1" baseline="0" dirty="0" err="1" smtClean="0">
                <a:solidFill>
                  <a:srgbClr val="C00000"/>
                </a:solidFill>
                <a:latin typeface="Calibri" panose="020F0502020204030204" pitchFamily="34" charset="0"/>
                <a:cs typeface="Calibri" panose="020F0502020204030204" pitchFamily="34" charset="0"/>
              </a:rPr>
              <a:t>thông</a:t>
            </a:r>
            <a:endParaRPr lang="en-US" sz="1400" b="0" i="1" dirty="0">
              <a:solidFill>
                <a:srgbClr val="C00000"/>
              </a:solidFill>
              <a:latin typeface="Calibri" panose="020F0502020204030204" pitchFamily="34" charset="0"/>
              <a:cs typeface="Calibri" panose="020F0502020204030204" pitchFamily="34" charset="0"/>
            </a:endParaRPr>
          </a:p>
        </p:txBody>
      </p:sp>
      <p:sp>
        <p:nvSpPr>
          <p:cNvPr id="9" name="TextBox 8"/>
          <p:cNvSpPr txBox="1"/>
          <p:nvPr userDrawn="1"/>
        </p:nvSpPr>
        <p:spPr>
          <a:xfrm>
            <a:off x="0" y="6509994"/>
            <a:ext cx="3215962" cy="307777"/>
          </a:xfrm>
          <a:prstGeom prst="rect">
            <a:avLst/>
          </a:prstGeom>
          <a:noFill/>
        </p:spPr>
        <p:txBody>
          <a:bodyPr wrap="square" rtlCol="0">
            <a:spAutoFit/>
          </a:bodyPr>
          <a:lstStyle>
            <a:defPPr>
              <a:defRPr lang="zh-CN"/>
            </a:defPPr>
            <a:lvl1pPr>
              <a:defRPr sz="1400" b="0" i="1">
                <a:solidFill>
                  <a:srgbClr val="C00000"/>
                </a:solidFill>
                <a:latin typeface="Calibri" panose="020F0502020204030204" pitchFamily="34" charset="0"/>
                <a:cs typeface="Calibri" panose="020F0502020204030204" pitchFamily="34" charset="0"/>
              </a:defRPr>
            </a:lvl1pPr>
          </a:lstStyle>
          <a:p>
            <a:pPr lvl="0" algn="l"/>
            <a:fld id="{F7CE68C9-1898-4F91-91CD-5C5ED7667076}" type="datetime3">
              <a:rPr lang="en-US" smtClean="0">
                <a:solidFill>
                  <a:schemeClr val="bg1"/>
                </a:solidFill>
              </a:rPr>
              <a:pPr lvl="0" algn="l"/>
              <a:t>26 February 2022</a:t>
            </a:fld>
            <a:r>
              <a:rPr lang="en-US">
                <a:solidFill>
                  <a:schemeClr val="bg1"/>
                </a:solidFill>
              </a:rPr>
              <a:t> | Page </a:t>
            </a:r>
            <a:fld id="{ABE13A69-7510-48BA-B518-3F4112F4C1A0}" type="slidenum">
              <a:rPr lang="en-US" smtClean="0">
                <a:solidFill>
                  <a:schemeClr val="bg1"/>
                </a:solidFill>
              </a:rPr>
              <a:pPr lvl="0" algn="l"/>
              <a:t>‹#›</a:t>
            </a:fld>
            <a:endParaRPr lang="en-US">
              <a:solidFill>
                <a:schemeClr val="bg1"/>
              </a:solidFill>
            </a:endParaRPr>
          </a:p>
        </p:txBody>
      </p:sp>
    </p:spTree>
    <p:extLst>
      <p:ext uri="{BB962C8B-B14F-4D97-AF65-F5344CB8AC3E}">
        <p14:creationId xmlns:p14="http://schemas.microsoft.com/office/powerpoint/2010/main" val="5009016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Slide 3">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757925"/>
            <a:ext cx="6096000" cy="5550800"/>
          </a:xfrm>
          <a:prstGeom prst="rect">
            <a:avLst/>
          </a:prstGeom>
        </p:spPr>
      </p:pic>
      <p:grpSp>
        <p:nvGrpSpPr>
          <p:cNvPr id="4" name="Group 3"/>
          <p:cNvGrpSpPr/>
          <p:nvPr userDrawn="1"/>
        </p:nvGrpSpPr>
        <p:grpSpPr>
          <a:xfrm>
            <a:off x="8265776" y="42392"/>
            <a:ext cx="3883832" cy="965199"/>
            <a:chOff x="8308168" y="0"/>
            <a:chExt cx="3883832" cy="965199"/>
          </a:xfrm>
        </p:grpSpPr>
        <p:pic>
          <p:nvPicPr>
            <p:cNvPr id="5" name="Picture 4"/>
            <p:cNvPicPr>
              <a:picLocks noChangeAspect="1"/>
            </p:cNvPicPr>
            <p:nvPr userDrawn="1"/>
          </p:nvPicPr>
          <p:blipFill>
            <a:blip r:embed="rId3"/>
            <a:stretch>
              <a:fillRect/>
            </a:stretch>
          </p:blipFill>
          <p:spPr>
            <a:xfrm>
              <a:off x="11185328" y="0"/>
              <a:ext cx="1006672" cy="965199"/>
            </a:xfrm>
            <a:prstGeom prst="rect">
              <a:avLst/>
            </a:prstGeom>
          </p:spPr>
        </p:pic>
        <p:pic>
          <p:nvPicPr>
            <p:cNvPr id="6" name="Picture 5"/>
            <p:cNvPicPr>
              <a:picLocks noChangeAspect="1"/>
            </p:cNvPicPr>
            <p:nvPr userDrawn="1"/>
          </p:nvPicPr>
          <p:blipFill>
            <a:blip r:embed="rId4"/>
            <a:stretch>
              <a:fillRect/>
            </a:stretch>
          </p:blipFill>
          <p:spPr>
            <a:xfrm>
              <a:off x="8308168" y="265786"/>
              <a:ext cx="2877160" cy="433625"/>
            </a:xfrm>
            <a:prstGeom prst="rect">
              <a:avLst/>
            </a:prstGeom>
          </p:spPr>
        </p:pic>
      </p:grpSp>
      <p:sp>
        <p:nvSpPr>
          <p:cNvPr id="8" name="TextBox 7"/>
          <p:cNvSpPr txBox="1"/>
          <p:nvPr userDrawn="1"/>
        </p:nvSpPr>
        <p:spPr>
          <a:xfrm>
            <a:off x="6938682" y="6550223"/>
            <a:ext cx="5210926" cy="307777"/>
          </a:xfrm>
          <a:prstGeom prst="rect">
            <a:avLst/>
          </a:prstGeom>
          <a:noFill/>
        </p:spPr>
        <p:txBody>
          <a:bodyPr wrap="square" rtlCol="0">
            <a:spAutoFit/>
          </a:bodyPr>
          <a:lstStyle>
            <a:defPPr>
              <a:defRPr lang="zh-CN"/>
            </a:defPPr>
            <a:lvl1pPr>
              <a:defRPr sz="1400" b="0" i="1">
                <a:solidFill>
                  <a:srgbClr val="C00000"/>
                </a:solidFill>
                <a:latin typeface="Calibri" panose="020F0502020204030204" pitchFamily="34" charset="0"/>
                <a:cs typeface="Calibri" panose="020F0502020204030204" pitchFamily="34" charset="0"/>
              </a:defRPr>
            </a:lvl1pPr>
          </a:lstStyle>
          <a:p>
            <a:pPr lvl="0" algn="r"/>
            <a:fld id="{F7CE68C9-1898-4F91-91CD-5C5ED7667076}" type="datetime3">
              <a:rPr lang="en-US" smtClean="0"/>
              <a:pPr lvl="0" algn="r"/>
              <a:t>26 February 2022</a:t>
            </a:fld>
            <a:r>
              <a:rPr lang="en-US" dirty="0"/>
              <a:t> | Page </a:t>
            </a:r>
            <a:fld id="{ABE13A69-7510-48BA-B518-3F4112F4C1A0}" type="slidenum">
              <a:rPr lang="en-US" smtClean="0"/>
              <a:pPr lvl="0" algn="r"/>
              <a:t>‹#›</a:t>
            </a:fld>
            <a:endParaRPr lang="en-US" dirty="0"/>
          </a:p>
        </p:txBody>
      </p:sp>
      <p:sp>
        <p:nvSpPr>
          <p:cNvPr id="9" name="TextBox 8"/>
          <p:cNvSpPr txBox="1"/>
          <p:nvPr userDrawn="1"/>
        </p:nvSpPr>
        <p:spPr>
          <a:xfrm>
            <a:off x="1" y="6550223"/>
            <a:ext cx="4948518" cy="307777"/>
          </a:xfrm>
          <a:prstGeom prst="rect">
            <a:avLst/>
          </a:prstGeom>
          <a:noFill/>
        </p:spPr>
        <p:txBody>
          <a:bodyPr wrap="square" rtlCol="0">
            <a:spAutoFit/>
          </a:bodyPr>
          <a:lstStyle/>
          <a:p>
            <a:pPr algn="l"/>
            <a:r>
              <a:rPr lang="en-US" sz="1400" b="0" i="1" dirty="0" err="1">
                <a:solidFill>
                  <a:srgbClr val="C00000"/>
                </a:solidFill>
                <a:latin typeface="Calibri" panose="020F0502020204030204" pitchFamily="34" charset="0"/>
                <a:cs typeface="Calibri" panose="020F0502020204030204" pitchFamily="34" charset="0"/>
              </a:rPr>
              <a:t>Bộ</a:t>
            </a:r>
            <a:r>
              <a:rPr lang="en-US" sz="1400" b="0" i="1" baseline="0" dirty="0">
                <a:solidFill>
                  <a:srgbClr val="C00000"/>
                </a:solidFill>
                <a:latin typeface="Calibri" panose="020F0502020204030204" pitchFamily="34" charset="0"/>
                <a:cs typeface="Calibri" panose="020F0502020204030204" pitchFamily="34" charset="0"/>
              </a:rPr>
              <a:t> </a:t>
            </a:r>
            <a:r>
              <a:rPr lang="en-US" sz="1400" b="0" i="1" baseline="0" dirty="0" err="1">
                <a:solidFill>
                  <a:srgbClr val="C00000"/>
                </a:solidFill>
                <a:latin typeface="Calibri" panose="020F0502020204030204" pitchFamily="34" charset="0"/>
                <a:cs typeface="Calibri" panose="020F0502020204030204" pitchFamily="34" charset="0"/>
              </a:rPr>
              <a:t>môn</a:t>
            </a:r>
            <a:r>
              <a:rPr lang="en-US" sz="1400" b="0" i="1" baseline="0" dirty="0">
                <a:solidFill>
                  <a:srgbClr val="C00000"/>
                </a:solidFill>
                <a:latin typeface="Calibri" panose="020F0502020204030204" pitchFamily="34" charset="0"/>
                <a:cs typeface="Calibri" panose="020F0502020204030204" pitchFamily="34" charset="0"/>
              </a:rPr>
              <a:t> </a:t>
            </a:r>
            <a:r>
              <a:rPr lang="en-US" sz="1400" b="0" i="1" baseline="0" dirty="0" err="1" smtClean="0">
                <a:solidFill>
                  <a:srgbClr val="C00000"/>
                </a:solidFill>
                <a:latin typeface="Calibri" panose="020F0502020204030204" pitchFamily="34" charset="0"/>
                <a:cs typeface="Calibri" panose="020F0502020204030204" pitchFamily="34" charset="0"/>
              </a:rPr>
              <a:t>Điện</a:t>
            </a:r>
            <a:r>
              <a:rPr lang="en-US" sz="1400" b="0" i="1" baseline="0" dirty="0" smtClean="0">
                <a:solidFill>
                  <a:srgbClr val="C00000"/>
                </a:solidFill>
                <a:latin typeface="Calibri" panose="020F0502020204030204" pitchFamily="34" charset="0"/>
                <a:cs typeface="Calibri" panose="020F0502020204030204" pitchFamily="34" charset="0"/>
              </a:rPr>
              <a:t> </a:t>
            </a:r>
            <a:r>
              <a:rPr lang="en-US" sz="1400" b="0" i="1" baseline="0" dirty="0" err="1" smtClean="0">
                <a:solidFill>
                  <a:srgbClr val="C00000"/>
                </a:solidFill>
                <a:latin typeface="Calibri" panose="020F0502020204030204" pitchFamily="34" charset="0"/>
                <a:cs typeface="Calibri" panose="020F0502020204030204" pitchFamily="34" charset="0"/>
              </a:rPr>
              <a:t>tử</a:t>
            </a:r>
            <a:r>
              <a:rPr lang="en-US" sz="1400" b="0" i="1" baseline="0" dirty="0" smtClean="0">
                <a:solidFill>
                  <a:srgbClr val="C00000"/>
                </a:solidFill>
                <a:latin typeface="Calibri" panose="020F0502020204030204" pitchFamily="34" charset="0"/>
                <a:cs typeface="Calibri" panose="020F0502020204030204" pitchFamily="34" charset="0"/>
              </a:rPr>
              <a:t> </a:t>
            </a:r>
            <a:r>
              <a:rPr lang="en-US" sz="1400" b="0" i="1" baseline="0" dirty="0" err="1" smtClean="0">
                <a:solidFill>
                  <a:srgbClr val="C00000"/>
                </a:solidFill>
                <a:latin typeface="Calibri" panose="020F0502020204030204" pitchFamily="34" charset="0"/>
                <a:cs typeface="Calibri" panose="020F0502020204030204" pitchFamily="34" charset="0"/>
              </a:rPr>
              <a:t>máy</a:t>
            </a:r>
            <a:r>
              <a:rPr lang="en-US" sz="1400" b="0" i="1" baseline="0" dirty="0" smtClean="0">
                <a:solidFill>
                  <a:srgbClr val="C00000"/>
                </a:solidFill>
                <a:latin typeface="Calibri" panose="020F0502020204030204" pitchFamily="34" charset="0"/>
                <a:cs typeface="Calibri" panose="020F0502020204030204" pitchFamily="34" charset="0"/>
              </a:rPr>
              <a:t> </a:t>
            </a:r>
            <a:r>
              <a:rPr lang="en-US" sz="1400" b="0" i="1" baseline="0" dirty="0" err="1" smtClean="0">
                <a:solidFill>
                  <a:srgbClr val="C00000"/>
                </a:solidFill>
                <a:latin typeface="Calibri" panose="020F0502020204030204" pitchFamily="34" charset="0"/>
                <a:cs typeface="Calibri" panose="020F0502020204030204" pitchFamily="34" charset="0"/>
              </a:rPr>
              <a:t>tính</a:t>
            </a:r>
            <a:r>
              <a:rPr lang="en-US" sz="1400" b="0" i="1" baseline="0" dirty="0" smtClean="0">
                <a:solidFill>
                  <a:srgbClr val="C00000"/>
                </a:solidFill>
                <a:latin typeface="Calibri" panose="020F0502020204030204" pitchFamily="34" charset="0"/>
                <a:cs typeface="Calibri" panose="020F0502020204030204" pitchFamily="34" charset="0"/>
              </a:rPr>
              <a:t> –</a:t>
            </a:r>
            <a:r>
              <a:rPr lang="en-US" sz="1400" b="0" i="1" baseline="0" dirty="0" err="1" smtClean="0">
                <a:solidFill>
                  <a:srgbClr val="C00000"/>
                </a:solidFill>
                <a:latin typeface="Calibri" panose="020F0502020204030204" pitchFamily="34" charset="0"/>
                <a:cs typeface="Calibri" panose="020F0502020204030204" pitchFamily="34" charset="0"/>
              </a:rPr>
              <a:t>Khoa</a:t>
            </a:r>
            <a:r>
              <a:rPr lang="en-US" sz="1400" b="0" i="1" baseline="0" dirty="0" smtClean="0">
                <a:solidFill>
                  <a:srgbClr val="C00000"/>
                </a:solidFill>
                <a:latin typeface="Calibri" panose="020F0502020204030204" pitchFamily="34" charset="0"/>
                <a:cs typeface="Calibri" panose="020F0502020204030204" pitchFamily="34" charset="0"/>
              </a:rPr>
              <a:t> </a:t>
            </a:r>
            <a:r>
              <a:rPr lang="en-US" sz="1400" b="0" i="1" baseline="0" dirty="0" err="1" smtClean="0">
                <a:solidFill>
                  <a:srgbClr val="C00000"/>
                </a:solidFill>
                <a:latin typeface="Calibri" panose="020F0502020204030204" pitchFamily="34" charset="0"/>
                <a:cs typeface="Calibri" panose="020F0502020204030204" pitchFamily="34" charset="0"/>
              </a:rPr>
              <a:t>Điện</a:t>
            </a:r>
            <a:r>
              <a:rPr lang="en-US" sz="1400" b="0" i="1" baseline="0" dirty="0" smtClean="0">
                <a:solidFill>
                  <a:srgbClr val="C00000"/>
                </a:solidFill>
                <a:latin typeface="Calibri" panose="020F0502020204030204" pitchFamily="34" charset="0"/>
                <a:cs typeface="Calibri" panose="020F0502020204030204" pitchFamily="34" charset="0"/>
              </a:rPr>
              <a:t> </a:t>
            </a:r>
            <a:r>
              <a:rPr lang="en-US" sz="1400" b="0" i="1" baseline="0" dirty="0" err="1" smtClean="0">
                <a:solidFill>
                  <a:srgbClr val="C00000"/>
                </a:solidFill>
                <a:latin typeface="Calibri" panose="020F0502020204030204" pitchFamily="34" charset="0"/>
                <a:cs typeface="Calibri" panose="020F0502020204030204" pitchFamily="34" charset="0"/>
              </a:rPr>
              <a:t>tử</a:t>
            </a:r>
            <a:r>
              <a:rPr lang="en-US" sz="1400" b="0" i="1" baseline="0" dirty="0" smtClean="0">
                <a:solidFill>
                  <a:srgbClr val="C00000"/>
                </a:solidFill>
                <a:latin typeface="Calibri" panose="020F0502020204030204" pitchFamily="34" charset="0"/>
                <a:cs typeface="Calibri" panose="020F0502020204030204" pitchFamily="34" charset="0"/>
              </a:rPr>
              <a:t> </a:t>
            </a:r>
            <a:r>
              <a:rPr lang="en-US" sz="1400" b="0" i="1" baseline="0" dirty="0" err="1" smtClean="0">
                <a:solidFill>
                  <a:srgbClr val="C00000"/>
                </a:solidFill>
                <a:latin typeface="Calibri" panose="020F0502020204030204" pitchFamily="34" charset="0"/>
                <a:cs typeface="Calibri" panose="020F0502020204030204" pitchFamily="34" charset="0"/>
              </a:rPr>
              <a:t>viễn</a:t>
            </a:r>
            <a:r>
              <a:rPr lang="en-US" sz="1400" b="0" i="1" baseline="0" dirty="0" smtClean="0">
                <a:solidFill>
                  <a:srgbClr val="C00000"/>
                </a:solidFill>
                <a:latin typeface="Calibri" panose="020F0502020204030204" pitchFamily="34" charset="0"/>
                <a:cs typeface="Calibri" panose="020F0502020204030204" pitchFamily="34" charset="0"/>
              </a:rPr>
              <a:t> </a:t>
            </a:r>
            <a:r>
              <a:rPr lang="en-US" sz="1400" b="0" i="1" baseline="0" dirty="0" err="1" smtClean="0">
                <a:solidFill>
                  <a:srgbClr val="C00000"/>
                </a:solidFill>
                <a:latin typeface="Calibri" panose="020F0502020204030204" pitchFamily="34" charset="0"/>
                <a:cs typeface="Calibri" panose="020F0502020204030204" pitchFamily="34" charset="0"/>
              </a:rPr>
              <a:t>thông</a:t>
            </a:r>
            <a:endParaRPr lang="en-US" sz="1400" b="0" i="1"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6738159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8707075-541A-4CB2-8C7D-C1C20183CA57}"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8A50837-212C-442E-BE92-153E2FB968DE}"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635BAC7-40E0-4410-8A0F-6CF890A15A2D}"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3C783D-165E-4A05-B58D-994B33900FEF}"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CF2CD70-32F8-4452-A2EA-2835358A05B8}"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212256B-443C-4212-9B3B-D559135804D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BA5F825-C838-4DB5-B14F-B1B70DBAE363}"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695DECD-6BCD-4551-AD09-F18FE1643E4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vmlDrawing" Target="../drawings/vmlDrawing1.vml"/><Relationship Id="rId3" Type="http://schemas.openxmlformats.org/officeDocument/2006/relationships/slideLayout" Target="../slideLayouts/slideLayout3.xml"/><Relationship Id="rId21" Type="http://schemas.openxmlformats.org/officeDocument/2006/relationships/oleObject" Target="../embeddings/oleObject2.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01449D-493B-4568-AD49-6D1D7364BA94}" type="slidenum">
              <a:rPr lang="en-US" smtClean="0"/>
              <a:pPr/>
              <a:t>‹#›</a:t>
            </a:fld>
            <a:endParaRPr lang="en-US" dirty="0"/>
          </a:p>
        </p:txBody>
      </p:sp>
      <p:grpSp>
        <p:nvGrpSpPr>
          <p:cNvPr id="7" name="Group 48"/>
          <p:cNvGrpSpPr>
            <a:grpSpLocks/>
          </p:cNvGrpSpPr>
          <p:nvPr userDrawn="1"/>
        </p:nvGrpSpPr>
        <p:grpSpPr bwMode="auto">
          <a:xfrm>
            <a:off x="-12700" y="0"/>
            <a:ext cx="3132667" cy="1066800"/>
            <a:chOff x="-6" y="0"/>
            <a:chExt cx="1480" cy="672"/>
          </a:xfrm>
        </p:grpSpPr>
        <p:graphicFrame>
          <p:nvGraphicFramePr>
            <p:cNvPr id="8" name="Object 45"/>
            <p:cNvGraphicFramePr>
              <a:graphicFrameLocks noChangeAspect="1"/>
            </p:cNvGraphicFramePr>
            <p:nvPr/>
          </p:nvGraphicFramePr>
          <p:xfrm>
            <a:off x="733" y="0"/>
            <a:ext cx="741" cy="672"/>
          </p:xfrm>
          <a:graphic>
            <a:graphicData uri="http://schemas.openxmlformats.org/presentationml/2006/ole">
              <mc:AlternateContent xmlns:mc="http://schemas.openxmlformats.org/markup-compatibility/2006">
                <mc:Choice xmlns:v="urn:schemas-microsoft-com:vml" Requires="v">
                  <p:oleObj spid="_x0000_s1763892" name="Image" r:id="rId19" imgW="2160254" imgH="2160254" progId="">
                    <p:embed/>
                  </p:oleObj>
                </mc:Choice>
                <mc:Fallback>
                  <p:oleObj name="Image" r:id="rId19" imgW="2160254" imgH="2160254" progId="">
                    <p:embed/>
                    <p:pic>
                      <p:nvPicPr>
                        <p:cNvPr id="0" name="Picture 40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3" y="0"/>
                          <a:ext cx="741" cy="672"/>
                        </a:xfrm>
                        <a:prstGeom prst="rect">
                          <a:avLst/>
                        </a:prstGeom>
                        <a:noFill/>
                        <a:ln>
                          <a:noFill/>
                        </a:ln>
                        <a:effectLst/>
                        <a:extLst>
                          <a:ext uri="{909E8E84-426E-40DD-AFC4-6F175D3DCCD1}">
                            <a14:hiddenFill xmlns:a14="http://schemas.microsoft.com/office/drawing/2010/main">
                              <a:solidFill>
                                <a:srgbClr val="2D6BC7"/>
                              </a:solidFill>
                            </a14:hiddenFill>
                          </a:ext>
                          <a:ext uri="{91240B29-F687-4F45-9708-019B960494DF}">
                            <a14:hiddenLine xmlns:a14="http://schemas.microsoft.com/office/drawing/2010/main" w="9525">
                              <a:solidFill>
                                <a:srgbClr val="1D528D"/>
                              </a:solidFill>
                              <a:miter lim="800000"/>
                              <a:headEnd/>
                              <a:tailEnd/>
                            </a14:hiddenLine>
                          </a:ext>
                          <a:ext uri="{AF507438-7753-43E0-B8FC-AC1667EBCBE1}">
                            <a14:hiddenEffects xmlns:a14="http://schemas.microsoft.com/office/drawing/2010/main">
                              <a:effectLst>
                                <a:outerShdw dist="35921" dir="2700000" algn="ctr" rotWithShape="0">
                                  <a:srgbClr val="B2B2B2"/>
                                </a:outerShdw>
                              </a:effectLst>
                            </a14:hiddenEffects>
                          </a:ext>
                        </a:extLst>
                      </p:spPr>
                    </p:pic>
                  </p:oleObj>
                </mc:Fallback>
              </mc:AlternateContent>
            </a:graphicData>
          </a:graphic>
        </p:graphicFrame>
        <p:graphicFrame>
          <p:nvGraphicFramePr>
            <p:cNvPr id="9" name="Object 46"/>
            <p:cNvGraphicFramePr>
              <a:graphicFrameLocks noChangeAspect="1"/>
            </p:cNvGraphicFramePr>
            <p:nvPr/>
          </p:nvGraphicFramePr>
          <p:xfrm>
            <a:off x="-6" y="0"/>
            <a:ext cx="741" cy="672"/>
          </p:xfrm>
          <a:graphic>
            <a:graphicData uri="http://schemas.openxmlformats.org/presentationml/2006/ole">
              <mc:AlternateContent xmlns:mc="http://schemas.openxmlformats.org/markup-compatibility/2006">
                <mc:Choice xmlns:v="urn:schemas-microsoft-com:vml" Requires="v">
                  <p:oleObj spid="_x0000_s1763893" name="Image" r:id="rId21" imgW="1554878" imgH="1554878" progId="">
                    <p:embed/>
                  </p:oleObj>
                </mc:Choice>
                <mc:Fallback>
                  <p:oleObj name="Image" r:id="rId21" imgW="1554878" imgH="1554878" progId="">
                    <p:embed/>
                    <p:pic>
                      <p:nvPicPr>
                        <p:cNvPr id="0" name="Picture 40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 y="0"/>
                          <a:ext cx="741" cy="672"/>
                        </a:xfrm>
                        <a:prstGeom prst="rect">
                          <a:avLst/>
                        </a:prstGeom>
                        <a:noFill/>
                        <a:ln>
                          <a:noFill/>
                        </a:ln>
                        <a:effectLst/>
                        <a:extLst>
                          <a:ext uri="{909E8E84-426E-40DD-AFC4-6F175D3DCCD1}">
                            <a14:hiddenFill xmlns:a14="http://schemas.microsoft.com/office/drawing/2010/main">
                              <a:solidFill>
                                <a:srgbClr val="2D6BC7"/>
                              </a:solidFill>
                            </a14:hiddenFill>
                          </a:ext>
                          <a:ext uri="{91240B29-F687-4F45-9708-019B960494DF}">
                            <a14:hiddenLine xmlns:a14="http://schemas.microsoft.com/office/drawing/2010/main" w="9525">
                              <a:solidFill>
                                <a:srgbClr val="1D528D"/>
                              </a:solidFill>
                              <a:miter lim="800000"/>
                              <a:headEnd/>
                              <a:tailEnd/>
                            </a14:hiddenLine>
                          </a:ext>
                          <a:ext uri="{AF507438-7753-43E0-B8FC-AC1667EBCBE1}">
                            <a14:hiddenEffects xmlns:a14="http://schemas.microsoft.com/office/drawing/2010/main">
                              <a:effectLst>
                                <a:outerShdw dist="35921" dir="2700000" algn="ctr" rotWithShape="0">
                                  <a:srgbClr val="B2B2B2"/>
                                </a:outerShdw>
                              </a:effectLst>
                            </a14:hiddenEffects>
                          </a:ext>
                        </a:extLst>
                      </p:spPr>
                    </p:pic>
                  </p:oleObj>
                </mc:Fallback>
              </mc:AlternateContent>
            </a:graphicData>
          </a:graphic>
        </p:graphicFrame>
      </p:grpSp>
    </p:spTree>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 id="2147483900" r:id="rId14"/>
    <p:sldLayoutId id="2147483903" r:id="rId15"/>
    <p:sldLayoutId id="2147483904" r:id="rId16"/>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228.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wmf"/></Relationships>
</file>

<file path=ppt/slides/_rels/slide10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 Id="rId4" Type="http://schemas.openxmlformats.org/officeDocument/2006/relationships/image" Target="../media/image231.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wmf"/></Relationships>
</file>

<file path=ppt/slides/_rels/slide11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 Id="rId4" Type="http://schemas.openxmlformats.org/officeDocument/2006/relationships/image" Target="../media/image237.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0.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122.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2.xml"/><Relationship Id="rId5" Type="http://schemas.openxmlformats.org/officeDocument/2006/relationships/image" Target="../media/image249.png"/><Relationship Id="rId4" Type="http://schemas.openxmlformats.org/officeDocument/2006/relationships/image" Target="../media/image248.png"/></Relationships>
</file>

<file path=ppt/slides/_rels/slide127.xml.rels><?xml version="1.0" encoding="UTF-8" standalone="yes"?>
<Relationships xmlns="http://schemas.openxmlformats.org/package/2006/relationships"><Relationship Id="rId3" Type="http://schemas.openxmlformats.org/officeDocument/2006/relationships/hyperlink" Target="file:///C:\Users\DangHungViet\Desktop\bai%20giang%20(viet)\DTS\MOPHONG\MACH_DAY\DEM_LEN_KDB_8\dem_len_8.pdsprj" TargetMode="External"/><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hyperlink" Target="file:///C:\Users\Admin.WIN70508ZLP\Desktop\bai%20giang%20(viet)\DTS\MOPHONG\MACH_DAY\DEM_XUONG_KDB_8\dem_xuong_kdb_8.pdsprj" TargetMode="External"/><Relationship Id="rId5" Type="http://schemas.openxmlformats.org/officeDocument/2006/relationships/image" Target="../media/image254.png"/><Relationship Id="rId4" Type="http://schemas.openxmlformats.org/officeDocument/2006/relationships/image" Target="../media/image25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30.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file:///C:\Users\DangHungViet\Desktop\bai%20giang%20(viet)\DTS\MOPHONG\MACH_DAY\DEM_LEN_KDB_5\dem_len_kdb_5.pdsprj"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 Id="rId4" Type="http://schemas.openxmlformats.org/officeDocument/2006/relationships/image" Target="../media/image258.png"/></Relationships>
</file>

<file path=ppt/slides/_rels/slide133.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9.png"/><Relationship Id="rId1" Type="http://schemas.openxmlformats.org/officeDocument/2006/relationships/slideLayout" Target="../slideLayouts/slideLayout2.xml"/><Relationship Id="rId4" Type="http://schemas.openxmlformats.org/officeDocument/2006/relationships/hyperlink" Target="file:///C:\Users\DangHungViet\Desktop\bai%20giang%20(viet)\DTS\MOPHONG\MACH_DAY\DEM_LEN_DB_5\dem_len_db_5.pdsprj"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135.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image" Target="../media/image26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43.wmf"/><Relationship Id="rId5" Type="http://schemas.openxmlformats.org/officeDocument/2006/relationships/oleObject" Target="../embeddings/oleObject4.bin"/><Relationship Id="rId4" Type="http://schemas.openxmlformats.org/officeDocument/2006/relationships/image" Target="../media/image42.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47.emf"/></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png"/><Relationship Id="rId3" Type="http://schemas.openxmlformats.org/officeDocument/2006/relationships/image" Target="../media/image70.png"/><Relationship Id="rId21" Type="http://schemas.openxmlformats.org/officeDocument/2006/relationships/image" Target="../media/image88.pn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image" Target="../media/image69.png"/><Relationship Id="rId16" Type="http://schemas.openxmlformats.org/officeDocument/2006/relationships/image" Target="../media/image83.png"/><Relationship Id="rId20" Type="http://schemas.openxmlformats.org/officeDocument/2006/relationships/image" Target="../media/image87.png"/><Relationship Id="rId1" Type="http://schemas.openxmlformats.org/officeDocument/2006/relationships/slideLayout" Target="../slideLayouts/slideLayout1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86.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s>
</file>

<file path=ppt/slides/_rels/slide44.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70.emf"/><Relationship Id="rId5" Type="http://schemas.openxmlformats.org/officeDocument/2006/relationships/oleObject" Target="../embeddings/oleObject8.bin"/><Relationship Id="rId4" Type="http://schemas.openxmlformats.org/officeDocument/2006/relationships/image" Target="../media/image69.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7.png"/><Relationship Id="rId1" Type="http://schemas.openxmlformats.org/officeDocument/2006/relationships/slideLayout" Target="../slideLayouts/slideLayout13.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en.wikipedia.org/wiki/Image:Or-gate.png" TargetMode="Externa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3.xml"/><Relationship Id="rId1" Type="http://schemas.openxmlformats.org/officeDocument/2006/relationships/vmlDrawing" Target="../drawings/vmlDrawing6.vml"/><Relationship Id="rId5" Type="http://schemas.openxmlformats.org/officeDocument/2006/relationships/image" Target="../media/image111.png"/><Relationship Id="rId4" Type="http://schemas.openxmlformats.org/officeDocument/2006/relationships/image" Target="../media/image110.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vmlDrawing" Target="../drawings/vmlDrawing7.vml"/><Relationship Id="rId5" Type="http://schemas.openxmlformats.org/officeDocument/2006/relationships/image" Target="../media/image113.png"/><Relationship Id="rId4" Type="http://schemas.openxmlformats.org/officeDocument/2006/relationships/image" Target="../media/image112.wmf"/></Relationships>
</file>

<file path=ppt/slides/_rels/slide58.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image" Target="../media/image114.png"/><Relationship Id="rId1" Type="http://schemas.openxmlformats.org/officeDocument/2006/relationships/slideLayout" Target="../slideLayouts/slideLayout13.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s>
</file>

<file path=ppt/slides/_rels/slide5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29.png"/></Relationships>
</file>

<file path=ppt/slides/_rels/slide6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10" Type="http://schemas.openxmlformats.org/officeDocument/2006/relationships/hyperlink" Target="file:///C:\Users\DangHungViet\Desktop\bai%20giang%20(viet)\DTS\MOPHONG\TO_HOP\1.%20PHAN_TICH\phan%20tich.pdsprj" TargetMode="External"/><Relationship Id="rId4" Type="http://schemas.openxmlformats.org/officeDocument/2006/relationships/image" Target="../media/image143.png"/><Relationship Id="rId9" Type="http://schemas.openxmlformats.org/officeDocument/2006/relationships/image" Target="../media/image148.png"/></Relationships>
</file>

<file path=ppt/slides/_rels/slide71.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hyperlink" Target="file:///C:\Users\DangHungViet\Desktop\bai%20giang%20(viet)\DTS\MOPHONG\TO_HOP\2.%20MACH_TO_HOP\vidu1.pdsprj" TargetMode="External"/><Relationship Id="rId4" Type="http://schemas.openxmlformats.org/officeDocument/2006/relationships/image" Target="../media/image15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hyperlink" Target="file:///C:\Users\DangHungViet\Desktop\bai%20giang%20(viet)\DTS\MOPHONG\TO_HOP\3.%20MA_HOA_UU_TIEN\ma_hoa_uu_tien.pdsprj" TargetMode="External"/><Relationship Id="rId5" Type="http://schemas.openxmlformats.org/officeDocument/2006/relationships/image" Target="../media/image162.png"/><Relationship Id="rId4" Type="http://schemas.openxmlformats.org/officeDocument/2006/relationships/image" Target="../media/image161.png"/></Relationships>
</file>

<file path=ppt/slides/_rels/slide7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6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hyperlink" Target="file:///C:\Users\DangHungViet\Desktop\bai%20giang%20(viet)\DTS\MOPHONG\TO_HOP\4.%20NHIPHAN_GRAY\nhiphan_gray.pdsprj" TargetMode="External"/><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8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172.png"/><Relationship Id="rId4" Type="http://schemas.openxmlformats.org/officeDocument/2006/relationships/hyperlink" Target="file:///C:\Users\DangHungViet\Desktop\bai%20giang%20(viet)\DTS\MOPHONG\TO_HOP\5.%20BCD_7SEG\bcd_7seg.pdsprj"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8.png"/><Relationship Id="rId1" Type="http://schemas.openxmlformats.org/officeDocument/2006/relationships/slideLayout" Target="../slideLayouts/slideLayout2.xml"/><Relationship Id="rId4" Type="http://schemas.openxmlformats.org/officeDocument/2006/relationships/hyperlink" Target="file:///C:\Users\DangHungViet\Desktop\bai%20giang%20(viet)\DTS\MOPHONG\TO_HOP\10.%20GIAIMA_LOGIC\LS138-logic.pdsprj" TargetMode="External"/></Relationships>
</file>

<file path=ppt/slides/_rels/slide85.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1.png"/><Relationship Id="rId7" Type="http://schemas.openxmlformats.org/officeDocument/2006/relationships/image" Target="../media/image184.png"/><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83.png"/><Relationship Id="rId11" Type="http://schemas.openxmlformats.org/officeDocument/2006/relationships/image" Target="../media/image188.png"/><Relationship Id="rId5" Type="http://schemas.openxmlformats.org/officeDocument/2006/relationships/hyperlink" Target="file:///C:\Users\DangHungViet\Desktop\bai%20giang%20(viet)\DTS\MOPHONG\TO_HOP\11.%20LOGIC-GIAIMA\logic_giaima.pdsprj" TargetMode="External"/><Relationship Id="rId10" Type="http://schemas.openxmlformats.org/officeDocument/2006/relationships/image" Target="../media/image187.png"/><Relationship Id="rId4" Type="http://schemas.openxmlformats.org/officeDocument/2006/relationships/image" Target="../media/image182.png"/><Relationship Id="rId9" Type="http://schemas.openxmlformats.org/officeDocument/2006/relationships/image" Target="../media/image18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7.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hyperlink" Target="file:///C:\Users\DangHungViet\Desktop\bai%20giang%20(viet)\DTS\MOPHONG\TO_HOP\8.%20MUX_LOGIC\mux4_1.pdsprj" TargetMode="External"/><Relationship Id="rId7" Type="http://schemas.openxmlformats.org/officeDocument/2006/relationships/image" Target="../media/image193.png"/><Relationship Id="rId2"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91.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6.png"/><Relationship Id="rId7" Type="http://schemas.openxmlformats.org/officeDocument/2006/relationships/image" Target="../media/image199.png"/><Relationship Id="rId2" Type="http://schemas.openxmlformats.org/officeDocument/2006/relationships/image" Target="../media/image195.png"/><Relationship Id="rId1" Type="http://schemas.openxmlformats.org/officeDocument/2006/relationships/slideLayout" Target="../slideLayouts/slideLayout2.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hyperlink" Target="file:///C:\Users\DangHungViet\Desktop\bai%20giang%20(viet)\DTS\MOPHONG\TO_HOP\9.%20LOGIC_MUX\logic_mux.pdsprj"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 Id="rId5" Type="http://schemas.openxmlformats.org/officeDocument/2006/relationships/hyperlink" Target="file:///C:\Users\DangHungViet\Desktop\bai%20giang%20(viet)\DTS\MOPHONG\TO_HOP\6.%20HAFT_ADDER\cong_1bit.pdsprj" TargetMode="External"/><Relationship Id="rId4" Type="http://schemas.openxmlformats.org/officeDocument/2006/relationships/image" Target="../media/image206.png"/></Relationships>
</file>

<file path=ppt/slides/_rels/slide9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5" Type="http://schemas.openxmlformats.org/officeDocument/2006/relationships/hyperlink" Target="file:///C:\Users\DangHungViet\Desktop\bai%20giang%20(viet)\DTS\MOPHONG\TO_HOP\7.%20FULL_ADDER\full_adder.pdsprj" TargetMode="External"/><Relationship Id="rId4" Type="http://schemas.openxmlformats.org/officeDocument/2006/relationships/image" Target="../media/image209.png"/></Relationships>
</file>

<file path=ppt/slides/_rels/slide9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5.png"/><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9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EF99411-4709-4D85-A7C3-945C4791A054}"/>
              </a:ext>
            </a:extLst>
          </p:cNvPr>
          <p:cNvSpPr txBox="1"/>
          <p:nvPr/>
        </p:nvSpPr>
        <p:spPr>
          <a:xfrm>
            <a:off x="1323975" y="1558845"/>
            <a:ext cx="5048249" cy="830997"/>
          </a:xfrm>
          <a:prstGeom prst="rect">
            <a:avLst/>
          </a:prstGeom>
          <a:noFill/>
        </p:spPr>
        <p:txBody>
          <a:bodyPr wrap="square" rtlCol="0">
            <a:spAutoFit/>
            <a:scene3d>
              <a:camera prst="orthographicFront"/>
              <a:lightRig rig="threePt" dir="t"/>
            </a:scene3d>
            <a:sp3d contourW="12700"/>
          </a:bodyPr>
          <a:lstStyle/>
          <a:p>
            <a:r>
              <a:rPr lang="en-US" altLang="zh-CN" sz="4800" b="1" dirty="0" smtClean="0">
                <a:solidFill>
                  <a:schemeClr val="bg2">
                    <a:lumMod val="25000"/>
                  </a:schemeClr>
                </a:solidFill>
                <a:latin typeface="Times New Roman" panose="02020603050405020304" pitchFamily="18" charset="0"/>
                <a:ea typeface="+mj-ea"/>
                <a:cs typeface="Times New Roman" panose="02020603050405020304" pitchFamily="18" charset="0"/>
              </a:rPr>
              <a:t>ĐIỆN TỬ SỐ</a:t>
            </a:r>
            <a:endParaRPr lang="en-US" altLang="zh-CN" sz="4800" b="1" dirty="0">
              <a:solidFill>
                <a:schemeClr val="bg2">
                  <a:lumMod val="25000"/>
                </a:schemeClr>
              </a:solidFill>
              <a:latin typeface="Times New Roman" panose="02020603050405020304" pitchFamily="18" charset="0"/>
              <a:ea typeface="+mj-ea"/>
              <a:cs typeface="Times New Roman" panose="02020603050405020304" pitchFamily="18" charset="0"/>
            </a:endParaRPr>
          </a:p>
        </p:txBody>
      </p:sp>
      <p:sp>
        <p:nvSpPr>
          <p:cNvPr id="2" name="TextBox 1">
            <a:extLst>
              <a:ext uri="{FF2B5EF4-FFF2-40B4-BE49-F238E27FC236}">
                <a16:creationId xmlns:a16="http://schemas.microsoft.com/office/drawing/2014/main" id="{9001837E-1513-49D7-B5FC-38162687EF82}"/>
              </a:ext>
            </a:extLst>
          </p:cNvPr>
          <p:cNvSpPr txBox="1"/>
          <p:nvPr/>
        </p:nvSpPr>
        <p:spPr>
          <a:xfrm>
            <a:off x="1404936" y="3444875"/>
            <a:ext cx="4886326"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Chủ</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biên</a:t>
            </a:r>
            <a:r>
              <a:rPr lang="en-US" sz="2400" dirty="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Đặng</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Hùng</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Việt</a:t>
            </a:r>
            <a:endParaRPr lang="en-US" sz="2400" b="1" dirty="0">
              <a:latin typeface="Times New Roman" panose="02020603050405020304" pitchFamily="18" charset="0"/>
              <a:cs typeface="Times New Roman" panose="02020603050405020304" pitchFamily="18" charset="0"/>
            </a:endParaRPr>
          </a:p>
        </p:txBody>
      </p:sp>
      <p:sp>
        <p:nvSpPr>
          <p:cNvPr id="6" name="文本框 6">
            <a:extLst>
              <a:ext uri="{FF2B5EF4-FFF2-40B4-BE49-F238E27FC236}">
                <a16:creationId xmlns:a16="http://schemas.microsoft.com/office/drawing/2014/main" id="{CEF99411-4709-4D85-A7C3-945C4791A054}"/>
              </a:ext>
            </a:extLst>
          </p:cNvPr>
          <p:cNvSpPr txBox="1"/>
          <p:nvPr/>
        </p:nvSpPr>
        <p:spPr>
          <a:xfrm>
            <a:off x="1323974" y="2389842"/>
            <a:ext cx="5048249" cy="646331"/>
          </a:xfrm>
          <a:prstGeom prst="rect">
            <a:avLst/>
          </a:prstGeom>
          <a:noFill/>
        </p:spPr>
        <p:txBody>
          <a:bodyPr wrap="square" rtlCol="0">
            <a:spAutoFit/>
            <a:scene3d>
              <a:camera prst="orthographicFront"/>
              <a:lightRig rig="threePt" dir="t"/>
            </a:scene3d>
            <a:sp3d contourW="12700"/>
          </a:bodyPr>
          <a:lstStyle/>
          <a:p>
            <a:r>
              <a:rPr lang="en-US" altLang="zh-CN" sz="3600" b="1" dirty="0" smtClean="0">
                <a:solidFill>
                  <a:schemeClr val="bg2">
                    <a:lumMod val="25000"/>
                  </a:schemeClr>
                </a:solidFill>
                <a:latin typeface="Times New Roman" panose="02020603050405020304" pitchFamily="18" charset="0"/>
                <a:ea typeface="+mj-ea"/>
                <a:cs typeface="Times New Roman" panose="02020603050405020304" pitchFamily="18" charset="0"/>
              </a:rPr>
              <a:t>Digital Electronics</a:t>
            </a:r>
            <a:endParaRPr lang="en-US" altLang="zh-CN" sz="3600" b="1" dirty="0">
              <a:solidFill>
                <a:schemeClr val="bg2">
                  <a:lumMod val="25000"/>
                </a:schemeClr>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0059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08" y="221361"/>
            <a:ext cx="8229600" cy="487362"/>
          </a:xfrm>
        </p:spPr>
        <p:txBody>
          <a:bodyPr>
            <a:noAutofit/>
          </a:bodyPr>
          <a:lstStyle/>
          <a:p>
            <a:pPr algn="l"/>
            <a:r>
              <a:rPr lang="en-US" sz="3200" b="1" dirty="0" smtClean="0">
                <a:solidFill>
                  <a:srgbClr val="C00000"/>
                </a:solidFill>
                <a:latin typeface="Times New Roman" panose="02020603050405020304" pitchFamily="18" charset="0"/>
                <a:cs typeface="Times New Roman" panose="02020603050405020304" pitchFamily="18" charset="0"/>
              </a:rPr>
              <a:t>1.2. </a:t>
            </a:r>
            <a:r>
              <a:rPr lang="en-US" sz="3200" b="1" dirty="0" err="1" smtClean="0">
                <a:solidFill>
                  <a:srgbClr val="C00000"/>
                </a:solidFill>
                <a:latin typeface="Times New Roman" panose="02020603050405020304" pitchFamily="18" charset="0"/>
                <a:cs typeface="Times New Roman" panose="02020603050405020304" pitchFamily="18" charset="0"/>
              </a:rPr>
              <a:t>Hệ</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thống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đếm</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48408" y="1465086"/>
            <a:ext cx="3810000" cy="609600"/>
          </a:xfrm>
        </p:spPr>
        <p:txBody>
          <a:bodyPr>
            <a:normAutofit/>
          </a:bodyPr>
          <a:lstStyle/>
          <a:p>
            <a:pPr marL="514350" indent="-514350">
              <a:buFont typeface="+mj-lt"/>
              <a:buAutoNum type="arabicPeriod"/>
            </a:pPr>
            <a:r>
              <a:rPr lang="en-US" sz="2400" b="1" dirty="0" err="1">
                <a:latin typeface="Times New Roman" panose="02020603050405020304" pitchFamily="18" charset="0"/>
                <a:cs typeface="Times New Roman" panose="02020603050405020304" pitchFamily="18" charset="0"/>
              </a:rPr>
              <a:t>Hệ</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đếm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cơ</a:t>
            </a:r>
            <a:r>
              <a:rPr lang="en-US" sz="2400" b="1" dirty="0">
                <a:latin typeface="Times New Roman" panose="02020603050405020304" pitchFamily="18" charset="0"/>
                <a:cs typeface="Times New Roman" panose="02020603050405020304" pitchFamily="18" charset="0"/>
              </a:rPr>
              <a:t> số 10</a:t>
            </a:r>
          </a:p>
        </p:txBody>
      </p:sp>
      <p:sp>
        <p:nvSpPr>
          <p:cNvPr id="4" name="Slide Number Placeholder 3"/>
          <p:cNvSpPr>
            <a:spLocks noGrp="1"/>
          </p:cNvSpPr>
          <p:nvPr>
            <p:ph type="sldNum" sz="quarter" idx="12"/>
          </p:nvPr>
        </p:nvSpPr>
        <p:spPr/>
        <p:txBody>
          <a:bodyPr/>
          <a:lstStyle/>
          <a:p>
            <a:fld id="{A8707075-541A-4CB2-8C7D-C1C20183CA57}" type="slidenum">
              <a:rPr lang="en-US" smtClean="0"/>
              <a:pPr/>
              <a:t>10</a:t>
            </a:fld>
            <a:endParaRPr lang="en-US" dirty="0"/>
          </a:p>
        </p:txBody>
      </p:sp>
      <p:sp>
        <p:nvSpPr>
          <p:cNvPr id="8" name="Content Placeholder 2"/>
          <p:cNvSpPr txBox="1">
            <a:spLocks/>
          </p:cNvSpPr>
          <p:nvPr/>
        </p:nvSpPr>
        <p:spPr>
          <a:xfrm>
            <a:off x="325116" y="2492902"/>
            <a:ext cx="6934202" cy="609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fontAlgn="auto">
              <a:spcAft>
                <a:spcPts val="0"/>
              </a:spcAft>
              <a:buFont typeface="+mj-lt"/>
              <a:buAutoNum type="arabicPeriod" startAt="2"/>
            </a:pPr>
            <a:r>
              <a:rPr lang="en-US" sz="2400" b="1" dirty="0" err="1">
                <a:latin typeface="Times New Roman" panose="02020603050405020304" pitchFamily="18" charset="0"/>
                <a:cs typeface="Times New Roman" panose="02020603050405020304" pitchFamily="18" charset="0"/>
              </a:rPr>
              <a:t>Hệ</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đếm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cơ</a:t>
            </a:r>
            <a:r>
              <a:rPr lang="en-US" sz="2400" b="1" dirty="0">
                <a:latin typeface="Times New Roman" panose="02020603050405020304" pitchFamily="18" charset="0"/>
                <a:cs typeface="Times New Roman" panose="02020603050405020304" pitchFamily="18" charset="0"/>
              </a:rPr>
              <a:t> số 2 (</a:t>
            </a:r>
            <a:r>
              <a:rPr lang="en-US" sz="2400" b="1" dirty="0" err="1">
                <a:latin typeface="Times New Roman" panose="02020603050405020304" pitchFamily="18" charset="0"/>
                <a:cs typeface="Times New Roman" panose="02020603050405020304" pitchFamily="18" charset="0"/>
              </a:rPr>
              <a:t>Nhị</a:t>
            </a:r>
            <a:r>
              <a:rPr lang="en-US" sz="2400" b="1" dirty="0">
                <a:latin typeface="Times New Roman" panose="02020603050405020304" pitchFamily="18" charset="0"/>
                <a:cs typeface="Times New Roman" panose="02020603050405020304" pitchFamily="18" charset="0"/>
              </a:rPr>
              <a:t> phân, Binary system) </a:t>
            </a:r>
          </a:p>
        </p:txBody>
      </p:sp>
      <p:sp>
        <p:nvSpPr>
          <p:cNvPr id="11" name="Content Placeholder 2"/>
          <p:cNvSpPr txBox="1">
            <a:spLocks/>
          </p:cNvSpPr>
          <p:nvPr/>
        </p:nvSpPr>
        <p:spPr>
          <a:xfrm>
            <a:off x="325116" y="3940612"/>
            <a:ext cx="6934202" cy="609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fontAlgn="auto">
              <a:spcAft>
                <a:spcPts val="0"/>
              </a:spcAft>
              <a:buFont typeface="+mj-lt"/>
              <a:buAutoNum type="arabicPeriod" startAt="3"/>
            </a:pPr>
            <a:r>
              <a:rPr lang="en-US" sz="2400" b="1" dirty="0" err="1">
                <a:latin typeface="Times New Roman" panose="02020603050405020304" pitchFamily="18" charset="0"/>
                <a:cs typeface="Times New Roman" panose="02020603050405020304" pitchFamily="18" charset="0"/>
              </a:rPr>
              <a:t>Hệ</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đếm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cơ</a:t>
            </a:r>
            <a:r>
              <a:rPr lang="en-US" sz="2400" b="1" dirty="0">
                <a:latin typeface="Times New Roman" panose="02020603050405020304" pitchFamily="18" charset="0"/>
                <a:cs typeface="Times New Roman" panose="02020603050405020304" pitchFamily="18" charset="0"/>
              </a:rPr>
              <a:t> số 8 (</a:t>
            </a:r>
            <a:r>
              <a:rPr lang="en-US" sz="2400" b="1" dirty="0" err="1">
                <a:latin typeface="Times New Roman" panose="02020603050405020304" pitchFamily="18" charset="0"/>
                <a:cs typeface="Times New Roman" panose="02020603050405020304" pitchFamily="18" charset="0"/>
              </a:rPr>
              <a:t>Bát</a:t>
            </a:r>
            <a:r>
              <a:rPr lang="en-US" sz="2400" b="1" dirty="0">
                <a:latin typeface="Times New Roman" panose="02020603050405020304" pitchFamily="18" charset="0"/>
                <a:cs typeface="Times New Roman" panose="02020603050405020304" pitchFamily="18" charset="0"/>
              </a:rPr>
              <a:t> phân, </a:t>
            </a:r>
            <a:r>
              <a:rPr lang="en-US" sz="2400" b="1" dirty="0" err="1">
                <a:latin typeface="Times New Roman" panose="02020603050405020304" pitchFamily="18" charset="0"/>
                <a:cs typeface="Times New Roman" panose="02020603050405020304" pitchFamily="18" charset="0"/>
              </a:rPr>
              <a:t>Octan</a:t>
            </a:r>
            <a:r>
              <a:rPr lang="en-US" sz="2400" b="1" dirty="0">
                <a:latin typeface="Times New Roman" panose="02020603050405020304" pitchFamily="18" charset="0"/>
                <a:cs typeface="Times New Roman" panose="02020603050405020304" pitchFamily="18" charset="0"/>
              </a:rPr>
              <a:t> system) </a:t>
            </a:r>
          </a:p>
        </p:txBody>
      </p:sp>
      <p:pic>
        <p:nvPicPr>
          <p:cNvPr id="12" name="Picture 11"/>
          <p:cNvPicPr>
            <a:picLocks noChangeAspect="1"/>
          </p:cNvPicPr>
          <p:nvPr/>
        </p:nvPicPr>
        <p:blipFill>
          <a:blip r:embed="rId2"/>
          <a:stretch>
            <a:fillRect/>
          </a:stretch>
        </p:blipFill>
        <p:spPr>
          <a:xfrm>
            <a:off x="937358" y="4619504"/>
            <a:ext cx="6321960" cy="470617"/>
          </a:xfrm>
          <a:prstGeom prst="rect">
            <a:avLst/>
          </a:prstGeom>
        </p:spPr>
      </p:pic>
      <p:sp>
        <p:nvSpPr>
          <p:cNvPr id="13" name="Content Placeholder 2"/>
          <p:cNvSpPr txBox="1">
            <a:spLocks/>
          </p:cNvSpPr>
          <p:nvPr/>
        </p:nvSpPr>
        <p:spPr>
          <a:xfrm>
            <a:off x="325116" y="5212951"/>
            <a:ext cx="8458202" cy="609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fontAlgn="auto">
              <a:spcAft>
                <a:spcPts val="0"/>
              </a:spcAft>
              <a:buFont typeface="+mj-lt"/>
              <a:buAutoNum type="arabicPeriod" startAt="4"/>
            </a:pPr>
            <a:r>
              <a:rPr lang="en-US" sz="2400" b="1" dirty="0" err="1">
                <a:latin typeface="Times New Roman" panose="02020603050405020304" pitchFamily="18" charset="0"/>
                <a:cs typeface="Times New Roman" panose="02020603050405020304" pitchFamily="18" charset="0"/>
              </a:rPr>
              <a:t>Hệ</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đếm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cơ</a:t>
            </a:r>
            <a:r>
              <a:rPr lang="en-US" sz="2400" b="1" dirty="0">
                <a:latin typeface="Times New Roman" panose="02020603050405020304" pitchFamily="18" charset="0"/>
                <a:cs typeface="Times New Roman" panose="02020603050405020304" pitchFamily="18" charset="0"/>
              </a:rPr>
              <a:t> số 16 (Thập </a:t>
            </a:r>
            <a:r>
              <a:rPr lang="en-US" sz="2400" b="1" dirty="0" err="1">
                <a:latin typeface="Times New Roman" panose="02020603050405020304" pitchFamily="18" charset="0"/>
                <a:cs typeface="Times New Roman" panose="02020603050405020304" pitchFamily="18" charset="0"/>
              </a:rPr>
              <a:t>lục</a:t>
            </a:r>
            <a:r>
              <a:rPr lang="en-US" sz="2400" b="1" dirty="0">
                <a:latin typeface="Times New Roman" panose="02020603050405020304" pitchFamily="18" charset="0"/>
                <a:cs typeface="Times New Roman" panose="02020603050405020304" pitchFamily="18" charset="0"/>
              </a:rPr>
              <a:t> phân, Hexadecimal system) </a:t>
            </a:r>
          </a:p>
        </p:txBody>
      </p:sp>
      <p:pic>
        <p:nvPicPr>
          <p:cNvPr id="14" name="Picture 13"/>
          <p:cNvPicPr>
            <a:picLocks noChangeAspect="1"/>
          </p:cNvPicPr>
          <p:nvPr/>
        </p:nvPicPr>
        <p:blipFill>
          <a:blip r:embed="rId3"/>
          <a:stretch>
            <a:fillRect/>
          </a:stretch>
        </p:blipFill>
        <p:spPr>
          <a:xfrm>
            <a:off x="854671" y="5887410"/>
            <a:ext cx="8231724" cy="559981"/>
          </a:xfrm>
          <a:prstGeom prst="rect">
            <a:avLst/>
          </a:prstGeom>
        </p:spPr>
      </p:pic>
      <p:pic>
        <p:nvPicPr>
          <p:cNvPr id="5" name="Picture 4"/>
          <p:cNvPicPr>
            <a:picLocks noChangeAspect="1"/>
          </p:cNvPicPr>
          <p:nvPr/>
        </p:nvPicPr>
        <p:blipFill>
          <a:blip r:embed="rId4"/>
          <a:stretch>
            <a:fillRect/>
          </a:stretch>
        </p:blipFill>
        <p:spPr>
          <a:xfrm>
            <a:off x="852671" y="1939899"/>
            <a:ext cx="1904948" cy="480108"/>
          </a:xfrm>
          <a:prstGeom prst="rect">
            <a:avLst/>
          </a:prstGeom>
        </p:spPr>
      </p:pic>
      <p:pic>
        <p:nvPicPr>
          <p:cNvPr id="6" name="Picture 5"/>
          <p:cNvPicPr>
            <a:picLocks noChangeAspect="1"/>
          </p:cNvPicPr>
          <p:nvPr/>
        </p:nvPicPr>
        <p:blipFill>
          <a:blip r:embed="rId5"/>
          <a:stretch>
            <a:fillRect/>
          </a:stretch>
        </p:blipFill>
        <p:spPr>
          <a:xfrm>
            <a:off x="2973888" y="1975456"/>
            <a:ext cx="4517658" cy="460132"/>
          </a:xfrm>
          <a:prstGeom prst="rect">
            <a:avLst/>
          </a:prstGeom>
        </p:spPr>
      </p:pic>
      <p:pic>
        <p:nvPicPr>
          <p:cNvPr id="10" name="Picture 9"/>
          <p:cNvPicPr>
            <a:picLocks noChangeAspect="1"/>
          </p:cNvPicPr>
          <p:nvPr/>
        </p:nvPicPr>
        <p:blipFill>
          <a:blip r:embed="rId6"/>
          <a:stretch>
            <a:fillRect/>
          </a:stretch>
        </p:blipFill>
        <p:spPr>
          <a:xfrm>
            <a:off x="852671" y="3229577"/>
            <a:ext cx="1799854" cy="565244"/>
          </a:xfrm>
          <a:prstGeom prst="rect">
            <a:avLst/>
          </a:prstGeom>
        </p:spPr>
      </p:pic>
      <p:pic>
        <p:nvPicPr>
          <p:cNvPr id="15" name="Picture 14"/>
          <p:cNvPicPr>
            <a:picLocks noChangeAspect="1"/>
          </p:cNvPicPr>
          <p:nvPr/>
        </p:nvPicPr>
        <p:blipFill>
          <a:blip r:embed="rId7"/>
          <a:stretch>
            <a:fillRect/>
          </a:stretch>
        </p:blipFill>
        <p:spPr>
          <a:xfrm>
            <a:off x="2758096" y="3275846"/>
            <a:ext cx="3766393" cy="472705"/>
          </a:xfrm>
          <a:prstGeom prst="rect">
            <a:avLst/>
          </a:prstGeom>
        </p:spPr>
      </p:pic>
      <p:sp>
        <p:nvSpPr>
          <p:cNvPr id="16" name="Title 1"/>
          <p:cNvSpPr txBox="1">
            <a:spLocks/>
          </p:cNvSpPr>
          <p:nvPr/>
        </p:nvSpPr>
        <p:spPr>
          <a:xfrm>
            <a:off x="43608" y="819171"/>
            <a:ext cx="8229600" cy="4873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2800" b="1" dirty="0" smtClean="0">
                <a:solidFill>
                  <a:schemeClr val="bg2">
                    <a:lumMod val="25000"/>
                  </a:schemeClr>
                </a:solidFill>
                <a:latin typeface="Times New Roman" panose="02020603050405020304" pitchFamily="18" charset="0"/>
                <a:cs typeface="Times New Roman" panose="02020603050405020304" pitchFamily="18" charset="0"/>
              </a:rPr>
              <a:t>1.2.1. </a:t>
            </a:r>
            <a:r>
              <a:rPr lang="en-US" sz="2800" b="1" dirty="0" err="1" smtClean="0">
                <a:solidFill>
                  <a:schemeClr val="bg2">
                    <a:lumMod val="25000"/>
                  </a:schemeClr>
                </a:solidFill>
                <a:latin typeface="Times New Roman" panose="02020603050405020304" pitchFamily="18" charset="0"/>
                <a:cs typeface="Times New Roman" panose="02020603050405020304" pitchFamily="18" charset="0"/>
              </a:rPr>
              <a:t>Các</a:t>
            </a:r>
            <a:r>
              <a:rPr lang="en-US" sz="28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2800" b="1" dirty="0" err="1" smtClean="0">
                <a:solidFill>
                  <a:schemeClr val="bg2">
                    <a:lumMod val="25000"/>
                  </a:schemeClr>
                </a:solidFill>
                <a:latin typeface="Times New Roman" panose="02020603050405020304" pitchFamily="18" charset="0"/>
                <a:cs typeface="Times New Roman" panose="02020603050405020304" pitchFamily="18" charset="0"/>
              </a:rPr>
              <a:t>hệ</a:t>
            </a:r>
            <a:r>
              <a:rPr lang="en-US" sz="28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2800" b="1" dirty="0" err="1" smtClean="0">
                <a:solidFill>
                  <a:schemeClr val="bg2">
                    <a:lumMod val="25000"/>
                  </a:schemeClr>
                </a:solidFill>
                <a:latin typeface="Times New Roman" panose="02020603050405020304" pitchFamily="18" charset="0"/>
                <a:cs typeface="Times New Roman" panose="02020603050405020304" pitchFamily="18" charset="0"/>
              </a:rPr>
              <a:t>đếm</a:t>
            </a:r>
            <a:r>
              <a:rPr lang="en-US" sz="28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2800" b="1" dirty="0" err="1" smtClean="0">
                <a:solidFill>
                  <a:schemeClr val="bg2">
                    <a:lumMod val="25000"/>
                  </a:schemeClr>
                </a:solidFill>
                <a:latin typeface="Times New Roman" panose="02020603050405020304" pitchFamily="18" charset="0"/>
                <a:cs typeface="Times New Roman" panose="02020603050405020304" pitchFamily="18" charset="0"/>
              </a:rPr>
              <a:t>thông</a:t>
            </a:r>
            <a:r>
              <a:rPr lang="en-US" sz="28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2800" b="1" dirty="0" err="1" smtClean="0">
                <a:solidFill>
                  <a:schemeClr val="bg2">
                    <a:lumMod val="25000"/>
                  </a:schemeClr>
                </a:solidFill>
                <a:latin typeface="Times New Roman" panose="02020603050405020304" pitchFamily="18" charset="0"/>
                <a:cs typeface="Times New Roman" panose="02020603050405020304" pitchFamily="18" charset="0"/>
              </a:rPr>
              <a:t>dụng</a:t>
            </a:r>
            <a:endParaRPr lang="en-US" sz="2800" b="1"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265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10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arn(inVertical)">
                                      <p:cBhvr>
                                        <p:cTn id="31" dur="10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arn(inVertical)">
                                      <p:cBhvr>
                                        <p:cTn id="36" dur="10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1000"/>
                                        <p:tgtEl>
                                          <p:spTgt spid="12"/>
                                        </p:tgtEl>
                                      </p:cBhvr>
                                    </p:animEffect>
                                    <p:anim calcmode="lin" valueType="num">
                                      <p:cBhvr>
                                        <p:cTn id="49" dur="1000" fill="hold"/>
                                        <p:tgtEl>
                                          <p:spTgt spid="12"/>
                                        </p:tgtEl>
                                        <p:attrNameLst>
                                          <p:attrName>ppt_x</p:attrName>
                                        </p:attrNameLst>
                                      </p:cBhvr>
                                      <p:tavLst>
                                        <p:tav tm="0">
                                          <p:val>
                                            <p:strVal val="#ppt_x"/>
                                          </p:val>
                                        </p:tav>
                                        <p:tav tm="100000">
                                          <p:val>
                                            <p:strVal val="#ppt_x"/>
                                          </p:val>
                                        </p:tav>
                                      </p:tavLst>
                                    </p:anim>
                                    <p:anim calcmode="lin" valueType="num">
                                      <p:cBhvr>
                                        <p:cTn id="5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1000"/>
                                        <p:tgtEl>
                                          <p:spTgt spid="13"/>
                                        </p:tgtEl>
                                      </p:cBhvr>
                                    </p:animEffect>
                                    <p:anim calcmode="lin" valueType="num">
                                      <p:cBhvr>
                                        <p:cTn id="56" dur="1000" fill="hold"/>
                                        <p:tgtEl>
                                          <p:spTgt spid="13"/>
                                        </p:tgtEl>
                                        <p:attrNameLst>
                                          <p:attrName>ppt_x</p:attrName>
                                        </p:attrNameLst>
                                      </p:cBhvr>
                                      <p:tavLst>
                                        <p:tav tm="0">
                                          <p:val>
                                            <p:strVal val="#ppt_x"/>
                                          </p:val>
                                        </p:tav>
                                        <p:tav tm="100000">
                                          <p:val>
                                            <p:strVal val="#ppt_x"/>
                                          </p:val>
                                        </p:tav>
                                      </p:tavLst>
                                    </p:anim>
                                    <p:anim calcmode="lin" valueType="num">
                                      <p:cBhvr>
                                        <p:cTn id="5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1000"/>
                                        <p:tgtEl>
                                          <p:spTgt spid="14"/>
                                        </p:tgtEl>
                                      </p:cBhvr>
                                    </p:animEffect>
                                    <p:anim calcmode="lin" valueType="num">
                                      <p:cBhvr>
                                        <p:cTn id="63" dur="1000" fill="hold"/>
                                        <p:tgtEl>
                                          <p:spTgt spid="14"/>
                                        </p:tgtEl>
                                        <p:attrNameLst>
                                          <p:attrName>ppt_x</p:attrName>
                                        </p:attrNameLst>
                                      </p:cBhvr>
                                      <p:tavLst>
                                        <p:tav tm="0">
                                          <p:val>
                                            <p:strVal val="#ppt_x"/>
                                          </p:val>
                                        </p:tav>
                                        <p:tav tm="100000">
                                          <p:val>
                                            <p:strVal val="#ppt_x"/>
                                          </p:val>
                                        </p:tav>
                                      </p:tavLst>
                                    </p:anim>
                                    <p:anim calcmode="lin" valueType="num">
                                      <p:cBhvr>
                                        <p:cTn id="6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11" grpId="0"/>
      <p:bldP spid="1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87552"/>
            <a:ext cx="8229600" cy="563562"/>
          </a:xfrm>
        </p:spPr>
        <p:txBody>
          <a:bodyPr>
            <a:normAutofit fontScale="90000"/>
          </a:bodyPr>
          <a:lstStyle/>
          <a:p>
            <a:pPr algn="l"/>
            <a:r>
              <a:rPr lang="en-US" sz="3600" b="1" dirty="0" smtClean="0">
                <a:solidFill>
                  <a:schemeClr val="bg2">
                    <a:lumMod val="25000"/>
                  </a:schemeClr>
                </a:solidFill>
                <a:latin typeface="Times New Roman" panose="02020603050405020304" pitchFamily="18" charset="0"/>
                <a:cs typeface="Times New Roman" panose="02020603050405020304" pitchFamily="18" charset="0"/>
              </a:rPr>
              <a:t>MỤC TIÊU </a:t>
            </a:r>
            <a:endParaRPr lang="en-US" sz="3600" dirty="0">
              <a:solidFill>
                <a:schemeClr val="bg2">
                  <a:lumMod val="25000"/>
                </a:schemeClr>
              </a:solidFill>
            </a:endParaRPr>
          </a:p>
        </p:txBody>
      </p:sp>
      <p:sp>
        <p:nvSpPr>
          <p:cNvPr id="3" name="Content Placeholder 2"/>
          <p:cNvSpPr>
            <a:spLocks noGrp="1"/>
          </p:cNvSpPr>
          <p:nvPr>
            <p:ph idx="1"/>
          </p:nvPr>
        </p:nvSpPr>
        <p:spPr>
          <a:xfrm>
            <a:off x="362857" y="1861459"/>
            <a:ext cx="11451772" cy="2928256"/>
          </a:xfrm>
        </p:spPr>
        <p:txBody>
          <a:bodyPr>
            <a:noAutofit/>
          </a:bodyPr>
          <a:lstStyle/>
          <a:p>
            <a:pPr algn="just">
              <a:lnSpc>
                <a:spcPct val="150000"/>
              </a:lnSpc>
              <a:spcBef>
                <a:spcPts val="600"/>
              </a:spcBef>
              <a:buFont typeface="Wingdings" panose="05000000000000000000" pitchFamily="2" charset="2"/>
              <a:buChar char="Ø"/>
            </a:pPr>
            <a:r>
              <a:rPr lang="en-US" sz="2800" b="1" dirty="0" err="1" smtClean="0">
                <a:solidFill>
                  <a:srgbClr val="C00000"/>
                </a:solidFill>
                <a:latin typeface="Times New Roman" panose="02020603050405020304" pitchFamily="18" charset="0"/>
                <a:cs typeface="Times New Roman" panose="02020603050405020304" pitchFamily="18" charset="0"/>
              </a:rPr>
              <a:t>Hiểu</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được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mạch</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dãy</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là</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gì</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mô</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hình</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toán</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học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và</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ứng</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dụng</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của</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mạch</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dãy</a:t>
            </a:r>
            <a:endParaRPr lang="en-US" sz="2800" b="1" dirty="0" smtClean="0">
              <a:solidFill>
                <a:srgbClr val="C00000"/>
              </a:solidFill>
              <a:latin typeface="Times New Roman" panose="02020603050405020304" pitchFamily="18" charset="0"/>
              <a:cs typeface="Times New Roman" panose="02020603050405020304" pitchFamily="18" charset="0"/>
            </a:endParaRPr>
          </a:p>
          <a:p>
            <a:pPr algn="just">
              <a:lnSpc>
                <a:spcPct val="150000"/>
              </a:lnSpc>
              <a:spcBef>
                <a:spcPts val="600"/>
              </a:spcBef>
              <a:buFont typeface="Wingdings" panose="05000000000000000000" pitchFamily="2" charset="2"/>
              <a:buChar char="Ø"/>
            </a:pPr>
            <a:r>
              <a:rPr lang="en-US" sz="2800" b="1" dirty="0" err="1" smtClean="0">
                <a:solidFill>
                  <a:srgbClr val="C00000"/>
                </a:solidFill>
                <a:latin typeface="Times New Roman" panose="02020603050405020304" pitchFamily="18" charset="0"/>
                <a:cs typeface="Times New Roman" panose="02020603050405020304" pitchFamily="18" charset="0"/>
              </a:rPr>
              <a:t>Thiết</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kế</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được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mạch</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dãy</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xây</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dựng</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mạch</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dãy</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từ</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yêu</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cầu</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bài</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toán</a:t>
            </a:r>
            <a:r>
              <a:rPr lang="en-US" sz="2800" b="1" dirty="0" smtClean="0">
                <a:solidFill>
                  <a:srgbClr val="C00000"/>
                </a:solidFill>
                <a:latin typeface="Times New Roman" panose="02020603050405020304" pitchFamily="18" charset="0"/>
                <a:cs typeface="Times New Roman" panose="02020603050405020304" pitchFamily="18" charset="0"/>
              </a:rPr>
              <a:t>)</a:t>
            </a:r>
          </a:p>
          <a:p>
            <a:pPr algn="just">
              <a:lnSpc>
                <a:spcPct val="150000"/>
              </a:lnSpc>
              <a:spcBef>
                <a:spcPts val="600"/>
              </a:spcBef>
              <a:buFont typeface="Wingdings" panose="05000000000000000000" pitchFamily="2" charset="2"/>
              <a:buChar char="Ø"/>
            </a:pPr>
            <a:r>
              <a:rPr lang="en-US" sz="2800" b="1" dirty="0" err="1" smtClean="0">
                <a:solidFill>
                  <a:srgbClr val="C00000"/>
                </a:solidFill>
                <a:latin typeface="Times New Roman" panose="02020603050405020304" pitchFamily="18" charset="0"/>
                <a:cs typeface="Times New Roman" panose="02020603050405020304" pitchFamily="18" charset="0"/>
              </a:rPr>
              <a:t>Phân</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tích</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được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mạch</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dãy</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từ</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sơ</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đồ</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mạch</a:t>
            </a:r>
            <a:r>
              <a:rPr lang="en-US" sz="2800" b="1" dirty="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xác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định</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được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chức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năng</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của</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mạch</a:t>
            </a:r>
            <a:r>
              <a:rPr lang="en-US" sz="2800" b="1" dirty="0" smtClean="0">
                <a:solidFill>
                  <a:srgbClr val="C00000"/>
                </a:solidFill>
                <a:latin typeface="Times New Roman" panose="02020603050405020304" pitchFamily="18" charset="0"/>
                <a:cs typeface="Times New Roman" panose="02020603050405020304" pitchFamily="18" charset="0"/>
              </a:rPr>
              <a:t>)</a:t>
            </a:r>
          </a:p>
          <a:p>
            <a:pPr algn="just">
              <a:lnSpc>
                <a:spcPct val="150000"/>
              </a:lnSpc>
              <a:spcBef>
                <a:spcPts val="600"/>
              </a:spcBef>
              <a:buFont typeface="Wingdings" panose="05000000000000000000" pitchFamily="2" charset="2"/>
              <a:buChar char="Ø"/>
            </a:pPr>
            <a:endParaRPr lang="en-US" sz="2800" b="1" dirty="0">
              <a:solidFill>
                <a:srgbClr val="C0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A8707075-541A-4CB2-8C7D-C1C20183CA57}" type="slidenum">
              <a:rPr lang="en-US" smtClean="0"/>
              <a:pPr/>
              <a:t>100</a:t>
            </a:fld>
            <a:endParaRPr lang="en-US" dirty="0"/>
          </a:p>
        </p:txBody>
      </p:sp>
    </p:spTree>
    <p:extLst>
      <p:ext uri="{BB962C8B-B14F-4D97-AF65-F5344CB8AC3E}">
        <p14:creationId xmlns:p14="http://schemas.microsoft.com/office/powerpoint/2010/main" val="184416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10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10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10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0" y="1534885"/>
            <a:ext cx="8229600" cy="3690257"/>
          </a:xfrm>
        </p:spPr>
        <p:txBody>
          <a:bodyPr>
            <a:noAutofit/>
          </a:bodyPr>
          <a:lstStyle/>
          <a:p>
            <a:pPr marL="0" indent="0">
              <a:spcBef>
                <a:spcPts val="1200"/>
              </a:spcBef>
              <a:buNone/>
            </a:pPr>
            <a:r>
              <a:rPr lang="en-US" sz="2800" b="1" dirty="0">
                <a:solidFill>
                  <a:srgbClr val="C00000"/>
                </a:solidFill>
                <a:latin typeface="Times New Roman" panose="02020603050405020304" pitchFamily="18" charset="0"/>
                <a:cs typeface="Times New Roman" panose="02020603050405020304" pitchFamily="18" charset="0"/>
              </a:rPr>
              <a:t>4</a:t>
            </a:r>
            <a:r>
              <a:rPr lang="en-US" sz="2800" b="1" dirty="0" smtClean="0">
                <a:solidFill>
                  <a:srgbClr val="C00000"/>
                </a:solidFill>
                <a:latin typeface="Times New Roman" panose="02020603050405020304" pitchFamily="18" charset="0"/>
                <a:cs typeface="Times New Roman" panose="02020603050405020304" pitchFamily="18" charset="0"/>
              </a:rPr>
              <a:t>.1. Khái niệm mạch dãy</a:t>
            </a:r>
          </a:p>
          <a:p>
            <a:pPr marL="0" indent="0">
              <a:spcBef>
                <a:spcPts val="1200"/>
              </a:spcBef>
              <a:buNone/>
            </a:pPr>
            <a:r>
              <a:rPr lang="en-US" sz="2800" b="1" dirty="0">
                <a:solidFill>
                  <a:srgbClr val="C00000"/>
                </a:solidFill>
                <a:latin typeface="Times New Roman" panose="02020603050405020304" pitchFamily="18" charset="0"/>
                <a:cs typeface="Times New Roman" panose="02020603050405020304" pitchFamily="18" charset="0"/>
              </a:rPr>
              <a:t>4</a:t>
            </a:r>
            <a:r>
              <a:rPr lang="en-US" sz="2800" b="1" dirty="0" smtClean="0">
                <a:solidFill>
                  <a:srgbClr val="C00000"/>
                </a:solidFill>
                <a:latin typeface="Times New Roman" panose="02020603050405020304" pitchFamily="18" charset="0"/>
                <a:cs typeface="Times New Roman" panose="02020603050405020304" pitchFamily="18" charset="0"/>
              </a:rPr>
              <a:t>.2. </a:t>
            </a:r>
            <a:r>
              <a:rPr lang="en-US" sz="2800" b="1" dirty="0" err="1" smtClean="0">
                <a:solidFill>
                  <a:srgbClr val="C00000"/>
                </a:solidFill>
                <a:latin typeface="Times New Roman" panose="02020603050405020304" pitchFamily="18" charset="0"/>
                <a:cs typeface="Times New Roman" panose="02020603050405020304" pitchFamily="18" charset="0"/>
              </a:rPr>
              <a:t>Mô</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hình</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toán</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học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của</a:t>
            </a:r>
            <a:r>
              <a:rPr lang="en-US" sz="2800" b="1" dirty="0" smtClean="0">
                <a:solidFill>
                  <a:srgbClr val="C00000"/>
                </a:solidFill>
                <a:latin typeface="Times New Roman" panose="02020603050405020304" pitchFamily="18" charset="0"/>
                <a:cs typeface="Times New Roman" panose="02020603050405020304" pitchFamily="18" charset="0"/>
              </a:rPr>
              <a:t> mạch dãy</a:t>
            </a:r>
          </a:p>
          <a:p>
            <a:pPr marL="0" indent="0">
              <a:spcBef>
                <a:spcPts val="1200"/>
              </a:spcBef>
              <a:buNone/>
            </a:pPr>
            <a:r>
              <a:rPr lang="en-US" sz="2800" b="1" dirty="0">
                <a:solidFill>
                  <a:srgbClr val="C00000"/>
                </a:solidFill>
                <a:latin typeface="Times New Roman" panose="02020603050405020304" pitchFamily="18" charset="0"/>
                <a:cs typeface="Times New Roman" panose="02020603050405020304" pitchFamily="18" charset="0"/>
              </a:rPr>
              <a:t>4</a:t>
            </a:r>
            <a:r>
              <a:rPr lang="en-US" sz="2800" b="1" dirty="0" smtClean="0">
                <a:solidFill>
                  <a:srgbClr val="C00000"/>
                </a:solidFill>
                <a:latin typeface="Times New Roman" panose="02020603050405020304" pitchFamily="18" charset="0"/>
                <a:cs typeface="Times New Roman" panose="02020603050405020304" pitchFamily="18" charset="0"/>
              </a:rPr>
              <a:t>.3. </a:t>
            </a:r>
            <a:r>
              <a:rPr lang="en-US" sz="2800" b="1" dirty="0" err="1" smtClean="0">
                <a:solidFill>
                  <a:srgbClr val="C00000"/>
                </a:solidFill>
                <a:latin typeface="Times New Roman" panose="02020603050405020304" pitchFamily="18" charset="0"/>
                <a:cs typeface="Times New Roman" panose="02020603050405020304" pitchFamily="18" charset="0"/>
              </a:rPr>
              <a:t>Biểu</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diễn</a:t>
            </a:r>
            <a:r>
              <a:rPr lang="en-US" sz="2800" b="1" dirty="0" smtClean="0">
                <a:solidFill>
                  <a:srgbClr val="C00000"/>
                </a:solidFill>
                <a:latin typeface="Times New Roman" panose="02020603050405020304" pitchFamily="18" charset="0"/>
                <a:cs typeface="Times New Roman" panose="02020603050405020304" pitchFamily="18" charset="0"/>
              </a:rPr>
              <a:t> mạch dãy</a:t>
            </a:r>
          </a:p>
          <a:p>
            <a:pPr marL="0" indent="0">
              <a:spcBef>
                <a:spcPts val="1200"/>
              </a:spcBef>
              <a:buNone/>
            </a:pPr>
            <a:r>
              <a:rPr lang="en-US" sz="2800" b="1" dirty="0">
                <a:solidFill>
                  <a:srgbClr val="C00000"/>
                </a:solidFill>
                <a:latin typeface="Times New Roman" panose="02020603050405020304" pitchFamily="18" charset="0"/>
                <a:cs typeface="Times New Roman" panose="02020603050405020304" pitchFamily="18" charset="0"/>
              </a:rPr>
              <a:t>4</a:t>
            </a:r>
            <a:r>
              <a:rPr lang="en-US" sz="2800" b="1" dirty="0" smtClean="0">
                <a:solidFill>
                  <a:srgbClr val="C00000"/>
                </a:solidFill>
                <a:latin typeface="Times New Roman" panose="02020603050405020304" pitchFamily="18" charset="0"/>
                <a:cs typeface="Times New Roman" panose="02020603050405020304" pitchFamily="18" charset="0"/>
              </a:rPr>
              <a:t>.4. </a:t>
            </a:r>
            <a:r>
              <a:rPr lang="en-US" sz="2800" b="1" dirty="0" err="1" smtClean="0">
                <a:solidFill>
                  <a:srgbClr val="C00000"/>
                </a:solidFill>
                <a:latin typeface="Times New Roman" panose="02020603050405020304" pitchFamily="18" charset="0"/>
                <a:cs typeface="Times New Roman" panose="02020603050405020304" pitchFamily="18" charset="0"/>
              </a:rPr>
              <a:t>Phần</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tử</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a:solidFill>
                  <a:srgbClr val="C00000"/>
                </a:solidFill>
                <a:latin typeface="Times New Roman" panose="02020603050405020304" pitchFamily="18" charset="0"/>
                <a:cs typeface="Times New Roman" panose="02020603050405020304" pitchFamily="18" charset="0"/>
              </a:rPr>
              <a:t>nhớ</a:t>
            </a:r>
            <a:r>
              <a:rPr lang="en-US" sz="2800" b="1" dirty="0">
                <a:solidFill>
                  <a:srgbClr val="C00000"/>
                </a:solidFill>
                <a:latin typeface="Times New Roman" panose="02020603050405020304" pitchFamily="18" charset="0"/>
                <a:cs typeface="Times New Roman" panose="02020603050405020304" pitchFamily="18" charset="0"/>
              </a:rPr>
              <a:t> (Trigger)</a:t>
            </a:r>
          </a:p>
          <a:p>
            <a:pPr marL="0" indent="0">
              <a:spcBef>
                <a:spcPts val="1200"/>
              </a:spcBef>
              <a:buNone/>
            </a:pPr>
            <a:r>
              <a:rPr lang="en-US" sz="2800" b="1" dirty="0">
                <a:solidFill>
                  <a:srgbClr val="C00000"/>
                </a:solidFill>
                <a:latin typeface="Times New Roman" panose="02020603050405020304" pitchFamily="18" charset="0"/>
                <a:cs typeface="Times New Roman" panose="02020603050405020304" pitchFamily="18" charset="0"/>
              </a:rPr>
              <a:t>4</a:t>
            </a:r>
            <a:r>
              <a:rPr lang="en-US" sz="2800" b="1" dirty="0" smtClean="0">
                <a:solidFill>
                  <a:srgbClr val="C00000"/>
                </a:solidFill>
                <a:latin typeface="Times New Roman" panose="02020603050405020304" pitchFamily="18" charset="0"/>
                <a:cs typeface="Times New Roman" panose="02020603050405020304" pitchFamily="18" charset="0"/>
              </a:rPr>
              <a:t>.5. Thiết kế mạch dãy</a:t>
            </a:r>
          </a:p>
          <a:p>
            <a:pPr marL="0" indent="0">
              <a:spcBef>
                <a:spcPts val="1200"/>
              </a:spcBef>
              <a:buNone/>
            </a:pPr>
            <a:r>
              <a:rPr lang="en-US" sz="2800" b="1" dirty="0">
                <a:solidFill>
                  <a:srgbClr val="C00000"/>
                </a:solidFill>
                <a:latin typeface="Times New Roman" panose="02020603050405020304" pitchFamily="18" charset="0"/>
                <a:cs typeface="Times New Roman" panose="02020603050405020304" pitchFamily="18" charset="0"/>
              </a:rPr>
              <a:t>4</a:t>
            </a:r>
            <a:r>
              <a:rPr lang="en-US" sz="2800" b="1" dirty="0" smtClean="0">
                <a:solidFill>
                  <a:srgbClr val="C00000"/>
                </a:solidFill>
                <a:latin typeface="Times New Roman" panose="02020603050405020304" pitchFamily="18" charset="0"/>
                <a:cs typeface="Times New Roman" panose="02020603050405020304" pitchFamily="18" charset="0"/>
              </a:rPr>
              <a:t>.6. Phân </a:t>
            </a:r>
            <a:r>
              <a:rPr lang="en-US" sz="2800" b="1" dirty="0" err="1" smtClean="0">
                <a:solidFill>
                  <a:srgbClr val="C00000"/>
                </a:solidFill>
                <a:latin typeface="Times New Roman" panose="02020603050405020304" pitchFamily="18" charset="0"/>
                <a:cs typeface="Times New Roman" panose="02020603050405020304" pitchFamily="18" charset="0"/>
              </a:rPr>
              <a:t>tích</a:t>
            </a:r>
            <a:r>
              <a:rPr lang="en-US" sz="2800" b="1" dirty="0" smtClean="0">
                <a:solidFill>
                  <a:srgbClr val="C00000"/>
                </a:solidFill>
                <a:latin typeface="Times New Roman" panose="02020603050405020304" pitchFamily="18" charset="0"/>
                <a:cs typeface="Times New Roman" panose="02020603050405020304" pitchFamily="18" charset="0"/>
              </a:rPr>
              <a:t> mạch dãy</a:t>
            </a:r>
          </a:p>
          <a:p>
            <a:pPr marL="0" indent="0">
              <a:spcBef>
                <a:spcPts val="1200"/>
              </a:spcBef>
              <a:buNone/>
            </a:pPr>
            <a:endParaRPr lang="en-US" sz="2800" b="1" dirty="0" smtClean="0">
              <a:solidFill>
                <a:srgbClr val="C00000"/>
              </a:solidFill>
              <a:latin typeface="Times New Roman" panose="02020603050405020304" pitchFamily="18" charset="0"/>
              <a:cs typeface="Times New Roman" panose="02020603050405020304" pitchFamily="18" charset="0"/>
            </a:endParaRPr>
          </a:p>
          <a:p>
            <a:pPr marL="0" indent="0">
              <a:spcBef>
                <a:spcPts val="1200"/>
              </a:spcBef>
              <a:buNone/>
            </a:pPr>
            <a:endParaRPr lang="en-US" sz="2800" b="1" dirty="0" smtClean="0">
              <a:solidFill>
                <a:srgbClr val="C00000"/>
              </a:solidFill>
              <a:latin typeface="Times New Roman" panose="02020603050405020304" pitchFamily="18" charset="0"/>
              <a:cs typeface="Times New Roman" panose="02020603050405020304" pitchFamily="18" charset="0"/>
            </a:endParaRPr>
          </a:p>
          <a:p>
            <a:pPr marL="0" indent="0">
              <a:spcBef>
                <a:spcPts val="1200"/>
              </a:spcBef>
              <a:buNone/>
            </a:pPr>
            <a:endParaRPr lang="en-US" sz="2800" b="1" dirty="0">
              <a:solidFill>
                <a:srgbClr val="C0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A8707075-541A-4CB2-8C7D-C1C20183CA57}" type="slidenum">
              <a:rPr lang="en-US" smtClean="0"/>
              <a:pPr/>
              <a:t>101</a:t>
            </a:fld>
            <a:endParaRPr lang="en-US" dirty="0"/>
          </a:p>
        </p:txBody>
      </p:sp>
      <p:sp>
        <p:nvSpPr>
          <p:cNvPr id="6" name="Title 1"/>
          <p:cNvSpPr>
            <a:spLocks noGrp="1"/>
          </p:cNvSpPr>
          <p:nvPr>
            <p:ph type="title"/>
          </p:nvPr>
        </p:nvSpPr>
        <p:spPr>
          <a:xfrm>
            <a:off x="152400" y="231096"/>
            <a:ext cx="8229600" cy="639762"/>
          </a:xfrm>
        </p:spPr>
        <p:txBody>
          <a:bodyPr>
            <a:noAutofit/>
          </a:bodyPr>
          <a:lstStyle/>
          <a:p>
            <a:pPr algn="l"/>
            <a:r>
              <a:rPr lang="en-US" sz="3200" b="1" dirty="0" smtClean="0">
                <a:solidFill>
                  <a:schemeClr val="bg2">
                    <a:lumMod val="25000"/>
                  </a:schemeClr>
                </a:solidFill>
                <a:latin typeface="Times New Roman" panose="02020603050405020304" pitchFamily="18" charset="0"/>
                <a:cs typeface="Times New Roman" panose="02020603050405020304" pitchFamily="18" charset="0"/>
              </a:rPr>
              <a:t>NỘI DUNG</a:t>
            </a:r>
            <a:endParaRPr lang="en-US" sz="3200" dirty="0">
              <a:solidFill>
                <a:schemeClr val="bg2">
                  <a:lumMod val="25000"/>
                </a:schemeClr>
              </a:solidFill>
            </a:endParaRPr>
          </a:p>
        </p:txBody>
      </p:sp>
    </p:spTree>
    <p:extLst>
      <p:ext uri="{BB962C8B-B14F-4D97-AF65-F5344CB8AC3E}">
        <p14:creationId xmlns:p14="http://schemas.microsoft.com/office/powerpoint/2010/main" val="374569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1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371" y="163375"/>
            <a:ext cx="8229600" cy="639762"/>
          </a:xfrm>
        </p:spPr>
        <p:txBody>
          <a:bodyPr>
            <a:normAutofit/>
          </a:bodyPr>
          <a:lstStyle/>
          <a:p>
            <a:pPr algn="l"/>
            <a:r>
              <a:rPr lang="en-US" sz="3200" b="1" dirty="0">
                <a:solidFill>
                  <a:srgbClr val="C00000"/>
                </a:solidFill>
                <a:latin typeface="Times New Roman" panose="02020603050405020304" pitchFamily="18" charset="0"/>
                <a:cs typeface="Times New Roman" panose="02020603050405020304" pitchFamily="18" charset="0"/>
              </a:rPr>
              <a:t>4</a:t>
            </a:r>
            <a:r>
              <a:rPr lang="en-US" sz="3200" b="1" dirty="0" smtClean="0">
                <a:solidFill>
                  <a:srgbClr val="C00000"/>
                </a:solidFill>
                <a:latin typeface="Times New Roman" panose="02020603050405020304" pitchFamily="18" charset="0"/>
                <a:cs typeface="Times New Roman" panose="02020603050405020304" pitchFamily="18" charset="0"/>
              </a:rPr>
              <a:t>.1</a:t>
            </a:r>
            <a:r>
              <a:rPr lang="en-US" sz="3200" b="1" dirty="0">
                <a:solidFill>
                  <a:srgbClr val="C00000"/>
                </a:solidFill>
                <a:latin typeface="Times New Roman" panose="02020603050405020304" pitchFamily="18" charset="0"/>
                <a:cs typeface="Times New Roman" panose="02020603050405020304" pitchFamily="18" charset="0"/>
              </a:rPr>
              <a:t>. Khái niệm mạch dãy</a:t>
            </a:r>
          </a:p>
        </p:txBody>
      </p:sp>
      <p:sp>
        <p:nvSpPr>
          <p:cNvPr id="4" name="Slide Number Placeholder 3"/>
          <p:cNvSpPr>
            <a:spLocks noGrp="1"/>
          </p:cNvSpPr>
          <p:nvPr>
            <p:ph type="sldNum" sz="quarter" idx="12"/>
          </p:nvPr>
        </p:nvSpPr>
        <p:spPr/>
        <p:txBody>
          <a:bodyPr/>
          <a:lstStyle/>
          <a:p>
            <a:fld id="{A8707075-541A-4CB2-8C7D-C1C20183CA57}" type="slidenum">
              <a:rPr lang="en-US" smtClean="0"/>
              <a:pPr/>
              <a:t>102</a:t>
            </a:fld>
            <a:endParaRPr lang="en-US" dirty="0"/>
          </a:p>
        </p:txBody>
      </p:sp>
      <p:sp>
        <p:nvSpPr>
          <p:cNvPr id="5" name="Content Placeholder 4"/>
          <p:cNvSpPr>
            <a:spLocks noGrp="1"/>
          </p:cNvSpPr>
          <p:nvPr>
            <p:ph idx="1"/>
          </p:nvPr>
        </p:nvSpPr>
        <p:spPr>
          <a:xfrm>
            <a:off x="406400" y="1143001"/>
            <a:ext cx="11292114" cy="5016758"/>
          </a:xfrm>
          <a:prstGeom prst="rect">
            <a:avLst/>
          </a:prstGeom>
        </p:spPr>
        <p:txBody>
          <a:bodyPr wrap="square">
            <a:spAutoFit/>
          </a:bodyPr>
          <a:lstStyle/>
          <a:p>
            <a:pPr algn="just">
              <a:spcBef>
                <a:spcPts val="600"/>
              </a:spcBef>
              <a:spcAft>
                <a:spcPts val="600"/>
              </a:spcAft>
            </a:pPr>
            <a:r>
              <a:rPr lang="en-US" sz="2800" dirty="0">
                <a:latin typeface="Times New Roman" panose="02020603050405020304" pitchFamily="18" charset="0"/>
                <a:cs typeface="Times New Roman" panose="02020603050405020304" pitchFamily="18" charset="0"/>
              </a:rPr>
              <a:t>Hệ dãy tín hiệu ra không chỉ phụ thuộc vào tín hiệu vào tại thời điểm hiện tại mà còn phụ thuộc vào trạng thái trước.</a:t>
            </a:r>
          </a:p>
          <a:p>
            <a:pPr algn="just">
              <a:spcBef>
                <a:spcPts val="600"/>
              </a:spcBef>
              <a:spcAft>
                <a:spcPts val="600"/>
              </a:spcAft>
            </a:pPr>
            <a:r>
              <a:rPr lang="en-US" sz="2800" dirty="0">
                <a:latin typeface="Times New Roman" panose="02020603050405020304" pitchFamily="18" charset="0"/>
                <a:cs typeface="Times New Roman" panose="02020603050405020304" pitchFamily="18" charset="0"/>
              </a:rPr>
              <a:t>Để thực hiện được hệ dãy, nhất thiết phải có phần tử nhớ. Ngoài ra còn có thể có các phần tử logic cơ bản.</a:t>
            </a:r>
          </a:p>
          <a:p>
            <a:pPr algn="just">
              <a:spcBef>
                <a:spcPts val="600"/>
              </a:spcBef>
              <a:spcAft>
                <a:spcPts val="600"/>
              </a:spcAft>
            </a:pPr>
            <a:r>
              <a:rPr lang="en-US" sz="2800" dirty="0">
                <a:latin typeface="Times New Roman" panose="02020603050405020304" pitchFamily="18" charset="0"/>
                <a:cs typeface="Times New Roman" panose="02020603050405020304" pitchFamily="18" charset="0"/>
              </a:rPr>
              <a:t>Hệ dãy đồng </a:t>
            </a:r>
            <a:r>
              <a:rPr lang="en-US" sz="2800" dirty="0" err="1">
                <a:latin typeface="Times New Roman" panose="02020603050405020304" pitchFamily="18" charset="0"/>
                <a:cs typeface="Times New Roman" panose="02020603050405020304" pitchFamily="18" charset="0"/>
              </a:rPr>
              <a:t>bộ</a:t>
            </a:r>
            <a:r>
              <a:rPr lang="en-US" sz="2800" dirty="0">
                <a:latin typeface="Times New Roman" panose="02020603050405020304" pitchFamily="18" charset="0"/>
                <a:cs typeface="Times New Roman" panose="02020603050405020304" pitchFamily="18" charset="0"/>
              </a:rPr>
              <a:t>: khi làm việc cần có 1 tín hiệu dồng </a:t>
            </a:r>
            <a:r>
              <a:rPr lang="en-US" sz="2800" dirty="0" err="1">
                <a:latin typeface="Times New Roman" panose="02020603050405020304" pitchFamily="18" charset="0"/>
                <a:cs typeface="Times New Roman" panose="02020603050405020304" pitchFamily="18" charset="0"/>
              </a:rPr>
              <a:t>bộ</a:t>
            </a:r>
            <a:r>
              <a:rPr lang="en-US" sz="2800" dirty="0">
                <a:latin typeface="Times New Roman" panose="02020603050405020304" pitchFamily="18" charset="0"/>
                <a:cs typeface="Times New Roman" panose="02020603050405020304" pitchFamily="18" charset="0"/>
              </a:rPr>
              <a:t> để giữ nhịp cho toàn </a:t>
            </a:r>
            <a:r>
              <a:rPr lang="en-US" sz="2800" dirty="0" err="1">
                <a:latin typeface="Times New Roman" panose="02020603050405020304" pitchFamily="18" charset="0"/>
                <a:cs typeface="Times New Roman" panose="02020603050405020304" pitchFamily="18" charset="0"/>
              </a:rPr>
              <a:t>bộ</a:t>
            </a:r>
            <a:r>
              <a:rPr lang="en-US" sz="2800" dirty="0">
                <a:latin typeface="Times New Roman" panose="02020603050405020304" pitchFamily="18" charset="0"/>
                <a:cs typeface="Times New Roman" panose="02020603050405020304" pitchFamily="18" charset="0"/>
              </a:rPr>
              <a:t> hệ hoạt động.</a:t>
            </a:r>
          </a:p>
          <a:p>
            <a:pPr algn="just">
              <a:spcBef>
                <a:spcPts val="600"/>
              </a:spcBef>
              <a:spcAft>
                <a:spcPts val="600"/>
              </a:spcAft>
            </a:pPr>
            <a:r>
              <a:rPr lang="en-US" sz="2800" dirty="0">
                <a:latin typeface="Times New Roman" panose="02020603050405020304" pitchFamily="18" charset="0"/>
                <a:cs typeface="Times New Roman" panose="02020603050405020304" pitchFamily="18" charset="0"/>
              </a:rPr>
              <a:t>Hệ dãy không đồng </a:t>
            </a:r>
            <a:r>
              <a:rPr lang="en-US" sz="2800" dirty="0" err="1">
                <a:latin typeface="Times New Roman" panose="02020603050405020304" pitchFamily="18" charset="0"/>
                <a:cs typeface="Times New Roman" panose="02020603050405020304" pitchFamily="18" charset="0"/>
              </a:rPr>
              <a:t>bộ</a:t>
            </a:r>
            <a:r>
              <a:rPr lang="en-US" sz="2800" dirty="0">
                <a:latin typeface="Times New Roman" panose="02020603050405020304" pitchFamily="18" charset="0"/>
                <a:cs typeface="Times New Roman" panose="02020603050405020304" pitchFamily="18" charset="0"/>
              </a:rPr>
              <a:t>: không cần tín hiệu đề giữ nhịp chung  cho toàn </a:t>
            </a:r>
            <a:r>
              <a:rPr lang="en-US" sz="2800" dirty="0" err="1">
                <a:latin typeface="Times New Roman" panose="02020603050405020304" pitchFamily="18" charset="0"/>
                <a:cs typeface="Times New Roman" panose="02020603050405020304" pitchFamily="18" charset="0"/>
              </a:rPr>
              <a:t>bộ</a:t>
            </a:r>
            <a:r>
              <a:rPr lang="en-US" sz="2800" dirty="0">
                <a:latin typeface="Times New Roman" panose="02020603050405020304" pitchFamily="18" charset="0"/>
                <a:cs typeface="Times New Roman" panose="02020603050405020304" pitchFamily="18" charset="0"/>
              </a:rPr>
              <a:t> hệ hoạt động.</a:t>
            </a:r>
          </a:p>
          <a:p>
            <a:pPr algn="just">
              <a:spcBef>
                <a:spcPts val="600"/>
              </a:spcBef>
              <a:spcAft>
                <a:spcPts val="600"/>
              </a:spcAft>
            </a:pPr>
            <a:r>
              <a:rPr lang="en-US" sz="2800" dirty="0">
                <a:latin typeface="Times New Roman" panose="02020603050405020304" pitchFamily="18" charset="0"/>
                <a:cs typeface="Times New Roman" panose="02020603050405020304" pitchFamily="18" charset="0"/>
              </a:rPr>
              <a:t>Hệ dãy đồng </a:t>
            </a:r>
            <a:r>
              <a:rPr lang="en-US" sz="2800" dirty="0" err="1">
                <a:latin typeface="Times New Roman" panose="02020603050405020304" pitchFamily="18" charset="0"/>
                <a:cs typeface="Times New Roman" panose="02020603050405020304" pitchFamily="18" charset="0"/>
              </a:rPr>
              <a:t>bộ</a:t>
            </a:r>
            <a:r>
              <a:rPr lang="en-US" sz="2800" dirty="0">
                <a:latin typeface="Times New Roman" panose="02020603050405020304" pitchFamily="18" charset="0"/>
                <a:cs typeface="Times New Roman" panose="02020603050405020304" pitchFamily="18" charset="0"/>
              </a:rPr>
              <a:t> nhanh hơn hệ dãy không đồng </a:t>
            </a:r>
            <a:r>
              <a:rPr lang="en-US" sz="2800" dirty="0" err="1">
                <a:latin typeface="Times New Roman" panose="02020603050405020304" pitchFamily="18" charset="0"/>
                <a:cs typeface="Times New Roman" panose="02020603050405020304" pitchFamily="18" charset="0"/>
              </a:rPr>
              <a:t>bộ</a:t>
            </a:r>
            <a:r>
              <a:rPr lang="en-US" sz="2800" dirty="0">
                <a:latin typeface="Times New Roman" panose="02020603050405020304" pitchFamily="18" charset="0"/>
                <a:cs typeface="Times New Roman" panose="02020603050405020304" pitchFamily="18" charset="0"/>
              </a:rPr>
              <a:t>, tuy nhiên lại có thiết kế phức tạp hơn.</a:t>
            </a:r>
          </a:p>
        </p:txBody>
      </p:sp>
    </p:spTree>
    <p:extLst>
      <p:ext uri="{BB962C8B-B14F-4D97-AF65-F5344CB8AC3E}">
        <p14:creationId xmlns:p14="http://schemas.microsoft.com/office/powerpoint/2010/main" val="382651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1000"/>
                                        <p:tgtEl>
                                          <p:spTgt spid="5">
                                            <p:txEl>
                                              <p:pRg st="4" end="4"/>
                                            </p:txEl>
                                          </p:spTgt>
                                        </p:tgtEl>
                                      </p:cBhvr>
                                    </p:animEffect>
                                    <p:anim calcmode="lin" valueType="num">
                                      <p:cBhvr>
                                        <p:cTn id="3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64" y="98066"/>
            <a:ext cx="8229600" cy="639762"/>
          </a:xfrm>
        </p:spPr>
        <p:txBody>
          <a:bodyPr>
            <a:noAutofit/>
          </a:bodyPr>
          <a:lstStyle/>
          <a:p>
            <a:pPr algn="l"/>
            <a:r>
              <a:rPr lang="en-US" sz="3200" b="1" dirty="0">
                <a:solidFill>
                  <a:srgbClr val="C00000"/>
                </a:solidFill>
                <a:latin typeface="Times New Roman" panose="02020603050405020304" pitchFamily="18" charset="0"/>
                <a:cs typeface="Times New Roman" panose="02020603050405020304" pitchFamily="18" charset="0"/>
              </a:rPr>
              <a:t>4</a:t>
            </a:r>
            <a:r>
              <a:rPr lang="en-US" sz="3200" b="1" dirty="0" smtClean="0">
                <a:solidFill>
                  <a:srgbClr val="C00000"/>
                </a:solidFill>
                <a:latin typeface="Times New Roman" panose="02020603050405020304" pitchFamily="18" charset="0"/>
                <a:cs typeface="Times New Roman" panose="02020603050405020304" pitchFamily="18" charset="0"/>
              </a:rPr>
              <a:t>.2</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Mô</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hình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toán</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học</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của</a:t>
            </a:r>
            <a:r>
              <a:rPr lang="en-US" sz="3200" b="1" dirty="0">
                <a:solidFill>
                  <a:srgbClr val="C00000"/>
                </a:solidFill>
                <a:latin typeface="Times New Roman" panose="02020603050405020304" pitchFamily="18" charset="0"/>
                <a:cs typeface="Times New Roman" panose="02020603050405020304" pitchFamily="18" charset="0"/>
              </a:rPr>
              <a:t> mạch dãy</a:t>
            </a:r>
          </a:p>
        </p:txBody>
      </p:sp>
      <p:sp>
        <p:nvSpPr>
          <p:cNvPr id="4" name="Slide Number Placeholder 3"/>
          <p:cNvSpPr>
            <a:spLocks noGrp="1"/>
          </p:cNvSpPr>
          <p:nvPr>
            <p:ph type="sldNum" sz="quarter" idx="12"/>
          </p:nvPr>
        </p:nvSpPr>
        <p:spPr/>
        <p:txBody>
          <a:bodyPr/>
          <a:lstStyle/>
          <a:p>
            <a:fld id="{A8707075-541A-4CB2-8C7D-C1C20183CA57}" type="slidenum">
              <a:rPr lang="en-US" smtClean="0"/>
              <a:pPr/>
              <a:t>103</a:t>
            </a:fld>
            <a:endParaRPr lang="en-US" dirty="0"/>
          </a:p>
        </p:txBody>
      </p:sp>
      <p:grpSp>
        <p:nvGrpSpPr>
          <p:cNvPr id="5" name="Group 1"/>
          <p:cNvGrpSpPr>
            <a:grpSpLocks/>
          </p:cNvGrpSpPr>
          <p:nvPr/>
        </p:nvGrpSpPr>
        <p:grpSpPr bwMode="auto">
          <a:xfrm>
            <a:off x="7581924" y="1075907"/>
            <a:ext cx="4114800" cy="1066800"/>
            <a:chOff x="3969" y="2651"/>
            <a:chExt cx="3836" cy="934"/>
          </a:xfrm>
        </p:grpSpPr>
        <p:sp>
          <p:nvSpPr>
            <p:cNvPr id="6" name="Text Box 6"/>
            <p:cNvSpPr txBox="1">
              <a:spLocks noChangeArrowheads="1"/>
            </p:cNvSpPr>
            <p:nvPr/>
          </p:nvSpPr>
          <p:spPr bwMode="auto">
            <a:xfrm>
              <a:off x="5432" y="2651"/>
              <a:ext cx="952" cy="93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algn="ct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S, f, g</a:t>
              </a:r>
              <a:endParaRPr lang="en-US" sz="2400" dirty="0">
                <a:latin typeface="Arial" pitchFamily="34" charset="0"/>
                <a:cs typeface="Arial" pitchFamily="34" charset="0"/>
              </a:endParaRPr>
            </a:p>
          </p:txBody>
        </p:sp>
        <p:sp>
          <p:nvSpPr>
            <p:cNvPr id="7" name="AutoShape 5"/>
            <p:cNvSpPr>
              <a:spLocks noChangeArrowheads="1"/>
            </p:cNvSpPr>
            <p:nvPr/>
          </p:nvSpPr>
          <p:spPr bwMode="auto">
            <a:xfrm>
              <a:off x="4781" y="2892"/>
              <a:ext cx="672" cy="280"/>
            </a:xfrm>
            <a:prstGeom prst="rightArrow">
              <a:avLst>
                <a:gd name="adj1" fmla="val 50000"/>
                <a:gd name="adj2" fmla="val 6000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 name="Text Box 4"/>
            <p:cNvSpPr txBox="1">
              <a:spLocks noChangeArrowheads="1"/>
            </p:cNvSpPr>
            <p:nvPr/>
          </p:nvSpPr>
          <p:spPr bwMode="auto">
            <a:xfrm>
              <a:off x="3969" y="2780"/>
              <a:ext cx="1148" cy="4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ctr"/>
              <a:r>
                <a:rPr lang="en-US" sz="3200" dirty="0">
                  <a:latin typeface="Arial" pitchFamily="34" charset="0"/>
                  <a:ea typeface="Times New Roman" pitchFamily="18" charset="0"/>
                  <a:cs typeface="Arial" pitchFamily="34" charset="0"/>
                </a:rPr>
                <a:t>X</a:t>
              </a:r>
              <a:endParaRPr lang="en-US" sz="1400" dirty="0">
                <a:latin typeface="Arial" pitchFamily="34" charset="0"/>
                <a:cs typeface="Arial" pitchFamily="34" charset="0"/>
              </a:endParaRPr>
            </a:p>
            <a:p>
              <a:pPr eaLnBrk="0" hangingPunct="0"/>
              <a:endParaRPr lang="en-US" sz="4000" dirty="0">
                <a:latin typeface="Arial" pitchFamily="34" charset="0"/>
                <a:cs typeface="Arial" pitchFamily="34" charset="0"/>
              </a:endParaRPr>
            </a:p>
          </p:txBody>
        </p:sp>
        <p:sp>
          <p:nvSpPr>
            <p:cNvPr id="9" name="AutoShape 3"/>
            <p:cNvSpPr>
              <a:spLocks noChangeArrowheads="1"/>
            </p:cNvSpPr>
            <p:nvPr/>
          </p:nvSpPr>
          <p:spPr bwMode="auto">
            <a:xfrm>
              <a:off x="6405" y="2874"/>
              <a:ext cx="672" cy="280"/>
            </a:xfrm>
            <a:prstGeom prst="rightArrow">
              <a:avLst>
                <a:gd name="adj1" fmla="val 50000"/>
                <a:gd name="adj2" fmla="val 6000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 name="Text Box 2"/>
            <p:cNvSpPr txBox="1">
              <a:spLocks noChangeArrowheads="1"/>
            </p:cNvSpPr>
            <p:nvPr/>
          </p:nvSpPr>
          <p:spPr bwMode="auto">
            <a:xfrm>
              <a:off x="6657" y="2734"/>
              <a:ext cx="1148" cy="4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ctr"/>
              <a:r>
                <a:rPr lang="en-US" sz="3200" dirty="0">
                  <a:latin typeface="Arial" pitchFamily="34" charset="0"/>
                  <a:ea typeface="Times New Roman" pitchFamily="18" charset="0"/>
                  <a:cs typeface="Arial" pitchFamily="34" charset="0"/>
                </a:rPr>
                <a:t>Z</a:t>
              </a:r>
              <a:endParaRPr lang="en-US" sz="1400" dirty="0">
                <a:latin typeface="Arial" pitchFamily="34" charset="0"/>
                <a:cs typeface="Arial" pitchFamily="34" charset="0"/>
              </a:endParaRPr>
            </a:p>
            <a:p>
              <a:pPr eaLnBrk="0" hangingPunct="0"/>
              <a:endParaRPr lang="en-US" sz="4000" dirty="0">
                <a:latin typeface="Arial" pitchFamily="34" charset="0"/>
                <a:cs typeface="Arial" pitchFamily="34" charset="0"/>
              </a:endParaRPr>
            </a:p>
          </p:txBody>
        </p:sp>
      </p:grpSp>
      <p:sp>
        <p:nvSpPr>
          <p:cNvPr id="11" name="Rectangle 11"/>
          <p:cNvSpPr>
            <a:spLocks noChangeArrowheads="1"/>
          </p:cNvSpPr>
          <p:nvPr/>
        </p:nvSpPr>
        <p:spPr bwMode="auto">
          <a:xfrm>
            <a:off x="411425" y="1090708"/>
            <a:ext cx="6671546"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indent="-342900" algn="just" eaLnBrk="0" hangingPunct="0">
              <a:buFont typeface="Wingdings" panose="05000000000000000000" pitchFamily="2" charset="2"/>
              <a:buChar char="v"/>
            </a:pPr>
            <a:r>
              <a:rPr lang="en-US" sz="2400" b="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Hệ dãy được </a:t>
            </a:r>
            <a:r>
              <a:rPr lang="en-US" sz="2400" b="1" dirty="0" err="1">
                <a:latin typeface="Times New Roman" panose="02020603050405020304" pitchFamily="18" charset="0"/>
                <a:ea typeface="Times New Roman" panose="02020603050405020304" pitchFamily="18" charset="0"/>
                <a:cs typeface="Times New Roman" panose="02020603050405020304" pitchFamily="18" charset="0"/>
              </a:rPr>
              <a:t>biểu</a:t>
            </a: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 diễn thông qua 5 tham số:</a:t>
            </a:r>
            <a:endParaRPr lang="en-US" sz="2400" dirty="0">
              <a:latin typeface="Times New Roman" panose="02020603050405020304" pitchFamily="18" charset="0"/>
              <a:cs typeface="Times New Roman" panose="02020603050405020304" pitchFamily="18" charset="0"/>
            </a:endParaRPr>
          </a:p>
        </p:txBody>
      </p:sp>
      <p:grpSp>
        <p:nvGrpSpPr>
          <p:cNvPr id="12" name="Group 12"/>
          <p:cNvGrpSpPr>
            <a:grpSpLocks/>
          </p:cNvGrpSpPr>
          <p:nvPr/>
        </p:nvGrpSpPr>
        <p:grpSpPr bwMode="auto">
          <a:xfrm>
            <a:off x="7581924" y="2731568"/>
            <a:ext cx="4114800" cy="1524000"/>
            <a:chOff x="4585" y="10658"/>
            <a:chExt cx="4480" cy="1372"/>
          </a:xfrm>
        </p:grpSpPr>
        <p:sp>
          <p:nvSpPr>
            <p:cNvPr id="13" name="Text Box 13"/>
            <p:cNvSpPr txBox="1">
              <a:spLocks noChangeArrowheads="1"/>
            </p:cNvSpPr>
            <p:nvPr/>
          </p:nvSpPr>
          <p:spPr bwMode="auto">
            <a:xfrm>
              <a:off x="5677" y="10994"/>
              <a:ext cx="1204" cy="62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a:spcAft>
                  <a:spcPts val="1000"/>
                </a:spcAft>
              </a:pPr>
              <a:r>
                <a:rPr kumimoji="0" lang="en-US" b="0" i="0" u="none" strike="noStrike" cap="none" normalizeH="0" baseline="0" dirty="0" smtClean="0">
                  <a:ln>
                    <a:noFill/>
                  </a:ln>
                  <a:solidFill>
                    <a:schemeClr val="tx1"/>
                  </a:solidFill>
                  <a:effectLst/>
                  <a:latin typeface="Calibri" pitchFamily="34" charset="0"/>
                  <a:cs typeface="Arial" pitchFamily="34" charset="0"/>
                </a:rPr>
                <a:t>Mealy</a:t>
              </a:r>
              <a:endParaRPr lang="en-US" sz="3200" dirty="0">
                <a:latin typeface="Arial" pitchFamily="34" charset="0"/>
                <a:cs typeface="Arial" pitchFamily="34" charset="0"/>
              </a:endParaRPr>
            </a:p>
          </p:txBody>
        </p:sp>
        <p:sp>
          <p:nvSpPr>
            <p:cNvPr id="14" name="Line 14"/>
            <p:cNvSpPr>
              <a:spLocks noChangeShapeType="1"/>
            </p:cNvSpPr>
            <p:nvPr/>
          </p:nvSpPr>
          <p:spPr bwMode="auto">
            <a:xfrm>
              <a:off x="6881" y="11218"/>
              <a:ext cx="700" cy="0"/>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3200"/>
            </a:p>
          </p:txBody>
        </p:sp>
        <p:sp>
          <p:nvSpPr>
            <p:cNvPr id="15" name="Line 15"/>
            <p:cNvSpPr>
              <a:spLocks noChangeShapeType="1"/>
            </p:cNvSpPr>
            <p:nvPr/>
          </p:nvSpPr>
          <p:spPr bwMode="auto">
            <a:xfrm>
              <a:off x="4977" y="11246"/>
              <a:ext cx="700" cy="0"/>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3200"/>
            </a:p>
          </p:txBody>
        </p:sp>
        <p:sp>
          <p:nvSpPr>
            <p:cNvPr id="16" name="AutoShape 16"/>
            <p:cNvSpPr>
              <a:spLocks noChangeArrowheads="1"/>
            </p:cNvSpPr>
            <p:nvPr/>
          </p:nvSpPr>
          <p:spPr bwMode="auto">
            <a:xfrm>
              <a:off x="7581" y="10910"/>
              <a:ext cx="336" cy="392"/>
            </a:xfrm>
            <a:prstGeom prst="flowChartDelay">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sz="3200"/>
            </a:p>
          </p:txBody>
        </p:sp>
        <p:sp>
          <p:nvSpPr>
            <p:cNvPr id="17" name="Line 17"/>
            <p:cNvSpPr>
              <a:spLocks noChangeShapeType="1"/>
            </p:cNvSpPr>
            <p:nvPr/>
          </p:nvSpPr>
          <p:spPr bwMode="auto">
            <a:xfrm flipV="1">
              <a:off x="5313" y="10770"/>
              <a:ext cx="0" cy="476"/>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8" name="Line 18"/>
            <p:cNvSpPr>
              <a:spLocks noChangeShapeType="1"/>
            </p:cNvSpPr>
            <p:nvPr/>
          </p:nvSpPr>
          <p:spPr bwMode="auto">
            <a:xfrm>
              <a:off x="5313" y="10770"/>
              <a:ext cx="1876" cy="0"/>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9" name="Line 19"/>
            <p:cNvSpPr>
              <a:spLocks noChangeShapeType="1"/>
            </p:cNvSpPr>
            <p:nvPr/>
          </p:nvSpPr>
          <p:spPr bwMode="auto">
            <a:xfrm>
              <a:off x="7189" y="10770"/>
              <a:ext cx="0" cy="252"/>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20" name="Line 20"/>
            <p:cNvSpPr>
              <a:spLocks noChangeShapeType="1"/>
            </p:cNvSpPr>
            <p:nvPr/>
          </p:nvSpPr>
          <p:spPr bwMode="auto">
            <a:xfrm>
              <a:off x="7189" y="11022"/>
              <a:ext cx="392" cy="0"/>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3200"/>
            </a:p>
          </p:txBody>
        </p:sp>
        <p:sp>
          <p:nvSpPr>
            <p:cNvPr id="21" name="Line 21"/>
            <p:cNvSpPr>
              <a:spLocks noChangeShapeType="1"/>
            </p:cNvSpPr>
            <p:nvPr/>
          </p:nvSpPr>
          <p:spPr bwMode="auto">
            <a:xfrm>
              <a:off x="7917" y="11106"/>
              <a:ext cx="336" cy="0"/>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22" name="AutoShape 22"/>
            <p:cNvSpPr>
              <a:spLocks noChangeArrowheads="1"/>
            </p:cNvSpPr>
            <p:nvPr/>
          </p:nvSpPr>
          <p:spPr bwMode="auto">
            <a:xfrm>
              <a:off x="8152" y="10994"/>
              <a:ext cx="332" cy="281"/>
            </a:xfrm>
            <a:prstGeom prst="flowChartSummingJunction">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23" name="Line 23"/>
            <p:cNvSpPr>
              <a:spLocks noChangeShapeType="1"/>
            </p:cNvSpPr>
            <p:nvPr/>
          </p:nvSpPr>
          <p:spPr bwMode="auto">
            <a:xfrm>
              <a:off x="8477" y="11106"/>
              <a:ext cx="392" cy="0"/>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3200"/>
            </a:p>
          </p:txBody>
        </p:sp>
        <p:sp>
          <p:nvSpPr>
            <p:cNvPr id="24" name="Text Box 24"/>
            <p:cNvSpPr txBox="1">
              <a:spLocks noChangeArrowheads="1"/>
            </p:cNvSpPr>
            <p:nvPr/>
          </p:nvSpPr>
          <p:spPr bwMode="auto">
            <a:xfrm>
              <a:off x="4834" y="10795"/>
              <a:ext cx="504" cy="5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Aft>
                  <a:spcPts val="1000"/>
                </a:spcAft>
              </a:pPr>
              <a:r>
                <a:rPr kumimoji="0" lang="en-US" b="0" i="0" u="none" strike="noStrike" cap="none" normalizeH="0" baseline="0" dirty="0" smtClean="0">
                  <a:ln>
                    <a:noFill/>
                  </a:ln>
                  <a:solidFill>
                    <a:schemeClr val="tx1"/>
                  </a:solidFill>
                  <a:effectLst/>
                  <a:latin typeface="Calibri" pitchFamily="34" charset="0"/>
                  <a:cs typeface="Arial" pitchFamily="34" charset="0"/>
                </a:rPr>
                <a:t>X</a:t>
              </a:r>
              <a:endParaRPr lang="en-US" sz="3200" dirty="0">
                <a:latin typeface="Arial" pitchFamily="34" charset="0"/>
                <a:cs typeface="Arial" pitchFamily="34" charset="0"/>
              </a:endParaRPr>
            </a:p>
          </p:txBody>
        </p:sp>
        <p:sp>
          <p:nvSpPr>
            <p:cNvPr id="25" name="Text Box 25"/>
            <p:cNvSpPr txBox="1">
              <a:spLocks noChangeArrowheads="1"/>
            </p:cNvSpPr>
            <p:nvPr/>
          </p:nvSpPr>
          <p:spPr bwMode="auto">
            <a:xfrm>
              <a:off x="8561" y="10658"/>
              <a:ext cx="504" cy="5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Aft>
                  <a:spcPts val="1000"/>
                </a:spcAft>
              </a:pPr>
              <a:r>
                <a:rPr kumimoji="0" lang="en-US" b="0" i="0" u="none" strike="noStrike" cap="none" normalizeH="0" baseline="0" smtClean="0">
                  <a:ln>
                    <a:noFill/>
                  </a:ln>
                  <a:solidFill>
                    <a:schemeClr val="tx1"/>
                  </a:solidFill>
                  <a:effectLst/>
                  <a:latin typeface="Calibri" pitchFamily="34" charset="0"/>
                  <a:cs typeface="Arial" pitchFamily="34" charset="0"/>
                </a:rPr>
                <a:t>Z</a:t>
              </a:r>
              <a:endParaRPr lang="en-US" sz="3200">
                <a:latin typeface="Arial" pitchFamily="34" charset="0"/>
                <a:cs typeface="Arial" pitchFamily="34" charset="0"/>
              </a:endParaRPr>
            </a:p>
          </p:txBody>
        </p:sp>
        <p:sp>
          <p:nvSpPr>
            <p:cNvPr id="26" name="Text Box 26"/>
            <p:cNvSpPr txBox="1">
              <a:spLocks noChangeArrowheads="1"/>
            </p:cNvSpPr>
            <p:nvPr/>
          </p:nvSpPr>
          <p:spPr bwMode="auto">
            <a:xfrm>
              <a:off x="4585" y="11526"/>
              <a:ext cx="4452" cy="5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ctr">
                <a:spcAft>
                  <a:spcPts val="1000"/>
                </a:spcAft>
              </a:pPr>
              <a:r>
                <a:rPr kumimoji="0" lang="en-US" b="0" i="1" u="none" strike="noStrike" cap="none" normalizeH="0" baseline="0" dirty="0" smtClean="0">
                  <a:ln>
                    <a:noFill/>
                  </a:ln>
                  <a:solidFill>
                    <a:schemeClr val="tx1"/>
                  </a:solidFill>
                  <a:effectLst/>
                  <a:latin typeface="Calibri" pitchFamily="34" charset="0"/>
                  <a:cs typeface="Arial" pitchFamily="34" charset="0"/>
                </a:rPr>
                <a:t>(Z </a:t>
              </a:r>
              <a:r>
                <a:rPr kumimoji="0" lang="en-US" b="0" i="1" u="none" strike="noStrike" cap="none" normalizeH="0" baseline="0" dirty="0" err="1" smtClean="0">
                  <a:ln>
                    <a:noFill/>
                  </a:ln>
                  <a:solidFill>
                    <a:schemeClr val="tx1"/>
                  </a:solidFill>
                  <a:effectLst/>
                  <a:latin typeface="Calibri" pitchFamily="34" charset="0"/>
                  <a:cs typeface="Arial" pitchFamily="34" charset="0"/>
                </a:rPr>
                <a:t>phụ</a:t>
              </a:r>
              <a:r>
                <a:rPr kumimoji="0" lang="en-US" b="0" i="1" u="none" strike="noStrike" cap="none" normalizeH="0" baseline="0" dirty="0" smtClean="0">
                  <a:ln>
                    <a:noFill/>
                  </a:ln>
                  <a:solidFill>
                    <a:schemeClr val="tx1"/>
                  </a:solidFill>
                  <a:effectLst/>
                  <a:latin typeface="Calibri" pitchFamily="34" charset="0"/>
                  <a:cs typeface="Arial" pitchFamily="34" charset="0"/>
                </a:rPr>
                <a:t> </a:t>
              </a:r>
              <a:r>
                <a:rPr kumimoji="0" lang="en-US" b="0" i="1" u="none" strike="noStrike" cap="none" normalizeH="0" baseline="0" dirty="0" err="1" smtClean="0">
                  <a:ln>
                    <a:noFill/>
                  </a:ln>
                  <a:solidFill>
                    <a:schemeClr val="tx1"/>
                  </a:solidFill>
                  <a:effectLst/>
                  <a:latin typeface="Calibri" pitchFamily="34" charset="0"/>
                  <a:cs typeface="Arial" pitchFamily="34" charset="0"/>
                </a:rPr>
                <a:t>thuộc</a:t>
              </a:r>
              <a:r>
                <a:rPr kumimoji="0" lang="en-US" b="0" i="1" u="none" strike="noStrike" cap="none" normalizeH="0" baseline="0" dirty="0" smtClean="0">
                  <a:ln>
                    <a:noFill/>
                  </a:ln>
                  <a:solidFill>
                    <a:schemeClr val="tx1"/>
                  </a:solidFill>
                  <a:effectLst/>
                  <a:latin typeface="Calibri" pitchFamily="34" charset="0"/>
                  <a:cs typeface="Arial" pitchFamily="34" charset="0"/>
                </a:rPr>
                <a:t> </a:t>
              </a:r>
              <a:r>
                <a:rPr kumimoji="0" lang="en-US" b="0" i="1" u="none" strike="noStrike" cap="none" normalizeH="0" baseline="0" dirty="0" err="1" smtClean="0">
                  <a:ln>
                    <a:noFill/>
                  </a:ln>
                  <a:solidFill>
                    <a:schemeClr val="tx1"/>
                  </a:solidFill>
                  <a:effectLst/>
                  <a:latin typeface="Calibri" pitchFamily="34" charset="0"/>
                  <a:cs typeface="Arial" pitchFamily="34" charset="0"/>
                </a:rPr>
                <a:t>trực</a:t>
              </a:r>
              <a:r>
                <a:rPr kumimoji="0" lang="en-US" b="0" i="1" u="none" strike="noStrike" cap="none" normalizeH="0" baseline="0" dirty="0" smtClean="0">
                  <a:ln>
                    <a:noFill/>
                  </a:ln>
                  <a:solidFill>
                    <a:schemeClr val="tx1"/>
                  </a:solidFill>
                  <a:effectLst/>
                  <a:latin typeface="Calibri" pitchFamily="34" charset="0"/>
                  <a:cs typeface="Arial" pitchFamily="34" charset="0"/>
                </a:rPr>
                <a:t> tiếp vào x)</a:t>
              </a:r>
              <a:endParaRPr lang="en-US" sz="3200" dirty="0">
                <a:latin typeface="Arial" pitchFamily="34" charset="0"/>
                <a:cs typeface="Arial" pitchFamily="34" charset="0"/>
              </a:endParaRPr>
            </a:p>
          </p:txBody>
        </p:sp>
      </p:grpSp>
      <p:grpSp>
        <p:nvGrpSpPr>
          <p:cNvPr id="27" name="Group 27"/>
          <p:cNvGrpSpPr>
            <a:grpSpLocks/>
          </p:cNvGrpSpPr>
          <p:nvPr/>
        </p:nvGrpSpPr>
        <p:grpSpPr bwMode="auto">
          <a:xfrm>
            <a:off x="7810626" y="4773358"/>
            <a:ext cx="4205686" cy="1295152"/>
            <a:chOff x="4445" y="12174"/>
            <a:chExt cx="4452" cy="1396"/>
          </a:xfrm>
        </p:grpSpPr>
        <p:sp>
          <p:nvSpPr>
            <p:cNvPr id="28" name="Text Box 28"/>
            <p:cNvSpPr txBox="1">
              <a:spLocks noChangeArrowheads="1"/>
            </p:cNvSpPr>
            <p:nvPr/>
          </p:nvSpPr>
          <p:spPr bwMode="auto">
            <a:xfrm>
              <a:off x="5537" y="12534"/>
              <a:ext cx="1204" cy="70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a:spcAft>
                  <a:spcPts val="1000"/>
                </a:spcAft>
              </a:pPr>
              <a:r>
                <a:rPr kumimoji="0" lang="en-US" b="0" i="0" u="none" strike="noStrike" cap="none" normalizeH="0" baseline="0" dirty="0" smtClean="0">
                  <a:ln>
                    <a:noFill/>
                  </a:ln>
                  <a:solidFill>
                    <a:schemeClr val="tx1"/>
                  </a:solidFill>
                  <a:effectLst/>
                  <a:latin typeface="Calibri" pitchFamily="34" charset="0"/>
                  <a:cs typeface="Arial" pitchFamily="34" charset="0"/>
                </a:rPr>
                <a:t>Moore</a:t>
              </a:r>
              <a:endParaRPr lang="en-US" sz="3200" dirty="0">
                <a:latin typeface="Arial" pitchFamily="34" charset="0"/>
                <a:cs typeface="Arial" pitchFamily="34" charset="0"/>
              </a:endParaRPr>
            </a:p>
          </p:txBody>
        </p:sp>
        <p:sp>
          <p:nvSpPr>
            <p:cNvPr id="29" name="Line 29"/>
            <p:cNvSpPr>
              <a:spLocks noChangeShapeType="1"/>
            </p:cNvSpPr>
            <p:nvPr/>
          </p:nvSpPr>
          <p:spPr bwMode="auto">
            <a:xfrm>
              <a:off x="6741" y="12758"/>
              <a:ext cx="700" cy="0"/>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3200"/>
            </a:p>
          </p:txBody>
        </p:sp>
        <p:sp>
          <p:nvSpPr>
            <p:cNvPr id="30" name="Line 30"/>
            <p:cNvSpPr>
              <a:spLocks noChangeShapeType="1"/>
            </p:cNvSpPr>
            <p:nvPr/>
          </p:nvSpPr>
          <p:spPr bwMode="auto">
            <a:xfrm>
              <a:off x="4837" y="12786"/>
              <a:ext cx="700" cy="0"/>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3200"/>
            </a:p>
          </p:txBody>
        </p:sp>
        <p:sp>
          <p:nvSpPr>
            <p:cNvPr id="31" name="AutoShape 31"/>
            <p:cNvSpPr>
              <a:spLocks noChangeArrowheads="1"/>
            </p:cNvSpPr>
            <p:nvPr/>
          </p:nvSpPr>
          <p:spPr bwMode="auto">
            <a:xfrm>
              <a:off x="7441" y="12571"/>
              <a:ext cx="327" cy="327"/>
            </a:xfrm>
            <a:prstGeom prst="flowChartSummingJunction">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32" name="Line 32"/>
            <p:cNvSpPr>
              <a:spLocks noChangeShapeType="1"/>
            </p:cNvSpPr>
            <p:nvPr/>
          </p:nvSpPr>
          <p:spPr bwMode="auto">
            <a:xfrm>
              <a:off x="7768" y="12749"/>
              <a:ext cx="392" cy="0"/>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3200"/>
            </a:p>
          </p:txBody>
        </p:sp>
        <p:sp>
          <p:nvSpPr>
            <p:cNvPr id="33" name="Text Box 33"/>
            <p:cNvSpPr txBox="1">
              <a:spLocks noChangeArrowheads="1"/>
            </p:cNvSpPr>
            <p:nvPr/>
          </p:nvSpPr>
          <p:spPr bwMode="auto">
            <a:xfrm>
              <a:off x="4669" y="12174"/>
              <a:ext cx="504" cy="5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Aft>
                  <a:spcPts val="1000"/>
                </a:spcAft>
              </a:pPr>
              <a:r>
                <a:rPr kumimoji="0" lang="en-US" b="0" i="0" u="none" strike="noStrike" cap="none" normalizeH="0" baseline="0" dirty="0" smtClean="0">
                  <a:ln>
                    <a:noFill/>
                  </a:ln>
                  <a:solidFill>
                    <a:schemeClr val="tx1"/>
                  </a:solidFill>
                  <a:effectLst/>
                  <a:latin typeface="Calibri" pitchFamily="34" charset="0"/>
                  <a:cs typeface="Arial" pitchFamily="34" charset="0"/>
                </a:rPr>
                <a:t>X</a:t>
              </a:r>
              <a:endParaRPr lang="en-US" sz="3200" dirty="0">
                <a:latin typeface="Arial" pitchFamily="34" charset="0"/>
                <a:cs typeface="Arial" pitchFamily="34" charset="0"/>
              </a:endParaRPr>
            </a:p>
          </p:txBody>
        </p:sp>
        <p:sp>
          <p:nvSpPr>
            <p:cNvPr id="34" name="Text Box 34"/>
            <p:cNvSpPr txBox="1">
              <a:spLocks noChangeArrowheads="1"/>
            </p:cNvSpPr>
            <p:nvPr/>
          </p:nvSpPr>
          <p:spPr bwMode="auto">
            <a:xfrm>
              <a:off x="7848" y="12174"/>
              <a:ext cx="504" cy="5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Aft>
                  <a:spcPts val="1000"/>
                </a:spcAft>
              </a:pPr>
              <a:r>
                <a:rPr kumimoji="0" lang="en-US" b="0" i="0" u="none" strike="noStrike" cap="none" normalizeH="0" baseline="0" dirty="0" smtClean="0">
                  <a:ln>
                    <a:noFill/>
                  </a:ln>
                  <a:solidFill>
                    <a:schemeClr val="tx1"/>
                  </a:solidFill>
                  <a:effectLst/>
                  <a:latin typeface="Calibri" pitchFamily="34" charset="0"/>
                  <a:cs typeface="Arial" pitchFamily="34" charset="0"/>
                </a:rPr>
                <a:t>Z</a:t>
              </a:r>
              <a:endParaRPr lang="en-US" sz="3200" dirty="0">
                <a:latin typeface="Arial" pitchFamily="34" charset="0"/>
                <a:cs typeface="Arial" pitchFamily="34" charset="0"/>
              </a:endParaRPr>
            </a:p>
          </p:txBody>
        </p:sp>
        <p:sp>
          <p:nvSpPr>
            <p:cNvPr id="35" name="Text Box 35"/>
            <p:cNvSpPr txBox="1">
              <a:spLocks noChangeArrowheads="1"/>
            </p:cNvSpPr>
            <p:nvPr/>
          </p:nvSpPr>
          <p:spPr bwMode="auto">
            <a:xfrm>
              <a:off x="4445" y="13066"/>
              <a:ext cx="4452" cy="5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ctr">
                <a:spcAft>
                  <a:spcPts val="1000"/>
                </a:spcAft>
              </a:pPr>
              <a:r>
                <a:rPr kumimoji="0" lang="en-US" b="0" i="1" u="none" strike="noStrike" cap="none" normalizeH="0" baseline="0" dirty="0" smtClean="0">
                  <a:ln>
                    <a:noFill/>
                  </a:ln>
                  <a:solidFill>
                    <a:schemeClr val="tx1"/>
                  </a:solidFill>
                  <a:effectLst/>
                  <a:latin typeface="Calibri" pitchFamily="34" charset="0"/>
                  <a:cs typeface="Arial" pitchFamily="34" charset="0"/>
                </a:rPr>
                <a:t>(z </a:t>
              </a:r>
              <a:r>
                <a:rPr kumimoji="0" lang="en-US" b="0" i="1" u="none" strike="noStrike" cap="none" normalizeH="0" baseline="0" dirty="0" err="1" smtClean="0">
                  <a:ln>
                    <a:noFill/>
                  </a:ln>
                  <a:solidFill>
                    <a:schemeClr val="tx1"/>
                  </a:solidFill>
                  <a:effectLst/>
                  <a:latin typeface="Calibri" pitchFamily="34" charset="0"/>
                  <a:cs typeface="Arial" pitchFamily="34" charset="0"/>
                </a:rPr>
                <a:t>không</a:t>
              </a:r>
              <a:r>
                <a:rPr kumimoji="0" lang="en-US" b="0" i="1" u="none" strike="noStrike" cap="none" normalizeH="0" baseline="0" dirty="0" smtClean="0">
                  <a:ln>
                    <a:noFill/>
                  </a:ln>
                  <a:solidFill>
                    <a:schemeClr val="tx1"/>
                  </a:solidFill>
                  <a:effectLst/>
                  <a:latin typeface="Calibri" pitchFamily="34" charset="0"/>
                  <a:cs typeface="Arial" pitchFamily="34" charset="0"/>
                </a:rPr>
                <a:t> </a:t>
              </a:r>
              <a:r>
                <a:rPr kumimoji="0" lang="en-US" b="0" i="1" u="none" strike="noStrike" cap="none" normalizeH="0" baseline="0" dirty="0" err="1" smtClean="0">
                  <a:ln>
                    <a:noFill/>
                  </a:ln>
                  <a:solidFill>
                    <a:schemeClr val="tx1"/>
                  </a:solidFill>
                  <a:effectLst/>
                  <a:latin typeface="Calibri" pitchFamily="34" charset="0"/>
                  <a:cs typeface="Arial" pitchFamily="34" charset="0"/>
                </a:rPr>
                <a:t>phụ</a:t>
              </a:r>
              <a:r>
                <a:rPr kumimoji="0" lang="en-US" b="0" i="1" u="none" strike="noStrike" cap="none" normalizeH="0" baseline="0" dirty="0" smtClean="0">
                  <a:ln>
                    <a:noFill/>
                  </a:ln>
                  <a:solidFill>
                    <a:schemeClr val="tx1"/>
                  </a:solidFill>
                  <a:effectLst/>
                  <a:latin typeface="Calibri" pitchFamily="34" charset="0"/>
                  <a:cs typeface="Arial" pitchFamily="34" charset="0"/>
                </a:rPr>
                <a:t> </a:t>
              </a:r>
              <a:r>
                <a:rPr kumimoji="0" lang="en-US" b="0" i="1" u="none" strike="noStrike" cap="none" normalizeH="0" baseline="0" dirty="0" err="1" smtClean="0">
                  <a:ln>
                    <a:noFill/>
                  </a:ln>
                  <a:solidFill>
                    <a:schemeClr val="tx1"/>
                  </a:solidFill>
                  <a:effectLst/>
                  <a:latin typeface="Calibri" pitchFamily="34" charset="0"/>
                  <a:cs typeface="Arial" pitchFamily="34" charset="0"/>
                </a:rPr>
                <a:t>thuộc</a:t>
              </a:r>
              <a:r>
                <a:rPr kumimoji="0" lang="en-US" b="0" i="1" u="none" strike="noStrike" cap="none" normalizeH="0" baseline="0" dirty="0" smtClean="0">
                  <a:ln>
                    <a:noFill/>
                  </a:ln>
                  <a:solidFill>
                    <a:schemeClr val="tx1"/>
                  </a:solidFill>
                  <a:effectLst/>
                  <a:latin typeface="Calibri" pitchFamily="34" charset="0"/>
                  <a:cs typeface="Arial" pitchFamily="34" charset="0"/>
                </a:rPr>
                <a:t> </a:t>
              </a:r>
              <a:r>
                <a:rPr kumimoji="0" lang="en-US" b="0" i="1" u="none" strike="noStrike" cap="none" normalizeH="0" baseline="0" dirty="0" err="1" smtClean="0">
                  <a:ln>
                    <a:noFill/>
                  </a:ln>
                  <a:solidFill>
                    <a:schemeClr val="tx1"/>
                  </a:solidFill>
                  <a:effectLst/>
                  <a:latin typeface="Calibri" pitchFamily="34" charset="0"/>
                  <a:cs typeface="Arial" pitchFamily="34" charset="0"/>
                </a:rPr>
                <a:t>trực</a:t>
              </a:r>
              <a:r>
                <a:rPr kumimoji="0" lang="en-US" b="0" i="1" u="none" strike="noStrike" cap="none" normalizeH="0" baseline="0" dirty="0" smtClean="0">
                  <a:ln>
                    <a:noFill/>
                  </a:ln>
                  <a:solidFill>
                    <a:schemeClr val="tx1"/>
                  </a:solidFill>
                  <a:effectLst/>
                  <a:latin typeface="Calibri" pitchFamily="34" charset="0"/>
                  <a:cs typeface="Arial" pitchFamily="34" charset="0"/>
                </a:rPr>
                <a:t> tiếp vào x)</a:t>
              </a:r>
              <a:endParaRPr lang="en-US" sz="3200" dirty="0">
                <a:latin typeface="Arial" pitchFamily="34" charset="0"/>
                <a:cs typeface="Arial" pitchFamily="34" charset="0"/>
              </a:endParaRPr>
            </a:p>
          </p:txBody>
        </p:sp>
      </p:grpSp>
      <p:sp>
        <p:nvSpPr>
          <p:cNvPr id="3" name="Rectangle 2"/>
          <p:cNvSpPr/>
          <p:nvPr/>
        </p:nvSpPr>
        <p:spPr>
          <a:xfrm>
            <a:off x="411424" y="1727208"/>
            <a:ext cx="6265147" cy="830997"/>
          </a:xfrm>
          <a:prstGeom prst="rect">
            <a:avLst/>
          </a:prstGeom>
        </p:spPr>
        <p:txBody>
          <a:bodyPr wrap="square">
            <a:spAutoFit/>
          </a:bodyPr>
          <a:lstStyle/>
          <a:p>
            <a:pPr lvl="1" algn="just" eaLnBrk="0" hangingPunct="0">
              <a:spcBef>
                <a:spcPts val="600"/>
              </a:spcBef>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 X: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tập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trống</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hữu</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hạn</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tín</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vào. X=(x</a:t>
            </a:r>
            <a:r>
              <a:rPr lang="en-US" sz="24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,x</a:t>
            </a:r>
            <a:r>
              <a:rPr lang="en-US" sz="24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x</a:t>
            </a:r>
            <a:r>
              <a:rPr lang="en-US" sz="2400" baseline="-30000" dirty="0" err="1">
                <a:latin typeface="Times New Roman" panose="02020603050405020304" pitchFamily="18" charset="0"/>
                <a:ea typeface="Times New Roman" panose="02020603050405020304" pitchFamily="18" charset="0"/>
                <a:cs typeface="Times New Roman" panose="02020603050405020304" pitchFamily="18" charset="0"/>
              </a:rPr>
              <a:t>n</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36" name="Rectangle 35"/>
          <p:cNvSpPr/>
          <p:nvPr/>
        </p:nvSpPr>
        <p:spPr>
          <a:xfrm>
            <a:off x="411425" y="2729347"/>
            <a:ext cx="6293348" cy="830997"/>
          </a:xfrm>
          <a:prstGeom prst="rect">
            <a:avLst/>
          </a:prstGeom>
        </p:spPr>
        <p:txBody>
          <a:bodyPr wrap="square">
            <a:spAutoFit/>
          </a:bodyPr>
          <a:lstStyle/>
          <a:p>
            <a:pPr lvl="1" algn="just" eaLnBrk="0" hangingPunct="0">
              <a:spcBef>
                <a:spcPts val="600"/>
              </a:spcBef>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 S: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tập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trống</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hữu</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hạn</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các trạng thái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bên</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S=(s</a:t>
            </a:r>
            <a:r>
              <a:rPr lang="en-US" sz="24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,s</a:t>
            </a:r>
            <a:r>
              <a:rPr lang="en-US" sz="24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s</a:t>
            </a:r>
            <a:r>
              <a:rPr lang="en-US" sz="2400" baseline="-30000" dirty="0" err="1">
                <a:latin typeface="Times New Roman" panose="02020603050405020304" pitchFamily="18" charset="0"/>
                <a:ea typeface="Times New Roman" panose="02020603050405020304" pitchFamily="18" charset="0"/>
                <a:cs typeface="Times New Roman" panose="02020603050405020304" pitchFamily="18" charset="0"/>
              </a:rPr>
              <a:t>p</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37" name="Rectangle 36"/>
          <p:cNvSpPr/>
          <p:nvPr/>
        </p:nvSpPr>
        <p:spPr>
          <a:xfrm>
            <a:off x="411425" y="3702972"/>
            <a:ext cx="6293347" cy="830997"/>
          </a:xfrm>
          <a:prstGeom prst="rect">
            <a:avLst/>
          </a:prstGeom>
        </p:spPr>
        <p:txBody>
          <a:bodyPr wrap="square">
            <a:spAutoFit/>
          </a:bodyPr>
          <a:lstStyle/>
          <a:p>
            <a:pPr lvl="1" algn="just" eaLnBrk="0" hangingPunct="0">
              <a:spcBef>
                <a:spcPts val="600"/>
              </a:spcBef>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 Z: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tập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trống</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hữu</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hạn</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các đáp ứng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Z=(z</a:t>
            </a:r>
            <a:r>
              <a:rPr lang="en-US" sz="24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,z</a:t>
            </a:r>
            <a:r>
              <a:rPr lang="en-US" sz="24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z</a:t>
            </a:r>
            <a:r>
              <a:rPr lang="en-US" sz="2400" baseline="-30000" dirty="0" err="1">
                <a:latin typeface="Times New Roman" panose="02020603050405020304" pitchFamily="18" charset="0"/>
                <a:ea typeface="Times New Roman" panose="02020603050405020304" pitchFamily="18" charset="0"/>
                <a:cs typeface="Times New Roman" panose="02020603050405020304" pitchFamily="18" charset="0"/>
              </a:rPr>
              <a:t>m</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Chỉ</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lấy</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2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(0,1) </a:t>
            </a:r>
            <a:endParaRPr lang="en-US" sz="1100" dirty="0">
              <a:latin typeface="Times New Roman" panose="02020603050405020304" pitchFamily="18" charset="0"/>
              <a:cs typeface="Times New Roman" panose="02020603050405020304" pitchFamily="18" charset="0"/>
            </a:endParaRPr>
          </a:p>
        </p:txBody>
      </p:sp>
      <p:sp>
        <p:nvSpPr>
          <p:cNvPr id="38" name="Rectangle 37"/>
          <p:cNvSpPr/>
          <p:nvPr/>
        </p:nvSpPr>
        <p:spPr>
          <a:xfrm>
            <a:off x="411425" y="4717144"/>
            <a:ext cx="4942729" cy="461665"/>
          </a:xfrm>
          <a:prstGeom prst="rect">
            <a:avLst/>
          </a:prstGeom>
        </p:spPr>
        <p:txBody>
          <a:bodyPr wrap="square">
            <a:spAutoFit/>
          </a:bodyPr>
          <a:lstStyle/>
          <a:p>
            <a:pPr lvl="1" algn="just" eaLnBrk="0" hangingPunct="0">
              <a:spcBef>
                <a:spcPts val="600"/>
              </a:spcBef>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 f: Hàm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chuyển</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đổi</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trạng thái.</a:t>
            </a:r>
            <a:endParaRPr lang="en-US" sz="1100" dirty="0">
              <a:latin typeface="Times New Roman" panose="02020603050405020304" pitchFamily="18" charset="0"/>
              <a:cs typeface="Times New Roman" panose="02020603050405020304" pitchFamily="18" charset="0"/>
            </a:endParaRPr>
          </a:p>
        </p:txBody>
      </p:sp>
      <p:sp>
        <p:nvSpPr>
          <p:cNvPr id="39" name="Rectangle 38"/>
          <p:cNvSpPr/>
          <p:nvPr/>
        </p:nvSpPr>
        <p:spPr>
          <a:xfrm>
            <a:off x="411425" y="5209901"/>
            <a:ext cx="2961471" cy="461665"/>
          </a:xfrm>
          <a:prstGeom prst="rect">
            <a:avLst/>
          </a:prstGeom>
        </p:spPr>
        <p:txBody>
          <a:bodyPr wrap="square">
            <a:spAutoFit/>
          </a:bodyPr>
          <a:lstStyle/>
          <a:p>
            <a:pPr lvl="1" algn="just" eaLnBrk="0" hangingPunct="0">
              <a:spcBef>
                <a:spcPts val="600"/>
              </a:spcBef>
              <a:buFontTx/>
              <a:buChar char="-"/>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g: Hàm ra  </a:t>
            </a:r>
          </a:p>
        </p:txBody>
      </p:sp>
      <p:sp>
        <p:nvSpPr>
          <p:cNvPr id="40" name="Rectangle 39"/>
          <p:cNvSpPr/>
          <p:nvPr/>
        </p:nvSpPr>
        <p:spPr>
          <a:xfrm>
            <a:off x="720461" y="5837677"/>
            <a:ext cx="6115767" cy="461665"/>
          </a:xfrm>
          <a:prstGeom prst="rect">
            <a:avLst/>
          </a:prstGeom>
        </p:spPr>
        <p:txBody>
          <a:bodyPr wrap="square">
            <a:spAutoFit/>
          </a:bodyPr>
          <a:lstStyle/>
          <a:p>
            <a:pPr marL="342900" indent="-342900" algn="just" eaLnBrk="0" hangingPunct="0">
              <a:buFont typeface="Wingdings" panose="05000000000000000000" pitchFamily="2" charset="2"/>
              <a:buChar char="v"/>
            </a:pPr>
            <a:r>
              <a:rPr lang="en-US" sz="2400" b="1" dirty="0" err="1" smtClean="0">
                <a:latin typeface="Times New Roman" panose="02020603050405020304" pitchFamily="18" charset="0"/>
                <a:cs typeface="Times New Roman" panose="02020603050405020304" pitchFamily="18" charset="0"/>
              </a:rPr>
              <a:t>Có</a:t>
            </a:r>
            <a:r>
              <a:rPr lang="en-US" sz="2400" b="1" dirty="0" smtClean="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2 </a:t>
            </a:r>
            <a:r>
              <a:rPr lang="en-US" sz="2400" b="1" dirty="0" err="1">
                <a:latin typeface="Times New Roman" panose="02020603050405020304" pitchFamily="18" charset="0"/>
                <a:cs typeface="Times New Roman" panose="02020603050405020304" pitchFamily="18" charset="0"/>
              </a:rPr>
              <a:t>loại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mô</a:t>
            </a:r>
            <a:r>
              <a:rPr lang="en-US" sz="2400" b="1" dirty="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hình</a:t>
            </a:r>
            <a:r>
              <a:rPr lang="en-US" sz="2400" b="1"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Mealy </a:t>
            </a:r>
            <a:r>
              <a:rPr lang="en-US" sz="2400" dirty="0" err="1" smtClean="0">
                <a:latin typeface="Times New Roman" panose="02020603050405020304" pitchFamily="18" charset="0"/>
                <a:cs typeface="Times New Roman" panose="02020603050405020304" pitchFamily="18" charset="0"/>
              </a:rPr>
              <a:t>và</a:t>
            </a:r>
            <a:r>
              <a:rPr lang="en-US" sz="2400" dirty="0" smtClean="0">
                <a:latin typeface="Times New Roman" panose="02020603050405020304" pitchFamily="18" charset="0"/>
                <a:cs typeface="Times New Roman" panose="02020603050405020304" pitchFamily="18" charset="0"/>
              </a:rPr>
              <a:t> Moore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610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6">
                                            <p:txEl>
                                              <p:pRg st="0" end="0"/>
                                            </p:txEl>
                                          </p:spTgt>
                                        </p:tgtEl>
                                        <p:attrNameLst>
                                          <p:attrName>style.visibility</p:attrName>
                                        </p:attrNameLst>
                                      </p:cBhvr>
                                      <p:to>
                                        <p:strVal val="visible"/>
                                      </p:to>
                                    </p:set>
                                    <p:animEffect transition="in" filter="fade">
                                      <p:cBhvr>
                                        <p:cTn id="26" dur="1000"/>
                                        <p:tgtEl>
                                          <p:spTgt spid="36">
                                            <p:txEl>
                                              <p:pRg st="0" end="0"/>
                                            </p:txEl>
                                          </p:spTgt>
                                        </p:tgtEl>
                                      </p:cBhvr>
                                    </p:animEffect>
                                    <p:anim calcmode="lin" valueType="num">
                                      <p:cBhvr>
                                        <p:cTn id="27"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7">
                                            <p:txEl>
                                              <p:pRg st="0" end="0"/>
                                            </p:txEl>
                                          </p:spTgt>
                                        </p:tgtEl>
                                        <p:attrNameLst>
                                          <p:attrName>style.visibility</p:attrName>
                                        </p:attrNameLst>
                                      </p:cBhvr>
                                      <p:to>
                                        <p:strVal val="visible"/>
                                      </p:to>
                                    </p:set>
                                    <p:animEffect transition="in" filter="fade">
                                      <p:cBhvr>
                                        <p:cTn id="33" dur="1000"/>
                                        <p:tgtEl>
                                          <p:spTgt spid="37">
                                            <p:txEl>
                                              <p:pRg st="0" end="0"/>
                                            </p:txEl>
                                          </p:spTgt>
                                        </p:tgtEl>
                                      </p:cBhvr>
                                    </p:animEffect>
                                    <p:anim calcmode="lin" valueType="num">
                                      <p:cBhvr>
                                        <p:cTn id="34"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8">
                                            <p:txEl>
                                              <p:pRg st="0" end="0"/>
                                            </p:txEl>
                                          </p:spTgt>
                                        </p:tgtEl>
                                        <p:attrNameLst>
                                          <p:attrName>style.visibility</p:attrName>
                                        </p:attrNameLst>
                                      </p:cBhvr>
                                      <p:to>
                                        <p:strVal val="visible"/>
                                      </p:to>
                                    </p:set>
                                    <p:animEffect transition="in" filter="fade">
                                      <p:cBhvr>
                                        <p:cTn id="40" dur="1000"/>
                                        <p:tgtEl>
                                          <p:spTgt spid="38">
                                            <p:txEl>
                                              <p:pRg st="0" end="0"/>
                                            </p:txEl>
                                          </p:spTgt>
                                        </p:tgtEl>
                                      </p:cBhvr>
                                    </p:animEffect>
                                    <p:anim calcmode="lin" valueType="num">
                                      <p:cBhvr>
                                        <p:cTn id="41"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3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1000"/>
                                        <p:tgtEl>
                                          <p:spTgt spid="39"/>
                                        </p:tgtEl>
                                      </p:cBhvr>
                                    </p:animEffect>
                                    <p:anim calcmode="lin" valueType="num">
                                      <p:cBhvr>
                                        <p:cTn id="48" dur="1000" fill="hold"/>
                                        <p:tgtEl>
                                          <p:spTgt spid="39"/>
                                        </p:tgtEl>
                                        <p:attrNameLst>
                                          <p:attrName>ppt_x</p:attrName>
                                        </p:attrNameLst>
                                      </p:cBhvr>
                                      <p:tavLst>
                                        <p:tav tm="0">
                                          <p:val>
                                            <p:strVal val="#ppt_x"/>
                                          </p:val>
                                        </p:tav>
                                        <p:tav tm="100000">
                                          <p:val>
                                            <p:strVal val="#ppt_x"/>
                                          </p:val>
                                        </p:tav>
                                      </p:tavLst>
                                    </p:anim>
                                    <p:anim calcmode="lin" valueType="num">
                                      <p:cBhvr>
                                        <p:cTn id="4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1000"/>
                                        <p:tgtEl>
                                          <p:spTgt spid="40"/>
                                        </p:tgtEl>
                                      </p:cBhvr>
                                    </p:animEffect>
                                    <p:anim calcmode="lin" valueType="num">
                                      <p:cBhvr>
                                        <p:cTn id="55" dur="1000" fill="hold"/>
                                        <p:tgtEl>
                                          <p:spTgt spid="40"/>
                                        </p:tgtEl>
                                        <p:attrNameLst>
                                          <p:attrName>ppt_x</p:attrName>
                                        </p:attrNameLst>
                                      </p:cBhvr>
                                      <p:tavLst>
                                        <p:tav tm="0">
                                          <p:val>
                                            <p:strVal val="#ppt_x"/>
                                          </p:val>
                                        </p:tav>
                                        <p:tav tm="100000">
                                          <p:val>
                                            <p:strVal val="#ppt_x"/>
                                          </p:val>
                                        </p:tav>
                                      </p:tavLst>
                                    </p:anim>
                                    <p:anim calcmode="lin" valueType="num">
                                      <p:cBhvr>
                                        <p:cTn id="5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barn(inVertical)">
                                      <p:cBhvr>
                                        <p:cTn id="61" dur="10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nodeType="click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barn(inVertical)">
                                      <p:cBhvr>
                                        <p:cTn id="66"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39" grpId="0"/>
      <p:bldP spid="40"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5513"/>
            <a:ext cx="8686800" cy="639762"/>
          </a:xfrm>
        </p:spPr>
        <p:txBody>
          <a:bodyPr vert="horz" lIns="91440" tIns="45720" rIns="91440" bIns="45720" rtlCol="0" anchor="ctr">
            <a:noAutofit/>
          </a:bodyPr>
          <a:lstStyle/>
          <a:p>
            <a:pPr algn="l"/>
            <a:r>
              <a:rPr lang="en-US" sz="3200" b="1" dirty="0" smtClean="0">
                <a:solidFill>
                  <a:srgbClr val="C00000"/>
                </a:solidFill>
                <a:latin typeface="Times New Roman" panose="02020603050405020304" pitchFamily="18" charset="0"/>
                <a:cs typeface="Times New Roman" panose="02020603050405020304" pitchFamily="18" charset="0"/>
              </a:rPr>
              <a:t>4.3</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Biểu</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diễn</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mạch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dãy</a:t>
            </a:r>
            <a:r>
              <a:rPr lang="en-US" sz="3200" b="1" dirty="0" smtClean="0">
                <a:solidFill>
                  <a:srgbClr val="C00000"/>
                </a:solidFill>
                <a:latin typeface="Times New Roman" panose="02020603050405020304" pitchFamily="18" charset="0"/>
                <a:cs typeface="Times New Roman" panose="02020603050405020304" pitchFamily="18" charset="0"/>
              </a:rPr>
              <a:t> (1)</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75772" y="2902138"/>
            <a:ext cx="3207657" cy="1031233"/>
          </a:xfrm>
        </p:spPr>
        <p:txBody>
          <a:bodyPr>
            <a:noAutofit/>
          </a:bodyPr>
          <a:lstStyle/>
          <a:p>
            <a:pPr>
              <a:buFont typeface="Wingdings" panose="05000000000000000000" pitchFamily="2" charset="2"/>
              <a:buChar char="v"/>
            </a:pPr>
            <a:r>
              <a:rPr lang="en-US" sz="2800" b="1" dirty="0" smtClean="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Biểu diễn bằng </a:t>
            </a:r>
            <a:r>
              <a:rPr lang="en-US" sz="2800" b="1" dirty="0" err="1">
                <a:latin typeface="Times New Roman" panose="02020603050405020304" pitchFamily="18" charset="0"/>
                <a:cs typeface="Times New Roman" panose="02020603050405020304" pitchFamily="18" charset="0"/>
              </a:rPr>
              <a:t>bảng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chức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năng</a:t>
            </a:r>
            <a:endParaRPr lang="en-US" sz="2800" b="1" dirty="0">
              <a:latin typeface="Times New Roman" panose="02020603050405020304" pitchFamily="18" charset="0"/>
              <a:cs typeface="Times New Roman" panose="02020603050405020304" pitchFamily="18" charset="0"/>
            </a:endParaRPr>
          </a:p>
          <a:p>
            <a:pPr>
              <a:buNone/>
            </a:pPr>
            <a:endParaRPr lang="en-US" sz="2800"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a:xfrm>
            <a:off x="10065655" y="6022523"/>
            <a:ext cx="2844800" cy="365125"/>
          </a:xfrm>
        </p:spPr>
        <p:txBody>
          <a:bodyPr/>
          <a:lstStyle/>
          <a:p>
            <a:fld id="{A8707075-541A-4CB2-8C7D-C1C20183CA57}" type="slidenum">
              <a:rPr lang="en-US" smtClean="0"/>
              <a:pPr/>
              <a:t>104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394993267"/>
              </p:ext>
            </p:extLst>
          </p:nvPr>
        </p:nvGraphicFramePr>
        <p:xfrm>
          <a:off x="4452257" y="834354"/>
          <a:ext cx="7238998" cy="2720829"/>
        </p:xfrm>
        <a:graphic>
          <a:graphicData uri="http://schemas.openxmlformats.org/drawingml/2006/table">
            <a:tbl>
              <a:tblPr/>
              <a:tblGrid>
                <a:gridCol w="865423">
                  <a:extLst>
                    <a:ext uri="{9D8B030D-6E8A-4147-A177-3AD203B41FA5}">
                      <a16:colId xmlns:a16="http://schemas.microsoft.com/office/drawing/2014/main" val="20000"/>
                    </a:ext>
                  </a:extLst>
                </a:gridCol>
                <a:gridCol w="883259">
                  <a:extLst>
                    <a:ext uri="{9D8B030D-6E8A-4147-A177-3AD203B41FA5}">
                      <a16:colId xmlns:a16="http://schemas.microsoft.com/office/drawing/2014/main" val="20001"/>
                    </a:ext>
                  </a:extLst>
                </a:gridCol>
                <a:gridCol w="883259">
                  <a:extLst>
                    <a:ext uri="{9D8B030D-6E8A-4147-A177-3AD203B41FA5}">
                      <a16:colId xmlns:a16="http://schemas.microsoft.com/office/drawing/2014/main" val="20002"/>
                    </a:ext>
                  </a:extLst>
                </a:gridCol>
                <a:gridCol w="883259">
                  <a:extLst>
                    <a:ext uri="{9D8B030D-6E8A-4147-A177-3AD203B41FA5}">
                      <a16:colId xmlns:a16="http://schemas.microsoft.com/office/drawing/2014/main" val="20003"/>
                    </a:ext>
                  </a:extLst>
                </a:gridCol>
                <a:gridCol w="942194">
                  <a:extLst>
                    <a:ext uri="{9D8B030D-6E8A-4147-A177-3AD203B41FA5}">
                      <a16:colId xmlns:a16="http://schemas.microsoft.com/office/drawing/2014/main" val="20004"/>
                    </a:ext>
                  </a:extLst>
                </a:gridCol>
                <a:gridCol w="942194">
                  <a:extLst>
                    <a:ext uri="{9D8B030D-6E8A-4147-A177-3AD203B41FA5}">
                      <a16:colId xmlns:a16="http://schemas.microsoft.com/office/drawing/2014/main" val="20005"/>
                    </a:ext>
                  </a:extLst>
                </a:gridCol>
                <a:gridCol w="919705">
                  <a:extLst>
                    <a:ext uri="{9D8B030D-6E8A-4147-A177-3AD203B41FA5}">
                      <a16:colId xmlns:a16="http://schemas.microsoft.com/office/drawing/2014/main" val="20006"/>
                    </a:ext>
                  </a:extLst>
                </a:gridCol>
                <a:gridCol w="919705">
                  <a:extLst>
                    <a:ext uri="{9D8B030D-6E8A-4147-A177-3AD203B41FA5}">
                      <a16:colId xmlns:a16="http://schemas.microsoft.com/office/drawing/2014/main" val="20007"/>
                    </a:ext>
                  </a:extLst>
                </a:gridCol>
              </a:tblGrid>
              <a:tr h="345018">
                <a:tc rowSpan="2">
                  <a:txBody>
                    <a:bodyPr/>
                    <a:lstStyle/>
                    <a:p>
                      <a:pPr algn="ctr">
                        <a:spcAft>
                          <a:spcPts val="0"/>
                        </a:spcAft>
                      </a:pPr>
                      <a:r>
                        <a:rPr lang="en-US" sz="2000" dirty="0">
                          <a:latin typeface="Times New Roman"/>
                          <a:ea typeface="Times New Roman"/>
                          <a:cs typeface="Times New Roman"/>
                        </a:rPr>
                        <a:t>   x</a:t>
                      </a:r>
                      <a:r>
                        <a:rPr lang="en-US" sz="2000" baseline="-25000" dirty="0">
                          <a:latin typeface="Times New Roman"/>
                          <a:ea typeface="Times New Roman"/>
                          <a:cs typeface="Times New Roman"/>
                        </a:rPr>
                        <a:t>i</a:t>
                      </a:r>
                      <a:endParaRPr lang="en-US" sz="2000" dirty="0">
                        <a:latin typeface="Times New Roman"/>
                        <a:ea typeface="Times New Roman"/>
                        <a:cs typeface="Times New Roman"/>
                      </a:endParaRPr>
                    </a:p>
                    <a:p>
                      <a:pPr algn="ctr">
                        <a:spcAft>
                          <a:spcPts val="0"/>
                        </a:spcAft>
                      </a:pPr>
                      <a:r>
                        <a:rPr lang="en-US" sz="2000" dirty="0">
                          <a:latin typeface="Times New Roman"/>
                          <a:ea typeface="Times New Roman"/>
                          <a:cs typeface="Times New Roman"/>
                        </a:rPr>
                        <a:t>s</a:t>
                      </a:r>
                      <a:r>
                        <a:rPr lang="en-US" sz="2000" baseline="-25000" dirty="0">
                          <a:latin typeface="Times New Roman"/>
                          <a:ea typeface="Times New Roman"/>
                          <a:cs typeface="Times New Roman"/>
                        </a:rPr>
                        <a:t>i</a:t>
                      </a:r>
                      <a:endParaRPr lang="en-US" sz="20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gridSpan="4">
                  <a:txBody>
                    <a:bodyPr/>
                    <a:lstStyle/>
                    <a:p>
                      <a:pPr algn="ctr">
                        <a:spcAft>
                          <a:spcPts val="0"/>
                        </a:spcAft>
                      </a:pPr>
                      <a:r>
                        <a:rPr lang="en-US" sz="2000" dirty="0">
                          <a:latin typeface="Times New Roman"/>
                          <a:ea typeface="Times New Roman"/>
                          <a:cs typeface="Times New Roman"/>
                        </a:rPr>
                        <a:t>s(t+1)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a:spcAft>
                          <a:spcPts val="0"/>
                        </a:spcAft>
                      </a:pPr>
                      <a:r>
                        <a:rPr lang="en-US" sz="2000" dirty="0">
                          <a:latin typeface="Times New Roman"/>
                          <a:ea typeface="Times New Roman"/>
                          <a:cs typeface="Times New Roman"/>
                        </a:rPr>
                        <a:t>Z</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3651">
                <a:tc vMerge="1">
                  <a:txBody>
                    <a:bodyPr/>
                    <a:lstStyle/>
                    <a:p>
                      <a:endParaRPr lang="en-US"/>
                    </a:p>
                  </a:txBody>
                  <a:tcPr/>
                </a:tc>
                <a:tc>
                  <a:txBody>
                    <a:bodyPr/>
                    <a:lstStyle/>
                    <a:p>
                      <a:pPr algn="ctr">
                        <a:spcAft>
                          <a:spcPts val="0"/>
                        </a:spcAft>
                      </a:pPr>
                      <a:r>
                        <a:rPr lang="en-US" sz="2000">
                          <a:latin typeface="Times New Roman"/>
                          <a:ea typeface="Times New Roman"/>
                          <a:cs typeface="Times New Roman"/>
                        </a:rPr>
                        <a:t>x</a:t>
                      </a:r>
                      <a:r>
                        <a:rPr lang="en-US" sz="2000" baseline="-25000">
                          <a:latin typeface="Times New Roman"/>
                          <a:ea typeface="Times New Roman"/>
                          <a:cs typeface="Times New Roman"/>
                        </a:rPr>
                        <a:t>1</a:t>
                      </a:r>
                      <a:endParaRPr lang="en-US" sz="20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x</a:t>
                      </a:r>
                      <a:r>
                        <a:rPr lang="en-US" sz="2000" baseline="-25000">
                          <a:latin typeface="Times New Roman"/>
                          <a:ea typeface="Times New Roman"/>
                          <a:cs typeface="Times New Roman"/>
                        </a:rPr>
                        <a:t>2</a:t>
                      </a:r>
                      <a:endParaRPr lang="en-US" sz="2000">
                        <a:latin typeface="Times New Roman"/>
                        <a:ea typeface="Times New Roman"/>
                        <a:cs typeface="Times New Roman"/>
                      </a:endParaRP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a:t>
                      </a: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x</a:t>
                      </a:r>
                      <a:r>
                        <a:rPr lang="en-US" sz="2000" baseline="-25000">
                          <a:latin typeface="Times New Roman"/>
                          <a:ea typeface="Times New Roman"/>
                          <a:cs typeface="Times New Roman"/>
                        </a:rPr>
                        <a:t>n</a:t>
                      </a:r>
                      <a:endParaRPr lang="en-US" sz="2000">
                        <a:latin typeface="Times New Roman"/>
                        <a:ea typeface="Times New Roman"/>
                        <a:cs typeface="Times New Roman"/>
                      </a:endParaRP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x</a:t>
                      </a:r>
                      <a:r>
                        <a:rPr lang="en-US" sz="2000" baseline="-25000">
                          <a:latin typeface="Times New Roman"/>
                          <a:ea typeface="Times New Roman"/>
                          <a:cs typeface="Times New Roman"/>
                        </a:rPr>
                        <a:t>1</a:t>
                      </a:r>
                      <a:endParaRPr lang="en-US" sz="20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a:t>
                      </a: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x</a:t>
                      </a:r>
                      <a:r>
                        <a:rPr lang="en-US" sz="2000" baseline="-25000">
                          <a:latin typeface="Times New Roman"/>
                          <a:ea typeface="Times New Roman"/>
                          <a:cs typeface="Times New Roman"/>
                        </a:rPr>
                        <a:t>n</a:t>
                      </a:r>
                      <a:endParaRPr lang="en-US" sz="2000">
                        <a:latin typeface="Times New Roman"/>
                        <a:ea typeface="Times New Roman"/>
                        <a:cs typeface="Times New Roman"/>
                      </a:endParaRP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1379">
                <a:tc>
                  <a:txBody>
                    <a:bodyPr/>
                    <a:lstStyle/>
                    <a:p>
                      <a:pPr algn="ctr">
                        <a:spcAft>
                          <a:spcPts val="0"/>
                        </a:spcAft>
                      </a:pPr>
                      <a:r>
                        <a:rPr lang="en-US" sz="2000">
                          <a:latin typeface="Times New Roman"/>
                          <a:ea typeface="Times New Roman"/>
                          <a:cs typeface="Times New Roman"/>
                        </a:rPr>
                        <a:t>s</a:t>
                      </a:r>
                      <a:r>
                        <a:rPr lang="en-US" sz="2000" baseline="-25000">
                          <a:latin typeface="Times New Roman"/>
                          <a:ea typeface="Times New Roman"/>
                          <a:cs typeface="Times New Roman"/>
                        </a:rPr>
                        <a:t>1</a:t>
                      </a:r>
                      <a:endParaRPr lang="en-US" sz="20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f(s</a:t>
                      </a:r>
                      <a:r>
                        <a:rPr lang="en-US" sz="2000" baseline="-25000">
                          <a:latin typeface="Times New Roman"/>
                          <a:ea typeface="Times New Roman"/>
                          <a:cs typeface="Times New Roman"/>
                        </a:rPr>
                        <a:t>1</a:t>
                      </a:r>
                      <a:r>
                        <a:rPr lang="en-US" sz="2000">
                          <a:latin typeface="Times New Roman"/>
                          <a:ea typeface="Times New Roman"/>
                          <a:cs typeface="Times New Roman"/>
                        </a:rPr>
                        <a:t>,x</a:t>
                      </a:r>
                      <a:r>
                        <a:rPr lang="en-US" sz="2000" baseline="-25000">
                          <a:latin typeface="Times New Roman"/>
                          <a:ea typeface="Times New Roman"/>
                          <a:cs typeface="Times New Roman"/>
                        </a:rPr>
                        <a:t>1</a:t>
                      </a:r>
                      <a:r>
                        <a:rPr lang="en-US" sz="2000">
                          <a:latin typeface="Times New Roman"/>
                          <a:ea typeface="Times New Roman"/>
                          <a:cs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dirty="0">
                          <a:latin typeface="Times New Roman"/>
                          <a:ea typeface="Times New Roman"/>
                          <a:cs typeface="Times New Roman"/>
                        </a:rPr>
                        <a:t>f(s</a:t>
                      </a:r>
                      <a:r>
                        <a:rPr lang="en-US" sz="2000" baseline="-25000" dirty="0">
                          <a:latin typeface="Times New Roman"/>
                          <a:ea typeface="Times New Roman"/>
                          <a:cs typeface="Times New Roman"/>
                        </a:rPr>
                        <a:t>1</a:t>
                      </a:r>
                      <a:r>
                        <a:rPr lang="en-US" sz="2000" dirty="0">
                          <a:latin typeface="Times New Roman"/>
                          <a:ea typeface="Times New Roman"/>
                          <a:cs typeface="Times New Roman"/>
                        </a:rPr>
                        <a:t>,x</a:t>
                      </a:r>
                      <a:r>
                        <a:rPr lang="en-US" sz="2000" baseline="-25000" dirty="0">
                          <a:latin typeface="Times New Roman"/>
                          <a:ea typeface="Times New Roman"/>
                          <a:cs typeface="Times New Roman"/>
                        </a:rPr>
                        <a:t>2</a:t>
                      </a:r>
                      <a:r>
                        <a:rPr lang="en-US" sz="2000" dirty="0">
                          <a:latin typeface="Times New Roman"/>
                          <a:ea typeface="Times New Roman"/>
                          <a:cs typeface="Times New Roman"/>
                        </a:rPr>
                        <a:t>)</a:t>
                      </a: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dirty="0">
                          <a:latin typeface="Times New Roman"/>
                          <a:ea typeface="Times New Roman"/>
                          <a:cs typeface="Times New Roman"/>
                        </a:rPr>
                        <a:t>…</a:t>
                      </a: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f(s</a:t>
                      </a:r>
                      <a:r>
                        <a:rPr lang="en-US" sz="2000" baseline="-25000">
                          <a:latin typeface="Times New Roman"/>
                          <a:ea typeface="Times New Roman"/>
                          <a:cs typeface="Times New Roman"/>
                        </a:rPr>
                        <a:t>1</a:t>
                      </a:r>
                      <a:r>
                        <a:rPr lang="en-US" sz="2000">
                          <a:latin typeface="Times New Roman"/>
                          <a:ea typeface="Times New Roman"/>
                          <a:cs typeface="Times New Roman"/>
                        </a:rPr>
                        <a:t>,x</a:t>
                      </a:r>
                      <a:r>
                        <a:rPr lang="en-US" sz="2000" baseline="-25000">
                          <a:latin typeface="Times New Roman"/>
                          <a:ea typeface="Times New Roman"/>
                          <a:cs typeface="Times New Roman"/>
                        </a:rPr>
                        <a:t>n</a:t>
                      </a:r>
                      <a:r>
                        <a:rPr lang="en-US" sz="2000">
                          <a:latin typeface="Times New Roman"/>
                          <a:ea typeface="Times New Roman"/>
                          <a:cs typeface="Times New Roman"/>
                        </a:rPr>
                        <a:t>)</a:t>
                      </a: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g(s</a:t>
                      </a:r>
                      <a:r>
                        <a:rPr lang="en-US" sz="2000" baseline="-25000">
                          <a:latin typeface="Times New Roman"/>
                          <a:ea typeface="Times New Roman"/>
                          <a:cs typeface="Times New Roman"/>
                        </a:rPr>
                        <a:t>1</a:t>
                      </a:r>
                      <a:r>
                        <a:rPr lang="en-US" sz="2000">
                          <a:latin typeface="Times New Roman"/>
                          <a:ea typeface="Times New Roman"/>
                          <a:cs typeface="Times New Roman"/>
                        </a:rPr>
                        <a:t>,x</a:t>
                      </a:r>
                      <a:r>
                        <a:rPr lang="en-US" sz="2000" baseline="-25000">
                          <a:latin typeface="Times New Roman"/>
                          <a:ea typeface="Times New Roman"/>
                          <a:cs typeface="Times New Roman"/>
                        </a:rPr>
                        <a:t>1</a:t>
                      </a:r>
                      <a:r>
                        <a:rPr lang="en-US" sz="2000">
                          <a:latin typeface="Times New Roman"/>
                          <a:ea typeface="Times New Roman"/>
                          <a:cs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a:t>
                      </a: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g(s</a:t>
                      </a:r>
                      <a:r>
                        <a:rPr lang="en-US" sz="2000" baseline="-25000">
                          <a:latin typeface="Times New Roman"/>
                          <a:ea typeface="Times New Roman"/>
                          <a:cs typeface="Times New Roman"/>
                        </a:rPr>
                        <a:t>1</a:t>
                      </a:r>
                      <a:r>
                        <a:rPr lang="en-US" sz="2000">
                          <a:latin typeface="Times New Roman"/>
                          <a:ea typeface="Times New Roman"/>
                          <a:cs typeface="Times New Roman"/>
                        </a:rPr>
                        <a:t>,x</a:t>
                      </a:r>
                      <a:r>
                        <a:rPr lang="en-US" sz="2000" baseline="-25000">
                          <a:latin typeface="Times New Roman"/>
                          <a:ea typeface="Times New Roman"/>
                          <a:cs typeface="Times New Roman"/>
                        </a:rPr>
                        <a:t>n</a:t>
                      </a:r>
                      <a:r>
                        <a:rPr lang="en-US" sz="2000">
                          <a:latin typeface="Times New Roman"/>
                          <a:ea typeface="Times New Roman"/>
                          <a:cs typeface="Times New Roman"/>
                        </a:rPr>
                        <a:t>)</a:t>
                      </a: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2"/>
                  </a:ext>
                </a:extLst>
              </a:tr>
              <a:tr h="250739">
                <a:tc>
                  <a:txBody>
                    <a:bodyPr/>
                    <a:lstStyle/>
                    <a:p>
                      <a:pPr algn="ctr">
                        <a:spcAft>
                          <a:spcPts val="0"/>
                        </a:spcAft>
                      </a:pPr>
                      <a:r>
                        <a:rPr lang="en-US" sz="2000">
                          <a:latin typeface="Times New Roman"/>
                          <a:ea typeface="Times New Roman"/>
                          <a:cs typeface="Times New Roman"/>
                        </a:rPr>
                        <a:t>s</a:t>
                      </a:r>
                      <a:r>
                        <a:rPr lang="en-US" sz="2000" baseline="-25000">
                          <a:latin typeface="Times New Roman"/>
                          <a:ea typeface="Times New Roman"/>
                          <a:cs typeface="Times New Roman"/>
                        </a:rPr>
                        <a:t>2</a:t>
                      </a:r>
                      <a:endParaRPr lang="en-US" sz="20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f(s</a:t>
                      </a:r>
                      <a:r>
                        <a:rPr lang="en-US" sz="2000" baseline="-25000">
                          <a:latin typeface="Times New Roman"/>
                          <a:ea typeface="Times New Roman"/>
                          <a:cs typeface="Times New Roman"/>
                        </a:rPr>
                        <a:t>2</a:t>
                      </a:r>
                      <a:r>
                        <a:rPr lang="en-US" sz="2000">
                          <a:latin typeface="Times New Roman"/>
                          <a:ea typeface="Times New Roman"/>
                          <a:cs typeface="Times New Roman"/>
                        </a:rPr>
                        <a:t>,x</a:t>
                      </a:r>
                      <a:r>
                        <a:rPr lang="en-US" sz="2000" baseline="-25000">
                          <a:latin typeface="Times New Roman"/>
                          <a:ea typeface="Times New Roman"/>
                          <a:cs typeface="Times New Roman"/>
                        </a:rPr>
                        <a:t>1</a:t>
                      </a:r>
                      <a:r>
                        <a:rPr lang="en-US" sz="2000">
                          <a:latin typeface="Times New Roman"/>
                          <a:ea typeface="Times New Roman"/>
                          <a:cs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f(s</a:t>
                      </a:r>
                      <a:r>
                        <a:rPr lang="en-US" sz="2000" baseline="-25000">
                          <a:latin typeface="Times New Roman"/>
                          <a:ea typeface="Times New Roman"/>
                          <a:cs typeface="Times New Roman"/>
                        </a:rPr>
                        <a:t>2</a:t>
                      </a:r>
                      <a:r>
                        <a:rPr lang="en-US" sz="2000">
                          <a:latin typeface="Times New Roman"/>
                          <a:ea typeface="Times New Roman"/>
                          <a:cs typeface="Times New Roman"/>
                        </a:rPr>
                        <a:t>,x</a:t>
                      </a:r>
                      <a:r>
                        <a:rPr lang="en-US" sz="2000" baseline="-25000">
                          <a:latin typeface="Times New Roman"/>
                          <a:ea typeface="Times New Roman"/>
                          <a:cs typeface="Times New Roman"/>
                        </a:rPr>
                        <a:t>2</a:t>
                      </a:r>
                      <a:r>
                        <a:rPr lang="en-US" sz="2000">
                          <a:latin typeface="Times New Roman"/>
                          <a:ea typeface="Times New Roman"/>
                          <a:cs typeface="Times New Roman"/>
                        </a:rPr>
                        <a:t>)</a:t>
                      </a: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a:t>
                      </a: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f(s</a:t>
                      </a:r>
                      <a:r>
                        <a:rPr lang="en-US" sz="2000" baseline="-25000">
                          <a:latin typeface="Times New Roman"/>
                          <a:ea typeface="Times New Roman"/>
                          <a:cs typeface="Times New Roman"/>
                        </a:rPr>
                        <a:t>2</a:t>
                      </a:r>
                      <a:r>
                        <a:rPr lang="en-US" sz="2000">
                          <a:latin typeface="Times New Roman"/>
                          <a:ea typeface="Times New Roman"/>
                          <a:cs typeface="Times New Roman"/>
                        </a:rPr>
                        <a:t>,x</a:t>
                      </a:r>
                      <a:r>
                        <a:rPr lang="en-US" sz="2000" baseline="-25000">
                          <a:latin typeface="Times New Roman"/>
                          <a:ea typeface="Times New Roman"/>
                          <a:cs typeface="Times New Roman"/>
                        </a:rPr>
                        <a:t>n</a:t>
                      </a:r>
                      <a:r>
                        <a:rPr lang="en-US" sz="2000">
                          <a:latin typeface="Times New Roman"/>
                          <a:ea typeface="Times New Roman"/>
                          <a:cs typeface="Times New Roman"/>
                        </a:rPr>
                        <a:t>)</a:t>
                      </a: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g(s</a:t>
                      </a:r>
                      <a:r>
                        <a:rPr lang="en-US" sz="2000" baseline="-25000">
                          <a:latin typeface="Times New Roman"/>
                          <a:ea typeface="Times New Roman"/>
                          <a:cs typeface="Times New Roman"/>
                        </a:rPr>
                        <a:t>2</a:t>
                      </a:r>
                      <a:r>
                        <a:rPr lang="en-US" sz="2000">
                          <a:latin typeface="Times New Roman"/>
                          <a:ea typeface="Times New Roman"/>
                          <a:cs typeface="Times New Roman"/>
                        </a:rPr>
                        <a:t>,x</a:t>
                      </a:r>
                      <a:r>
                        <a:rPr lang="en-US" sz="2000" baseline="-25000">
                          <a:latin typeface="Times New Roman"/>
                          <a:ea typeface="Times New Roman"/>
                          <a:cs typeface="Times New Roman"/>
                        </a:rPr>
                        <a:t>1</a:t>
                      </a:r>
                      <a:r>
                        <a:rPr lang="en-US" sz="2000">
                          <a:latin typeface="Times New Roman"/>
                          <a:ea typeface="Times New Roman"/>
                          <a:cs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a:t>
                      </a: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g(s</a:t>
                      </a:r>
                      <a:r>
                        <a:rPr lang="en-US" sz="2000" baseline="-25000">
                          <a:latin typeface="Times New Roman"/>
                          <a:ea typeface="Times New Roman"/>
                          <a:cs typeface="Times New Roman"/>
                        </a:rPr>
                        <a:t>2</a:t>
                      </a:r>
                      <a:r>
                        <a:rPr lang="en-US" sz="2000">
                          <a:latin typeface="Times New Roman"/>
                          <a:ea typeface="Times New Roman"/>
                          <a:cs typeface="Times New Roman"/>
                        </a:rPr>
                        <a:t>,x</a:t>
                      </a:r>
                      <a:r>
                        <a:rPr lang="en-US" sz="2000" baseline="-25000">
                          <a:latin typeface="Times New Roman"/>
                          <a:ea typeface="Times New Roman"/>
                          <a:cs typeface="Times New Roman"/>
                        </a:rPr>
                        <a:t>n</a:t>
                      </a:r>
                      <a:r>
                        <a:rPr lang="en-US" sz="2000">
                          <a:latin typeface="Times New Roman"/>
                          <a:ea typeface="Times New Roman"/>
                          <a:cs typeface="Times New Roman"/>
                        </a:rPr>
                        <a:t>)</a:t>
                      </a: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3"/>
                  </a:ext>
                </a:extLst>
              </a:tr>
              <a:tr h="250739">
                <a:tc>
                  <a:txBody>
                    <a:bodyPr/>
                    <a:lstStyle/>
                    <a:p>
                      <a:pPr algn="ctr">
                        <a:spcAft>
                          <a:spcPts val="0"/>
                        </a:spcAft>
                      </a:pPr>
                      <a:r>
                        <a:rPr lang="en-US" sz="2000" baseline="-25000">
                          <a:latin typeface="Times New Roman"/>
                          <a:ea typeface="Times New Roman"/>
                          <a:cs typeface="Times New Roman"/>
                        </a:rPr>
                        <a:t>…..</a:t>
                      </a:r>
                      <a:endParaRPr lang="en-US" sz="20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endParaRPr lang="en-US" sz="20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endParaRPr lang="en-US" sz="2000" dirty="0">
                        <a:latin typeface="Times New Roman"/>
                        <a:ea typeface="Times New Roman"/>
                        <a:cs typeface="Times New Roman"/>
                      </a:endParaRP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endParaRPr lang="en-US" sz="2000" dirty="0">
                        <a:latin typeface="Times New Roman"/>
                        <a:ea typeface="Times New Roman"/>
                        <a:cs typeface="Times New Roman"/>
                      </a:endParaRP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endParaRPr lang="en-US" sz="2000">
                        <a:latin typeface="Times New Roman"/>
                        <a:ea typeface="Times New Roman"/>
                        <a:cs typeface="Times New Roman"/>
                      </a:endParaRP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endParaRPr lang="en-US" sz="20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endParaRPr lang="en-US" sz="2000">
                        <a:latin typeface="Times New Roman"/>
                        <a:ea typeface="Times New Roman"/>
                        <a:cs typeface="Times New Roman"/>
                      </a:endParaRP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endParaRPr lang="en-US" sz="2000">
                        <a:latin typeface="Times New Roman"/>
                        <a:ea typeface="Times New Roman"/>
                        <a:cs typeface="Times New Roman"/>
                      </a:endParaRP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4"/>
                  </a:ext>
                </a:extLst>
              </a:tr>
              <a:tr h="250739">
                <a:tc>
                  <a:txBody>
                    <a:bodyPr/>
                    <a:lstStyle/>
                    <a:p>
                      <a:pPr algn="ctr">
                        <a:spcAft>
                          <a:spcPts val="0"/>
                        </a:spcAft>
                      </a:pPr>
                      <a:r>
                        <a:rPr lang="en-US" sz="2000">
                          <a:latin typeface="Times New Roman"/>
                          <a:ea typeface="Times New Roman"/>
                          <a:cs typeface="Times New Roman"/>
                        </a:rPr>
                        <a:t>s</a:t>
                      </a:r>
                      <a:r>
                        <a:rPr lang="en-US" sz="2000" baseline="-25000">
                          <a:latin typeface="Times New Roman"/>
                          <a:ea typeface="Times New Roman"/>
                          <a:cs typeface="Times New Roman"/>
                        </a:rPr>
                        <a:t>p</a:t>
                      </a:r>
                      <a:endParaRPr lang="en-US" sz="20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f(s</a:t>
                      </a:r>
                      <a:r>
                        <a:rPr lang="en-US" sz="2000" baseline="-25000">
                          <a:latin typeface="Times New Roman"/>
                          <a:ea typeface="Times New Roman"/>
                          <a:cs typeface="Times New Roman"/>
                        </a:rPr>
                        <a:t>p</a:t>
                      </a:r>
                      <a:r>
                        <a:rPr lang="en-US" sz="2000">
                          <a:latin typeface="Times New Roman"/>
                          <a:ea typeface="Times New Roman"/>
                          <a:cs typeface="Times New Roman"/>
                        </a:rPr>
                        <a:t>,x</a:t>
                      </a:r>
                      <a:r>
                        <a:rPr lang="en-US" sz="2000" baseline="-25000">
                          <a:latin typeface="Times New Roman"/>
                          <a:ea typeface="Times New Roman"/>
                          <a:cs typeface="Times New Roman"/>
                        </a:rPr>
                        <a:t>1</a:t>
                      </a:r>
                      <a:r>
                        <a:rPr lang="en-US" sz="2000">
                          <a:latin typeface="Times New Roman"/>
                          <a:ea typeface="Times New Roman"/>
                          <a:cs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f(s</a:t>
                      </a:r>
                      <a:r>
                        <a:rPr lang="en-US" sz="2000" baseline="-25000">
                          <a:latin typeface="Times New Roman"/>
                          <a:ea typeface="Times New Roman"/>
                          <a:cs typeface="Times New Roman"/>
                        </a:rPr>
                        <a:t>p</a:t>
                      </a:r>
                      <a:r>
                        <a:rPr lang="en-US" sz="2000">
                          <a:latin typeface="Times New Roman"/>
                          <a:ea typeface="Times New Roman"/>
                          <a:cs typeface="Times New Roman"/>
                        </a:rPr>
                        <a:t>,x</a:t>
                      </a:r>
                      <a:r>
                        <a:rPr lang="en-US" sz="2000" baseline="-25000">
                          <a:latin typeface="Times New Roman"/>
                          <a:ea typeface="Times New Roman"/>
                          <a:cs typeface="Times New Roman"/>
                        </a:rPr>
                        <a:t>2</a:t>
                      </a:r>
                      <a:r>
                        <a:rPr lang="en-US" sz="2000">
                          <a:latin typeface="Times New Roman"/>
                          <a:ea typeface="Times New Roman"/>
                          <a:cs typeface="Times New Roman"/>
                        </a:rPr>
                        <a:t>)</a:t>
                      </a: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a:t>
                      </a: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a:latin typeface="Times New Roman"/>
                          <a:ea typeface="Times New Roman"/>
                          <a:cs typeface="Times New Roman"/>
                        </a:rPr>
                        <a:t>f(</a:t>
                      </a:r>
                      <a:r>
                        <a:rPr lang="en-US" sz="2000" dirty="0" err="1">
                          <a:latin typeface="Times New Roman"/>
                          <a:ea typeface="Times New Roman"/>
                          <a:cs typeface="Times New Roman"/>
                        </a:rPr>
                        <a:t>s</a:t>
                      </a:r>
                      <a:r>
                        <a:rPr lang="en-US" sz="2000" baseline="-25000" dirty="0" err="1">
                          <a:latin typeface="Times New Roman"/>
                          <a:ea typeface="Times New Roman"/>
                          <a:cs typeface="Times New Roman"/>
                        </a:rPr>
                        <a:t>p</a:t>
                      </a:r>
                      <a:r>
                        <a:rPr lang="en-US" sz="2000" dirty="0" err="1">
                          <a:latin typeface="Times New Roman"/>
                          <a:ea typeface="Times New Roman"/>
                          <a:cs typeface="Times New Roman"/>
                        </a:rPr>
                        <a:t>,x</a:t>
                      </a:r>
                      <a:r>
                        <a:rPr lang="en-US" sz="2000" baseline="-25000" dirty="0" err="1">
                          <a:latin typeface="Times New Roman"/>
                          <a:ea typeface="Times New Roman"/>
                          <a:cs typeface="Times New Roman"/>
                        </a:rPr>
                        <a:t>n</a:t>
                      </a:r>
                      <a:r>
                        <a:rPr lang="en-US" sz="2000" dirty="0">
                          <a:latin typeface="Times New Roman"/>
                          <a:ea typeface="Times New Roman"/>
                          <a:cs typeface="Times New Roman"/>
                        </a:rPr>
                        <a:t>)</a:t>
                      </a: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g(s</a:t>
                      </a:r>
                      <a:r>
                        <a:rPr lang="en-US" sz="2000" baseline="-25000">
                          <a:latin typeface="Times New Roman"/>
                          <a:ea typeface="Times New Roman"/>
                          <a:cs typeface="Times New Roman"/>
                        </a:rPr>
                        <a:t>p</a:t>
                      </a:r>
                      <a:r>
                        <a:rPr lang="en-US" sz="2000">
                          <a:latin typeface="Times New Roman"/>
                          <a:ea typeface="Times New Roman"/>
                          <a:cs typeface="Times New Roman"/>
                        </a:rPr>
                        <a:t>,x</a:t>
                      </a:r>
                      <a:r>
                        <a:rPr lang="en-US" sz="2000" baseline="-25000">
                          <a:latin typeface="Times New Roman"/>
                          <a:ea typeface="Times New Roman"/>
                          <a:cs typeface="Times New Roman"/>
                        </a:rPr>
                        <a:t>1</a:t>
                      </a:r>
                      <a:r>
                        <a:rPr lang="en-US" sz="2000">
                          <a:latin typeface="Times New Roman"/>
                          <a:ea typeface="Times New Roman"/>
                          <a:cs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a:t>
                      </a: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g(s</a:t>
                      </a:r>
                      <a:r>
                        <a:rPr lang="en-US" sz="2000" baseline="-25000">
                          <a:latin typeface="Times New Roman"/>
                          <a:ea typeface="Times New Roman"/>
                          <a:cs typeface="Times New Roman"/>
                        </a:rPr>
                        <a:t>p</a:t>
                      </a:r>
                      <a:r>
                        <a:rPr lang="en-US" sz="2000">
                          <a:latin typeface="Times New Roman"/>
                          <a:ea typeface="Times New Roman"/>
                          <a:cs typeface="Times New Roman"/>
                        </a:rPr>
                        <a:t>,x</a:t>
                      </a:r>
                      <a:r>
                        <a:rPr lang="en-US" sz="2000" baseline="-25000">
                          <a:latin typeface="Times New Roman"/>
                          <a:ea typeface="Times New Roman"/>
                          <a:cs typeface="Times New Roman"/>
                        </a:rPr>
                        <a:t>n</a:t>
                      </a:r>
                      <a:r>
                        <a:rPr lang="en-US" sz="2000">
                          <a:latin typeface="Times New Roman"/>
                          <a:ea typeface="Times New Roman"/>
                          <a:cs typeface="Times New Roman"/>
                        </a:rPr>
                        <a:t>)</a:t>
                      </a: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85135">
                <a:tc>
                  <a:txBody>
                    <a:bodyPr/>
                    <a:lstStyle/>
                    <a:p>
                      <a:pPr algn="ctr">
                        <a:spcAft>
                          <a:spcPts val="0"/>
                        </a:spcAft>
                      </a:pPr>
                      <a:r>
                        <a:rPr lang="en-US" sz="1800">
                          <a:latin typeface="Times New Roman"/>
                          <a:ea typeface="Times New Roman"/>
                          <a:cs typeface="Times New Roman"/>
                        </a:rPr>
                        <a:t>Khu TT trước đó</a:t>
                      </a:r>
                      <a:endParaRPr lang="en-US" sz="20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a:spcAft>
                          <a:spcPts val="0"/>
                        </a:spcAft>
                      </a:pPr>
                      <a:r>
                        <a:rPr lang="en-US" sz="1800" dirty="0" err="1">
                          <a:latin typeface="Times New Roman"/>
                          <a:ea typeface="Times New Roman"/>
                          <a:cs typeface="Times New Roman"/>
                        </a:rPr>
                        <a:t>Khu</a:t>
                      </a:r>
                      <a:r>
                        <a:rPr lang="en-US" sz="1800" dirty="0">
                          <a:latin typeface="Times New Roman"/>
                          <a:ea typeface="Times New Roman"/>
                          <a:cs typeface="Times New Roman"/>
                        </a:rPr>
                        <a:t> </a:t>
                      </a:r>
                      <a:r>
                        <a:rPr lang="en-US" sz="1800" dirty="0" err="1">
                          <a:latin typeface="Times New Roman"/>
                          <a:ea typeface="Times New Roman"/>
                          <a:cs typeface="Times New Roman"/>
                        </a:rPr>
                        <a:t>vực</a:t>
                      </a:r>
                      <a:r>
                        <a:rPr lang="en-US" sz="1800" dirty="0">
                          <a:latin typeface="Times New Roman"/>
                          <a:ea typeface="Times New Roman"/>
                          <a:cs typeface="Times New Roman"/>
                        </a:rPr>
                        <a:t> trạng </a:t>
                      </a:r>
                      <a:r>
                        <a:rPr lang="en-US" sz="1800" dirty="0" err="1">
                          <a:latin typeface="Times New Roman"/>
                          <a:ea typeface="Times New Roman"/>
                          <a:cs typeface="Times New Roman"/>
                        </a:rPr>
                        <a:t>thai</a:t>
                      </a:r>
                      <a:r>
                        <a:rPr lang="en-US" sz="1800" dirty="0">
                          <a:latin typeface="Times New Roman"/>
                          <a:ea typeface="Times New Roman"/>
                          <a:cs typeface="Times New Roman"/>
                        </a:rPr>
                        <a:t> tiếp theo (trạng thái </a:t>
                      </a:r>
                      <a:r>
                        <a:rPr lang="en-US" sz="1800" dirty="0" err="1">
                          <a:latin typeface="Times New Roman"/>
                          <a:ea typeface="Times New Roman"/>
                          <a:cs typeface="Times New Roman"/>
                        </a:rPr>
                        <a:t>mới</a:t>
                      </a:r>
                      <a:r>
                        <a:rPr lang="en-US" sz="1800" dirty="0">
                          <a:latin typeface="Times New Roman"/>
                          <a:ea typeface="Times New Roman"/>
                          <a:cs typeface="Times New Roman"/>
                        </a:rPr>
                        <a:t> </a:t>
                      </a:r>
                      <a:r>
                        <a:rPr lang="en-US" sz="1800" dirty="0" err="1">
                          <a:latin typeface="Times New Roman"/>
                          <a:ea typeface="Times New Roman"/>
                          <a:cs typeface="Times New Roman"/>
                        </a:rPr>
                        <a:t>sinh</a:t>
                      </a:r>
                      <a:r>
                        <a:rPr lang="en-US" sz="1800" dirty="0">
                          <a:latin typeface="Times New Roman"/>
                          <a:ea typeface="Times New Roman"/>
                          <a:cs typeface="Times New Roman"/>
                        </a:rPr>
                        <a:t> ra</a:t>
                      </a:r>
                      <a:endParaRPr lang="en-US" sz="20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a:spcAft>
                          <a:spcPts val="0"/>
                        </a:spcAft>
                      </a:pPr>
                      <a:r>
                        <a:rPr lang="en-US" sz="1800" dirty="0" err="1">
                          <a:latin typeface="Times New Roman"/>
                          <a:ea typeface="Times New Roman"/>
                          <a:cs typeface="Times New Roman"/>
                        </a:rPr>
                        <a:t>Khu</a:t>
                      </a:r>
                      <a:r>
                        <a:rPr lang="en-US" sz="1800" dirty="0">
                          <a:latin typeface="Times New Roman"/>
                          <a:ea typeface="Times New Roman"/>
                          <a:cs typeface="Times New Roman"/>
                        </a:rPr>
                        <a:t> đáp ứng ra</a:t>
                      </a:r>
                      <a:endParaRPr lang="en-US" sz="20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6" name="TextBox 5"/>
          <p:cNvSpPr txBox="1"/>
          <p:nvPr/>
        </p:nvSpPr>
        <p:spPr>
          <a:xfrm>
            <a:off x="3142344" y="1503727"/>
            <a:ext cx="1219200" cy="646331"/>
          </a:xfrm>
          <a:prstGeom prst="rect">
            <a:avLst/>
          </a:prstGeom>
          <a:noFill/>
        </p:spPr>
        <p:txBody>
          <a:bodyPr wrap="square" rtlCol="0">
            <a:spAutoFit/>
          </a:bodyPr>
          <a:lstStyle/>
          <a:p>
            <a:pPr algn="ctr"/>
            <a:r>
              <a:rPr lang="en-US" b="1" dirty="0" err="1" smtClean="0"/>
              <a:t>Mô</a:t>
            </a:r>
            <a:r>
              <a:rPr lang="en-US" b="1" dirty="0" smtClean="0"/>
              <a:t> hình Mealy</a:t>
            </a:r>
            <a:endParaRPr lang="en-US" b="1" dirty="0"/>
          </a:p>
        </p:txBody>
      </p:sp>
      <p:graphicFrame>
        <p:nvGraphicFramePr>
          <p:cNvPr id="7" name="Table 6"/>
          <p:cNvGraphicFramePr>
            <a:graphicFrameLocks noGrp="1"/>
          </p:cNvGraphicFramePr>
          <p:nvPr>
            <p:extLst>
              <p:ext uri="{D42A27DB-BD31-4B8C-83A1-F6EECF244321}">
                <p14:modId xmlns:p14="http://schemas.microsoft.com/office/powerpoint/2010/main" val="2699462716"/>
              </p:ext>
            </p:extLst>
          </p:nvPr>
        </p:nvGraphicFramePr>
        <p:xfrm>
          <a:off x="4459515" y="3745848"/>
          <a:ext cx="7239001" cy="2778325"/>
        </p:xfrm>
        <a:graphic>
          <a:graphicData uri="http://schemas.openxmlformats.org/drawingml/2006/table">
            <a:tbl>
              <a:tblPr/>
              <a:tblGrid>
                <a:gridCol w="1172699">
                  <a:extLst>
                    <a:ext uri="{9D8B030D-6E8A-4147-A177-3AD203B41FA5}">
                      <a16:colId xmlns:a16="http://schemas.microsoft.com/office/drawing/2014/main" val="20000"/>
                    </a:ext>
                  </a:extLst>
                </a:gridCol>
                <a:gridCol w="1196868">
                  <a:extLst>
                    <a:ext uri="{9D8B030D-6E8A-4147-A177-3AD203B41FA5}">
                      <a16:colId xmlns:a16="http://schemas.microsoft.com/office/drawing/2014/main" val="20001"/>
                    </a:ext>
                  </a:extLst>
                </a:gridCol>
                <a:gridCol w="1196868">
                  <a:extLst>
                    <a:ext uri="{9D8B030D-6E8A-4147-A177-3AD203B41FA5}">
                      <a16:colId xmlns:a16="http://schemas.microsoft.com/office/drawing/2014/main" val="20002"/>
                    </a:ext>
                  </a:extLst>
                </a:gridCol>
                <a:gridCol w="1196868">
                  <a:extLst>
                    <a:ext uri="{9D8B030D-6E8A-4147-A177-3AD203B41FA5}">
                      <a16:colId xmlns:a16="http://schemas.microsoft.com/office/drawing/2014/main" val="20003"/>
                    </a:ext>
                  </a:extLst>
                </a:gridCol>
                <a:gridCol w="1196868">
                  <a:extLst>
                    <a:ext uri="{9D8B030D-6E8A-4147-A177-3AD203B41FA5}">
                      <a16:colId xmlns:a16="http://schemas.microsoft.com/office/drawing/2014/main" val="20004"/>
                    </a:ext>
                  </a:extLst>
                </a:gridCol>
                <a:gridCol w="1278830">
                  <a:extLst>
                    <a:ext uri="{9D8B030D-6E8A-4147-A177-3AD203B41FA5}">
                      <a16:colId xmlns:a16="http://schemas.microsoft.com/office/drawing/2014/main" val="20005"/>
                    </a:ext>
                  </a:extLst>
                </a:gridCol>
              </a:tblGrid>
              <a:tr h="460023">
                <a:tc rowSpan="2">
                  <a:txBody>
                    <a:bodyPr/>
                    <a:lstStyle/>
                    <a:p>
                      <a:pPr algn="ctr">
                        <a:spcAft>
                          <a:spcPts val="0"/>
                        </a:spcAft>
                      </a:pPr>
                      <a:r>
                        <a:rPr lang="en-US" sz="2000" dirty="0">
                          <a:latin typeface="Times New Roman"/>
                          <a:ea typeface="Times New Roman"/>
                          <a:cs typeface="Times New Roman"/>
                        </a:rPr>
                        <a:t>   x</a:t>
                      </a:r>
                      <a:r>
                        <a:rPr lang="en-US" sz="2000" baseline="-25000" dirty="0">
                          <a:latin typeface="Times New Roman"/>
                          <a:ea typeface="Times New Roman"/>
                          <a:cs typeface="Times New Roman"/>
                        </a:rPr>
                        <a:t>i</a:t>
                      </a:r>
                      <a:endParaRPr lang="en-US" sz="2000" dirty="0">
                        <a:latin typeface="Times New Roman"/>
                        <a:ea typeface="Times New Roman"/>
                        <a:cs typeface="Times New Roman"/>
                      </a:endParaRPr>
                    </a:p>
                    <a:p>
                      <a:pPr algn="ctr">
                        <a:spcAft>
                          <a:spcPts val="0"/>
                        </a:spcAft>
                      </a:pPr>
                      <a:r>
                        <a:rPr lang="en-US" sz="2000" dirty="0">
                          <a:latin typeface="Times New Roman"/>
                          <a:ea typeface="Times New Roman"/>
                          <a:cs typeface="Times New Roman"/>
                        </a:rPr>
                        <a:t>s</a:t>
                      </a:r>
                      <a:r>
                        <a:rPr lang="en-US" sz="2000" baseline="-25000" dirty="0">
                          <a:latin typeface="Times New Roman"/>
                          <a:ea typeface="Times New Roman"/>
                          <a:cs typeface="Times New Roman"/>
                        </a:rPr>
                        <a:t>i</a:t>
                      </a:r>
                      <a:endParaRPr lang="en-US" sz="20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gridSpan="4">
                  <a:txBody>
                    <a:bodyPr/>
                    <a:lstStyle/>
                    <a:p>
                      <a:pPr algn="ctr">
                        <a:spcAft>
                          <a:spcPts val="0"/>
                        </a:spcAft>
                      </a:pPr>
                      <a:r>
                        <a:rPr lang="en-US" sz="2000" dirty="0">
                          <a:latin typeface="Times New Roman"/>
                          <a:ea typeface="Times New Roman"/>
                          <a:cs typeface="Times New Roman"/>
                        </a:rPr>
                        <a:t>S(t+1)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a:spcAft>
                          <a:spcPts val="0"/>
                        </a:spcAft>
                      </a:pPr>
                      <a:r>
                        <a:rPr lang="en-US" sz="2000">
                          <a:latin typeface="Times New Roman"/>
                          <a:ea typeface="Times New Roman"/>
                          <a:cs typeface="Times New Roman"/>
                        </a:rPr>
                        <a:t>Z</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44867">
                <a:tc vMerge="1">
                  <a:txBody>
                    <a:bodyPr/>
                    <a:lstStyle/>
                    <a:p>
                      <a:endParaRPr lang="en-US"/>
                    </a:p>
                  </a:txBody>
                  <a:tcPr/>
                </a:tc>
                <a:tc>
                  <a:txBody>
                    <a:bodyPr/>
                    <a:lstStyle/>
                    <a:p>
                      <a:pPr algn="ctr">
                        <a:spcAft>
                          <a:spcPts val="0"/>
                        </a:spcAft>
                      </a:pPr>
                      <a:r>
                        <a:rPr lang="en-US" sz="2000">
                          <a:latin typeface="Times New Roman"/>
                          <a:ea typeface="Times New Roman"/>
                          <a:cs typeface="Times New Roman"/>
                        </a:rPr>
                        <a:t>x</a:t>
                      </a:r>
                      <a:r>
                        <a:rPr lang="en-US" sz="2000" baseline="-25000">
                          <a:latin typeface="Times New Roman"/>
                          <a:ea typeface="Times New Roman"/>
                          <a:cs typeface="Times New Roman"/>
                        </a:rPr>
                        <a:t>1</a:t>
                      </a:r>
                      <a:endParaRPr lang="en-US" sz="20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x</a:t>
                      </a:r>
                      <a:r>
                        <a:rPr lang="en-US" sz="2000" baseline="-25000">
                          <a:latin typeface="Times New Roman"/>
                          <a:ea typeface="Times New Roman"/>
                          <a:cs typeface="Times New Roman"/>
                        </a:rPr>
                        <a:t>2</a:t>
                      </a:r>
                      <a:endParaRPr lang="en-US" sz="2000">
                        <a:latin typeface="Times New Roman"/>
                        <a:ea typeface="Times New Roman"/>
                        <a:cs typeface="Times New Roman"/>
                      </a:endParaRP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a:t>
                      </a: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x</a:t>
                      </a:r>
                      <a:r>
                        <a:rPr lang="en-US" sz="2000" baseline="-25000">
                          <a:latin typeface="Times New Roman"/>
                          <a:ea typeface="Times New Roman"/>
                          <a:cs typeface="Times New Roman"/>
                        </a:rPr>
                        <a:t>n</a:t>
                      </a:r>
                      <a:endParaRPr lang="en-US" sz="2000">
                        <a:latin typeface="Times New Roman"/>
                        <a:ea typeface="Times New Roman"/>
                        <a:cs typeface="Times New Roman"/>
                      </a:endParaRP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1"/>
                  </a:ext>
                </a:extLst>
              </a:tr>
              <a:tr h="321838">
                <a:tc>
                  <a:txBody>
                    <a:bodyPr/>
                    <a:lstStyle/>
                    <a:p>
                      <a:pPr algn="ctr">
                        <a:spcAft>
                          <a:spcPts val="0"/>
                        </a:spcAft>
                      </a:pPr>
                      <a:r>
                        <a:rPr lang="en-US" sz="2000">
                          <a:latin typeface="Times New Roman"/>
                          <a:ea typeface="Times New Roman"/>
                          <a:cs typeface="Times New Roman"/>
                        </a:rPr>
                        <a:t>s</a:t>
                      </a:r>
                      <a:r>
                        <a:rPr lang="en-US" sz="2000" baseline="-25000">
                          <a:latin typeface="Times New Roman"/>
                          <a:ea typeface="Times New Roman"/>
                          <a:cs typeface="Times New Roman"/>
                        </a:rPr>
                        <a:t>1</a:t>
                      </a:r>
                      <a:endParaRPr lang="en-US" sz="20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f(s</a:t>
                      </a:r>
                      <a:r>
                        <a:rPr lang="en-US" sz="2000" baseline="-25000">
                          <a:latin typeface="Times New Roman"/>
                          <a:ea typeface="Times New Roman"/>
                          <a:cs typeface="Times New Roman"/>
                        </a:rPr>
                        <a:t>1</a:t>
                      </a:r>
                      <a:r>
                        <a:rPr lang="en-US" sz="2000">
                          <a:latin typeface="Times New Roman"/>
                          <a:ea typeface="Times New Roman"/>
                          <a:cs typeface="Times New Roman"/>
                        </a:rPr>
                        <a:t>,x</a:t>
                      </a:r>
                      <a:r>
                        <a:rPr lang="en-US" sz="2000" baseline="-25000">
                          <a:latin typeface="Times New Roman"/>
                          <a:ea typeface="Times New Roman"/>
                          <a:cs typeface="Times New Roman"/>
                        </a:rPr>
                        <a:t>1</a:t>
                      </a:r>
                      <a:r>
                        <a:rPr lang="en-US" sz="2000">
                          <a:latin typeface="Times New Roman"/>
                          <a:ea typeface="Times New Roman"/>
                          <a:cs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f(s</a:t>
                      </a:r>
                      <a:r>
                        <a:rPr lang="en-US" sz="2000" baseline="-25000">
                          <a:latin typeface="Times New Roman"/>
                          <a:ea typeface="Times New Roman"/>
                          <a:cs typeface="Times New Roman"/>
                        </a:rPr>
                        <a:t>1</a:t>
                      </a:r>
                      <a:r>
                        <a:rPr lang="en-US" sz="2000">
                          <a:latin typeface="Times New Roman"/>
                          <a:ea typeface="Times New Roman"/>
                          <a:cs typeface="Times New Roman"/>
                        </a:rPr>
                        <a:t>,x</a:t>
                      </a:r>
                      <a:r>
                        <a:rPr lang="en-US" sz="2000" baseline="-25000">
                          <a:latin typeface="Times New Roman"/>
                          <a:ea typeface="Times New Roman"/>
                          <a:cs typeface="Times New Roman"/>
                        </a:rPr>
                        <a:t>2</a:t>
                      </a:r>
                      <a:r>
                        <a:rPr lang="en-US" sz="2000">
                          <a:latin typeface="Times New Roman"/>
                          <a:ea typeface="Times New Roman"/>
                          <a:cs typeface="Times New Roman"/>
                        </a:rPr>
                        <a:t>)</a:t>
                      </a: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a:t>
                      </a: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f(s</a:t>
                      </a:r>
                      <a:r>
                        <a:rPr lang="en-US" sz="2000" baseline="-25000">
                          <a:latin typeface="Times New Roman"/>
                          <a:ea typeface="Times New Roman"/>
                          <a:cs typeface="Times New Roman"/>
                        </a:rPr>
                        <a:t>1</a:t>
                      </a:r>
                      <a:r>
                        <a:rPr lang="en-US" sz="2000">
                          <a:latin typeface="Times New Roman"/>
                          <a:ea typeface="Times New Roman"/>
                          <a:cs typeface="Times New Roman"/>
                        </a:rPr>
                        <a:t>,x</a:t>
                      </a:r>
                      <a:r>
                        <a:rPr lang="en-US" sz="2000" baseline="-25000">
                          <a:latin typeface="Times New Roman"/>
                          <a:ea typeface="Times New Roman"/>
                          <a:cs typeface="Times New Roman"/>
                        </a:rPr>
                        <a:t>n</a:t>
                      </a:r>
                      <a:r>
                        <a:rPr lang="en-US" sz="2000">
                          <a:latin typeface="Times New Roman"/>
                          <a:ea typeface="Times New Roman"/>
                          <a:cs typeface="Times New Roman"/>
                        </a:rPr>
                        <a:t>)</a:t>
                      </a: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dirty="0">
                          <a:latin typeface="Times New Roman"/>
                          <a:ea typeface="Times New Roman"/>
                          <a:cs typeface="Times New Roman"/>
                        </a:rPr>
                        <a:t>g(s</a:t>
                      </a:r>
                      <a:r>
                        <a:rPr lang="en-US" sz="2000" baseline="-25000" dirty="0">
                          <a:latin typeface="Times New Roman"/>
                          <a:ea typeface="Times New Roman"/>
                          <a:cs typeface="Times New Roman"/>
                        </a:rPr>
                        <a:t>1</a:t>
                      </a:r>
                      <a:r>
                        <a:rPr lang="en-US" sz="2000" dirty="0">
                          <a:latin typeface="Times New Roman"/>
                          <a:ea typeface="Times New Roman"/>
                          <a:cs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2"/>
                  </a:ext>
                </a:extLst>
              </a:tr>
              <a:tr h="334319">
                <a:tc>
                  <a:txBody>
                    <a:bodyPr/>
                    <a:lstStyle/>
                    <a:p>
                      <a:pPr algn="ctr">
                        <a:spcAft>
                          <a:spcPts val="0"/>
                        </a:spcAft>
                      </a:pPr>
                      <a:r>
                        <a:rPr lang="en-US" sz="2000">
                          <a:latin typeface="Times New Roman"/>
                          <a:ea typeface="Times New Roman"/>
                          <a:cs typeface="Times New Roman"/>
                        </a:rPr>
                        <a:t>s</a:t>
                      </a:r>
                      <a:r>
                        <a:rPr lang="en-US" sz="2000" baseline="-25000">
                          <a:latin typeface="Times New Roman"/>
                          <a:ea typeface="Times New Roman"/>
                          <a:cs typeface="Times New Roman"/>
                        </a:rPr>
                        <a:t>2</a:t>
                      </a:r>
                      <a:endParaRPr lang="en-US" sz="20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f(s</a:t>
                      </a:r>
                      <a:r>
                        <a:rPr lang="en-US" sz="2000" baseline="-25000">
                          <a:latin typeface="Times New Roman"/>
                          <a:ea typeface="Times New Roman"/>
                          <a:cs typeface="Times New Roman"/>
                        </a:rPr>
                        <a:t>2</a:t>
                      </a:r>
                      <a:r>
                        <a:rPr lang="en-US" sz="2000">
                          <a:latin typeface="Times New Roman"/>
                          <a:ea typeface="Times New Roman"/>
                          <a:cs typeface="Times New Roman"/>
                        </a:rPr>
                        <a:t>,x</a:t>
                      </a:r>
                      <a:r>
                        <a:rPr lang="en-US" sz="2000" baseline="-25000">
                          <a:latin typeface="Times New Roman"/>
                          <a:ea typeface="Times New Roman"/>
                          <a:cs typeface="Times New Roman"/>
                        </a:rPr>
                        <a:t>1</a:t>
                      </a:r>
                      <a:r>
                        <a:rPr lang="en-US" sz="2000">
                          <a:latin typeface="Times New Roman"/>
                          <a:ea typeface="Times New Roman"/>
                          <a:cs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f(s</a:t>
                      </a:r>
                      <a:r>
                        <a:rPr lang="en-US" sz="2000" baseline="-25000">
                          <a:latin typeface="Times New Roman"/>
                          <a:ea typeface="Times New Roman"/>
                          <a:cs typeface="Times New Roman"/>
                        </a:rPr>
                        <a:t>2</a:t>
                      </a:r>
                      <a:r>
                        <a:rPr lang="en-US" sz="2000">
                          <a:latin typeface="Times New Roman"/>
                          <a:ea typeface="Times New Roman"/>
                          <a:cs typeface="Times New Roman"/>
                        </a:rPr>
                        <a:t>,x</a:t>
                      </a:r>
                      <a:r>
                        <a:rPr lang="en-US" sz="2000" baseline="-25000">
                          <a:latin typeface="Times New Roman"/>
                          <a:ea typeface="Times New Roman"/>
                          <a:cs typeface="Times New Roman"/>
                        </a:rPr>
                        <a:t>2</a:t>
                      </a:r>
                      <a:r>
                        <a:rPr lang="en-US" sz="2000">
                          <a:latin typeface="Times New Roman"/>
                          <a:ea typeface="Times New Roman"/>
                          <a:cs typeface="Times New Roman"/>
                        </a:rPr>
                        <a:t>)</a:t>
                      </a: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dirty="0">
                          <a:latin typeface="Times New Roman"/>
                          <a:ea typeface="Times New Roman"/>
                          <a:cs typeface="Times New Roman"/>
                        </a:rPr>
                        <a:t>…</a:t>
                      </a: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f(s</a:t>
                      </a:r>
                      <a:r>
                        <a:rPr lang="en-US" sz="2000" baseline="-25000">
                          <a:latin typeface="Times New Roman"/>
                          <a:ea typeface="Times New Roman"/>
                          <a:cs typeface="Times New Roman"/>
                        </a:rPr>
                        <a:t>2</a:t>
                      </a:r>
                      <a:r>
                        <a:rPr lang="en-US" sz="2000">
                          <a:latin typeface="Times New Roman"/>
                          <a:ea typeface="Times New Roman"/>
                          <a:cs typeface="Times New Roman"/>
                        </a:rPr>
                        <a:t>,x</a:t>
                      </a:r>
                      <a:r>
                        <a:rPr lang="en-US" sz="2000" baseline="-25000">
                          <a:latin typeface="Times New Roman"/>
                          <a:ea typeface="Times New Roman"/>
                          <a:cs typeface="Times New Roman"/>
                        </a:rPr>
                        <a:t>n</a:t>
                      </a:r>
                      <a:r>
                        <a:rPr lang="en-US" sz="2000">
                          <a:latin typeface="Times New Roman"/>
                          <a:ea typeface="Times New Roman"/>
                          <a:cs typeface="Times New Roman"/>
                        </a:rPr>
                        <a:t>)</a:t>
                      </a: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dirty="0">
                          <a:latin typeface="Times New Roman"/>
                          <a:ea typeface="Times New Roman"/>
                          <a:cs typeface="Times New Roman"/>
                        </a:rPr>
                        <a:t>g(s</a:t>
                      </a:r>
                      <a:r>
                        <a:rPr lang="en-US" sz="2000" baseline="-25000" dirty="0">
                          <a:latin typeface="Times New Roman"/>
                          <a:ea typeface="Times New Roman"/>
                          <a:cs typeface="Times New Roman"/>
                        </a:rPr>
                        <a:t>2</a:t>
                      </a:r>
                      <a:r>
                        <a:rPr lang="en-US" sz="2000" dirty="0">
                          <a:latin typeface="Times New Roman"/>
                          <a:ea typeface="Times New Roman"/>
                          <a:cs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3"/>
                  </a:ext>
                </a:extLst>
              </a:tr>
              <a:tr h="334319">
                <a:tc>
                  <a:txBody>
                    <a:bodyPr/>
                    <a:lstStyle/>
                    <a:p>
                      <a:pPr algn="ctr">
                        <a:spcAft>
                          <a:spcPts val="0"/>
                        </a:spcAft>
                      </a:pPr>
                      <a:r>
                        <a:rPr lang="en-US" sz="2000" baseline="-25000">
                          <a:latin typeface="Times New Roman"/>
                          <a:ea typeface="Times New Roman"/>
                          <a:cs typeface="Times New Roman"/>
                        </a:rPr>
                        <a:t>…..</a:t>
                      </a:r>
                      <a:endParaRPr lang="en-US" sz="20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baseline="-25000">
                          <a:latin typeface="Times New Roman"/>
                          <a:ea typeface="Times New Roman"/>
                          <a:cs typeface="Times New Roman"/>
                        </a:rPr>
                        <a:t>…..</a:t>
                      </a:r>
                      <a:endParaRPr lang="en-US" sz="20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baseline="-25000">
                          <a:latin typeface="Times New Roman"/>
                          <a:ea typeface="Times New Roman"/>
                          <a:cs typeface="Times New Roman"/>
                        </a:rPr>
                        <a:t>…..</a:t>
                      </a:r>
                      <a:endParaRPr lang="en-US" sz="2000">
                        <a:latin typeface="Times New Roman"/>
                        <a:ea typeface="Times New Roman"/>
                        <a:cs typeface="Times New Roman"/>
                      </a:endParaRP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baseline="-25000">
                          <a:latin typeface="Times New Roman"/>
                          <a:ea typeface="Times New Roman"/>
                          <a:cs typeface="Times New Roman"/>
                        </a:rPr>
                        <a:t>…..</a:t>
                      </a:r>
                      <a:endParaRPr lang="en-US" sz="2000">
                        <a:latin typeface="Times New Roman"/>
                        <a:ea typeface="Times New Roman"/>
                        <a:cs typeface="Times New Roman"/>
                      </a:endParaRP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baseline="-25000">
                          <a:latin typeface="Times New Roman"/>
                          <a:ea typeface="Times New Roman"/>
                          <a:cs typeface="Times New Roman"/>
                        </a:rPr>
                        <a:t>…..</a:t>
                      </a:r>
                      <a:endParaRPr lang="en-US" sz="2000">
                        <a:latin typeface="Times New Roman"/>
                        <a:ea typeface="Times New Roman"/>
                        <a:cs typeface="Times New Roman"/>
                      </a:endParaRP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baseline="-25000" dirty="0">
                          <a:latin typeface="Times New Roman"/>
                          <a:ea typeface="Times New Roman"/>
                          <a:cs typeface="Times New Roman"/>
                        </a:rPr>
                        <a:t>…..</a:t>
                      </a:r>
                      <a:endParaRPr lang="en-US" sz="20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4"/>
                  </a:ext>
                </a:extLst>
              </a:tr>
              <a:tr h="334319">
                <a:tc>
                  <a:txBody>
                    <a:bodyPr/>
                    <a:lstStyle/>
                    <a:p>
                      <a:pPr algn="ctr">
                        <a:spcAft>
                          <a:spcPts val="0"/>
                        </a:spcAft>
                      </a:pPr>
                      <a:r>
                        <a:rPr lang="en-US" sz="2000">
                          <a:latin typeface="Times New Roman"/>
                          <a:ea typeface="Times New Roman"/>
                          <a:cs typeface="Times New Roman"/>
                        </a:rPr>
                        <a:t>s</a:t>
                      </a:r>
                      <a:r>
                        <a:rPr lang="en-US" sz="2000" baseline="-25000">
                          <a:latin typeface="Times New Roman"/>
                          <a:ea typeface="Times New Roman"/>
                          <a:cs typeface="Times New Roman"/>
                        </a:rPr>
                        <a:t>p</a:t>
                      </a:r>
                      <a:endParaRPr lang="en-US" sz="20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f(s</a:t>
                      </a:r>
                      <a:r>
                        <a:rPr lang="en-US" sz="2000" baseline="-25000">
                          <a:latin typeface="Times New Roman"/>
                          <a:ea typeface="Times New Roman"/>
                          <a:cs typeface="Times New Roman"/>
                        </a:rPr>
                        <a:t>p</a:t>
                      </a:r>
                      <a:r>
                        <a:rPr lang="en-US" sz="2000">
                          <a:latin typeface="Times New Roman"/>
                          <a:ea typeface="Times New Roman"/>
                          <a:cs typeface="Times New Roman"/>
                        </a:rPr>
                        <a:t>,x</a:t>
                      </a:r>
                      <a:r>
                        <a:rPr lang="en-US" sz="2000" baseline="-25000">
                          <a:latin typeface="Times New Roman"/>
                          <a:ea typeface="Times New Roman"/>
                          <a:cs typeface="Times New Roman"/>
                        </a:rPr>
                        <a:t>1</a:t>
                      </a:r>
                      <a:r>
                        <a:rPr lang="en-US" sz="2000">
                          <a:latin typeface="Times New Roman"/>
                          <a:ea typeface="Times New Roman"/>
                          <a:cs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f(s</a:t>
                      </a:r>
                      <a:r>
                        <a:rPr lang="en-US" sz="2000" baseline="-25000">
                          <a:latin typeface="Times New Roman"/>
                          <a:ea typeface="Times New Roman"/>
                          <a:cs typeface="Times New Roman"/>
                        </a:rPr>
                        <a:t>p</a:t>
                      </a:r>
                      <a:r>
                        <a:rPr lang="en-US" sz="2000">
                          <a:latin typeface="Times New Roman"/>
                          <a:ea typeface="Times New Roman"/>
                          <a:cs typeface="Times New Roman"/>
                        </a:rPr>
                        <a:t>,x</a:t>
                      </a:r>
                      <a:r>
                        <a:rPr lang="en-US" sz="2000" baseline="-25000">
                          <a:latin typeface="Times New Roman"/>
                          <a:ea typeface="Times New Roman"/>
                          <a:cs typeface="Times New Roman"/>
                        </a:rPr>
                        <a:t>2</a:t>
                      </a:r>
                      <a:r>
                        <a:rPr lang="en-US" sz="2000">
                          <a:latin typeface="Times New Roman"/>
                          <a:ea typeface="Times New Roman"/>
                          <a:cs typeface="Times New Roman"/>
                        </a:rPr>
                        <a:t>)</a:t>
                      </a: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a:t>
                      </a: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f(s</a:t>
                      </a:r>
                      <a:r>
                        <a:rPr lang="en-US" sz="2000" baseline="-25000">
                          <a:latin typeface="Times New Roman"/>
                          <a:ea typeface="Times New Roman"/>
                          <a:cs typeface="Times New Roman"/>
                        </a:rPr>
                        <a:t>p</a:t>
                      </a:r>
                      <a:r>
                        <a:rPr lang="en-US" sz="2000">
                          <a:latin typeface="Times New Roman"/>
                          <a:ea typeface="Times New Roman"/>
                          <a:cs typeface="Times New Roman"/>
                        </a:rPr>
                        <a:t>,x</a:t>
                      </a:r>
                      <a:r>
                        <a:rPr lang="en-US" sz="2000" baseline="-25000">
                          <a:latin typeface="Times New Roman"/>
                          <a:ea typeface="Times New Roman"/>
                          <a:cs typeface="Times New Roman"/>
                        </a:rPr>
                        <a:t>n</a:t>
                      </a:r>
                      <a:r>
                        <a:rPr lang="en-US" sz="2000">
                          <a:latin typeface="Times New Roman"/>
                          <a:ea typeface="Times New Roman"/>
                          <a:cs typeface="Times New Roman"/>
                        </a:rPr>
                        <a:t>)</a:t>
                      </a:r>
                    </a:p>
                  </a:txBody>
                  <a:tcPr marL="68580" marR="68580" marT="0" marB="0" anchor="ctr">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a:latin typeface="Times New Roman"/>
                          <a:ea typeface="Times New Roman"/>
                          <a:cs typeface="Times New Roman"/>
                        </a:rPr>
                        <a:t>g(s</a:t>
                      </a:r>
                      <a:r>
                        <a:rPr lang="en-US" sz="2000" baseline="-25000" dirty="0">
                          <a:latin typeface="Times New Roman"/>
                          <a:ea typeface="Times New Roman"/>
                          <a:cs typeface="Times New Roman"/>
                        </a:rPr>
                        <a:t>p</a:t>
                      </a:r>
                      <a:r>
                        <a:rPr lang="en-US" sz="2000" dirty="0">
                          <a:latin typeface="Times New Roman"/>
                          <a:ea typeface="Times New Roman"/>
                          <a:cs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13514">
                <a:tc>
                  <a:txBody>
                    <a:bodyPr/>
                    <a:lstStyle/>
                    <a:p>
                      <a:pPr algn="ctr">
                        <a:spcAft>
                          <a:spcPts val="0"/>
                        </a:spcAft>
                      </a:pPr>
                      <a:r>
                        <a:rPr lang="en-US" sz="1800">
                          <a:latin typeface="Times New Roman"/>
                          <a:ea typeface="Times New Roman"/>
                          <a:cs typeface="Times New Roman"/>
                        </a:rPr>
                        <a:t>Khu TT trước đó</a:t>
                      </a:r>
                      <a:endParaRPr lang="en-US" sz="20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a:spcAft>
                          <a:spcPts val="0"/>
                        </a:spcAft>
                      </a:pPr>
                      <a:r>
                        <a:rPr lang="en-US" sz="1800" dirty="0" err="1">
                          <a:latin typeface="Times New Roman"/>
                          <a:ea typeface="Times New Roman"/>
                          <a:cs typeface="Times New Roman"/>
                        </a:rPr>
                        <a:t>Khu</a:t>
                      </a:r>
                      <a:r>
                        <a:rPr lang="en-US" sz="1800" dirty="0">
                          <a:latin typeface="Times New Roman"/>
                          <a:ea typeface="Times New Roman"/>
                          <a:cs typeface="Times New Roman"/>
                        </a:rPr>
                        <a:t> </a:t>
                      </a:r>
                      <a:r>
                        <a:rPr lang="en-US" sz="1800" dirty="0" err="1">
                          <a:latin typeface="Times New Roman"/>
                          <a:ea typeface="Times New Roman"/>
                          <a:cs typeface="Times New Roman"/>
                        </a:rPr>
                        <a:t>vực</a:t>
                      </a:r>
                      <a:r>
                        <a:rPr lang="en-US" sz="1800" dirty="0">
                          <a:latin typeface="Times New Roman"/>
                          <a:ea typeface="Times New Roman"/>
                          <a:cs typeface="Times New Roman"/>
                        </a:rPr>
                        <a:t> trạng </a:t>
                      </a:r>
                      <a:r>
                        <a:rPr lang="en-US" sz="1800" dirty="0" err="1">
                          <a:latin typeface="Times New Roman"/>
                          <a:ea typeface="Times New Roman"/>
                          <a:cs typeface="Times New Roman"/>
                        </a:rPr>
                        <a:t>thai</a:t>
                      </a:r>
                      <a:r>
                        <a:rPr lang="en-US" sz="1800" dirty="0">
                          <a:latin typeface="Times New Roman"/>
                          <a:ea typeface="Times New Roman"/>
                          <a:cs typeface="Times New Roman"/>
                        </a:rPr>
                        <a:t> tiếp theo (trạng thái </a:t>
                      </a:r>
                      <a:r>
                        <a:rPr lang="en-US" sz="1800" dirty="0" err="1">
                          <a:latin typeface="Times New Roman"/>
                          <a:ea typeface="Times New Roman"/>
                          <a:cs typeface="Times New Roman"/>
                        </a:rPr>
                        <a:t>mới</a:t>
                      </a:r>
                      <a:r>
                        <a:rPr lang="en-US" sz="1800" dirty="0">
                          <a:latin typeface="Times New Roman"/>
                          <a:ea typeface="Times New Roman"/>
                          <a:cs typeface="Times New Roman"/>
                        </a:rPr>
                        <a:t> </a:t>
                      </a:r>
                      <a:r>
                        <a:rPr lang="en-US" sz="1800" dirty="0" err="1">
                          <a:latin typeface="Times New Roman"/>
                          <a:ea typeface="Times New Roman"/>
                          <a:cs typeface="Times New Roman"/>
                        </a:rPr>
                        <a:t>sinh</a:t>
                      </a:r>
                      <a:r>
                        <a:rPr lang="en-US" sz="1800" dirty="0">
                          <a:latin typeface="Times New Roman"/>
                          <a:ea typeface="Times New Roman"/>
                          <a:cs typeface="Times New Roman"/>
                        </a:rPr>
                        <a:t> ra</a:t>
                      </a:r>
                      <a:endParaRPr lang="en-US" sz="20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spcAft>
                          <a:spcPts val="0"/>
                        </a:spcAft>
                      </a:pPr>
                      <a:r>
                        <a:rPr lang="en-US" sz="1800" dirty="0" err="1">
                          <a:latin typeface="Times New Roman"/>
                          <a:ea typeface="Times New Roman"/>
                          <a:cs typeface="Times New Roman"/>
                        </a:rPr>
                        <a:t>Khu</a:t>
                      </a:r>
                      <a:r>
                        <a:rPr lang="en-US" sz="1800" dirty="0">
                          <a:latin typeface="Times New Roman"/>
                          <a:ea typeface="Times New Roman"/>
                          <a:cs typeface="Times New Roman"/>
                        </a:rPr>
                        <a:t> đáp ứng ra</a:t>
                      </a:r>
                      <a:endParaRPr lang="en-US" sz="20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8" name="TextBox 7"/>
          <p:cNvSpPr txBox="1"/>
          <p:nvPr/>
        </p:nvSpPr>
        <p:spPr>
          <a:xfrm>
            <a:off x="3145973" y="5047578"/>
            <a:ext cx="1219200" cy="646331"/>
          </a:xfrm>
          <a:prstGeom prst="rect">
            <a:avLst/>
          </a:prstGeom>
          <a:noFill/>
        </p:spPr>
        <p:txBody>
          <a:bodyPr wrap="square" rtlCol="0">
            <a:spAutoFit/>
          </a:bodyPr>
          <a:lstStyle/>
          <a:p>
            <a:pPr algn="ctr"/>
            <a:r>
              <a:rPr lang="en-US" b="1" dirty="0" err="1" smtClean="0"/>
              <a:t>Mô</a:t>
            </a:r>
            <a:r>
              <a:rPr lang="en-US" b="1" dirty="0" smtClean="0"/>
              <a:t> hình Moore</a:t>
            </a:r>
            <a:endParaRPr lang="en-US" b="1" dirty="0"/>
          </a:p>
        </p:txBody>
      </p:sp>
      <p:sp>
        <p:nvSpPr>
          <p:cNvPr id="10" name="Oval 9"/>
          <p:cNvSpPr/>
          <p:nvPr/>
        </p:nvSpPr>
        <p:spPr>
          <a:xfrm>
            <a:off x="4604655" y="1830739"/>
            <a:ext cx="547916" cy="370571"/>
          </a:xfrm>
          <a:prstGeom prst="ellipse">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366655" y="1190173"/>
            <a:ext cx="762000" cy="293587"/>
          </a:xfrm>
          <a:prstGeom prst="ellipse">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9024255" y="1190173"/>
            <a:ext cx="762000" cy="293587"/>
          </a:xfrm>
          <a:prstGeom prst="ellipse">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5333998" y="1799773"/>
            <a:ext cx="794657" cy="370571"/>
          </a:xfrm>
          <a:prstGeom prst="roundRect">
            <a:avLst/>
          </a:prstGeom>
          <a:no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8991599" y="1826893"/>
            <a:ext cx="794657" cy="370571"/>
          </a:xfrm>
          <a:prstGeom prst="roundRect">
            <a:avLst/>
          </a:prstGeom>
          <a:no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784266" y="4974242"/>
            <a:ext cx="547916" cy="370571"/>
          </a:xfrm>
          <a:prstGeom prst="ellipse">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783941" y="4297307"/>
            <a:ext cx="762000" cy="293587"/>
          </a:xfrm>
          <a:prstGeom prst="ellipse">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5867399" y="5000173"/>
            <a:ext cx="794657" cy="370571"/>
          </a:xfrm>
          <a:prstGeom prst="roundRect">
            <a:avLst/>
          </a:prstGeom>
          <a:no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10718799" y="4974687"/>
            <a:ext cx="794657" cy="370571"/>
          </a:xfrm>
          <a:prstGeom prst="roundRect">
            <a:avLst/>
          </a:prstGeom>
          <a:no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1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1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inVertical)">
                                      <p:cBhvr>
                                        <p:cTn id="29" dur="500"/>
                                        <p:tgtEl>
                                          <p:spTgt spid="11"/>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arn(inVertic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arn(inVertical)">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barn(inVertical)">
                                      <p:cBhvr>
                                        <p:cTn id="47" dur="10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barn(inVertical)">
                                      <p:cBhvr>
                                        <p:cTn id="52" dur="10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arn(inVertical)">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barn(inVertical)">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barn(inVertical)">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barn(inVertical)">
                                      <p:cBhvr>
                                        <p:cTn id="7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8" grpId="0"/>
      <p:bldP spid="10" grpId="0" animBg="1"/>
      <p:bldP spid="11" grpId="0" animBg="1"/>
      <p:bldP spid="14" grpId="0" animBg="1"/>
      <p:bldP spid="15" grpId="0" animBg="1"/>
      <p:bldP spid="16" grpId="0" animBg="1"/>
      <p:bldP spid="17" grpId="0" animBg="1"/>
      <p:bldP spid="18" grpId="0" animBg="1"/>
      <p:bldP spid="19" grpId="0" animBg="1"/>
      <p:bldP spid="2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105</a:t>
            </a:fld>
            <a:endParaRPr lang="en-US" dirty="0"/>
          </a:p>
        </p:txBody>
      </p:sp>
      <p:sp>
        <p:nvSpPr>
          <p:cNvPr id="6" name="Content Placeholder 2"/>
          <p:cNvSpPr>
            <a:spLocks noGrp="1"/>
          </p:cNvSpPr>
          <p:nvPr>
            <p:ph idx="1"/>
          </p:nvPr>
        </p:nvSpPr>
        <p:spPr>
          <a:xfrm>
            <a:off x="3460859" y="921612"/>
            <a:ext cx="5943600" cy="533400"/>
          </a:xfrm>
        </p:spPr>
        <p:txBody>
          <a:bodyPr>
            <a:normAutofit/>
          </a:bodyPr>
          <a:lstStyle/>
          <a:p>
            <a:pPr>
              <a:buFont typeface="Wingdings" panose="05000000000000000000" pitchFamily="2" charset="2"/>
              <a:buChar char="v"/>
            </a:pP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Biểu</a:t>
            </a:r>
            <a:r>
              <a:rPr lang="en-US" sz="2800" b="1" dirty="0" smtClean="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diễn bằng đồ hình (Mealy)</a:t>
            </a:r>
          </a:p>
          <a:p>
            <a:pPr>
              <a:buNone/>
            </a:pPr>
            <a:endParaRPr lang="en-US" sz="2800" b="1" dirty="0">
              <a:latin typeface="Times New Roman" panose="02020603050405020304" pitchFamily="18" charset="0"/>
              <a:cs typeface="Times New Roman" panose="02020603050405020304" pitchFamily="18" charset="0"/>
            </a:endParaRPr>
          </a:p>
        </p:txBody>
      </p:sp>
      <p:grpSp>
        <p:nvGrpSpPr>
          <p:cNvPr id="14" name="Group 13"/>
          <p:cNvGrpSpPr/>
          <p:nvPr/>
        </p:nvGrpSpPr>
        <p:grpSpPr>
          <a:xfrm>
            <a:off x="965769" y="1836059"/>
            <a:ext cx="3614374" cy="990598"/>
            <a:chOff x="370683" y="1524000"/>
            <a:chExt cx="3058316" cy="838198"/>
          </a:xfrm>
        </p:grpSpPr>
        <p:sp>
          <p:nvSpPr>
            <p:cNvPr id="2019330" name="Oval 2"/>
            <p:cNvSpPr>
              <a:spLocks noChangeArrowheads="1"/>
            </p:cNvSpPr>
            <p:nvPr/>
          </p:nvSpPr>
          <p:spPr bwMode="auto">
            <a:xfrm>
              <a:off x="457199" y="1671482"/>
              <a:ext cx="614870" cy="614516"/>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200" dirty="0"/>
            </a:p>
          </p:txBody>
        </p:sp>
        <p:sp>
          <p:nvSpPr>
            <p:cNvPr id="2019331" name="Oval 3"/>
            <p:cNvSpPr>
              <a:spLocks noChangeArrowheads="1"/>
            </p:cNvSpPr>
            <p:nvPr/>
          </p:nvSpPr>
          <p:spPr bwMode="auto">
            <a:xfrm>
              <a:off x="2793704" y="1671482"/>
              <a:ext cx="614870" cy="614516"/>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200" dirty="0"/>
            </a:p>
          </p:txBody>
        </p:sp>
        <p:sp>
          <p:nvSpPr>
            <p:cNvPr id="2019332" name="Text Box 4"/>
            <p:cNvSpPr txBox="1">
              <a:spLocks noChangeArrowheads="1"/>
            </p:cNvSpPr>
            <p:nvPr/>
          </p:nvSpPr>
          <p:spPr bwMode="auto">
            <a:xfrm>
              <a:off x="370683" y="1676398"/>
              <a:ext cx="696117"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ctr">
                <a:spcAft>
                  <a:spcPts val="0"/>
                </a:spcAft>
              </a:pPr>
              <a:r>
                <a:rPr lang="en-US" sz="2800" dirty="0">
                  <a:latin typeface="Calibri" pitchFamily="34" charset="0"/>
                  <a:cs typeface="Arial" pitchFamily="34" charset="0"/>
                </a:rPr>
                <a:t>s</a:t>
              </a:r>
              <a:r>
                <a:rPr lang="en-US" sz="2800" baseline="-25000" dirty="0">
                  <a:latin typeface="Calibri" pitchFamily="34" charset="0"/>
                  <a:cs typeface="Arial" pitchFamily="34" charset="0"/>
                </a:rPr>
                <a:t>i</a:t>
              </a:r>
              <a:endParaRPr lang="en-US" sz="4400" dirty="0">
                <a:latin typeface="Arial" pitchFamily="34" charset="0"/>
                <a:cs typeface="Arial" pitchFamily="34" charset="0"/>
              </a:endParaRPr>
            </a:p>
          </p:txBody>
        </p:sp>
        <p:sp>
          <p:nvSpPr>
            <p:cNvPr id="2019333" name="Text Box 5"/>
            <p:cNvSpPr txBox="1">
              <a:spLocks noChangeArrowheads="1"/>
            </p:cNvSpPr>
            <p:nvPr/>
          </p:nvSpPr>
          <p:spPr bwMode="auto">
            <a:xfrm>
              <a:off x="2895600" y="1676398"/>
              <a:ext cx="533399"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Aft>
                  <a:spcPts val="1000"/>
                </a:spcAft>
              </a:pPr>
              <a:r>
                <a:rPr lang="en-US" sz="2400" dirty="0">
                  <a:latin typeface="Calibri" pitchFamily="34" charset="0"/>
                  <a:cs typeface="Arial" pitchFamily="34" charset="0"/>
                </a:rPr>
                <a:t>S</a:t>
              </a:r>
              <a:r>
                <a:rPr lang="en-US" sz="2400" baseline="-25000" dirty="0">
                  <a:latin typeface="Calibri" pitchFamily="34" charset="0"/>
                  <a:cs typeface="Arial" pitchFamily="34" charset="0"/>
                </a:rPr>
                <a:t>j</a:t>
              </a:r>
              <a:endParaRPr lang="en-US" sz="4000" dirty="0">
                <a:latin typeface="Arial" pitchFamily="34" charset="0"/>
                <a:cs typeface="Arial" pitchFamily="34" charset="0"/>
              </a:endParaRPr>
            </a:p>
          </p:txBody>
        </p:sp>
        <p:sp>
          <p:nvSpPr>
            <p:cNvPr id="2019334" name="Line 6"/>
            <p:cNvSpPr>
              <a:spLocks noChangeShapeType="1"/>
            </p:cNvSpPr>
            <p:nvPr/>
          </p:nvSpPr>
          <p:spPr bwMode="auto">
            <a:xfrm>
              <a:off x="1072069" y="1991030"/>
              <a:ext cx="1721635" cy="0"/>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3200" dirty="0"/>
            </a:p>
          </p:txBody>
        </p:sp>
        <p:sp>
          <p:nvSpPr>
            <p:cNvPr id="2019335" name="Text Box 7"/>
            <p:cNvSpPr txBox="1">
              <a:spLocks noChangeArrowheads="1"/>
            </p:cNvSpPr>
            <p:nvPr/>
          </p:nvSpPr>
          <p:spPr bwMode="auto">
            <a:xfrm>
              <a:off x="1195043" y="1524000"/>
              <a:ext cx="1352714" cy="41787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ctr">
                <a:spcAft>
                  <a:spcPts val="1000"/>
                </a:spcAft>
              </a:pPr>
              <a:r>
                <a:rPr lang="en-US" sz="2000" dirty="0">
                  <a:latin typeface="Calibri" pitchFamily="34" charset="0"/>
                  <a:cs typeface="Arial" pitchFamily="34" charset="0"/>
                </a:rPr>
                <a:t>x</a:t>
              </a:r>
              <a:r>
                <a:rPr lang="en-US" sz="2000" baseline="-25000" dirty="0">
                  <a:latin typeface="Calibri" pitchFamily="34" charset="0"/>
                  <a:cs typeface="Arial" pitchFamily="34" charset="0"/>
                </a:rPr>
                <a:t>k</a:t>
              </a:r>
              <a:r>
                <a:rPr lang="en-US" sz="2000" dirty="0">
                  <a:latin typeface="Calibri" pitchFamily="34" charset="0"/>
                  <a:cs typeface="Arial" pitchFamily="34" charset="0"/>
                </a:rPr>
                <a:t>/z</a:t>
              </a:r>
              <a:r>
                <a:rPr lang="en-US" sz="2000" baseline="-25000" dirty="0">
                  <a:latin typeface="Calibri" pitchFamily="34" charset="0"/>
                  <a:cs typeface="Arial" pitchFamily="34" charset="0"/>
                </a:rPr>
                <a:t>m</a:t>
              </a:r>
              <a:endParaRPr lang="en-US" sz="3600" dirty="0">
                <a:latin typeface="Arial" pitchFamily="34" charset="0"/>
                <a:cs typeface="Arial" pitchFamily="34" charset="0"/>
              </a:endParaRPr>
            </a:p>
          </p:txBody>
        </p:sp>
      </p:grpSp>
      <p:pic>
        <p:nvPicPr>
          <p:cNvPr id="8" name="Picture 7"/>
          <p:cNvPicPr>
            <a:picLocks noChangeAspect="1"/>
          </p:cNvPicPr>
          <p:nvPr/>
        </p:nvPicPr>
        <p:blipFill>
          <a:blip r:embed="rId2"/>
          <a:stretch>
            <a:fillRect/>
          </a:stretch>
        </p:blipFill>
        <p:spPr>
          <a:xfrm>
            <a:off x="832800" y="2809966"/>
            <a:ext cx="4105686" cy="3765811"/>
          </a:xfrm>
          <a:prstGeom prst="rect">
            <a:avLst/>
          </a:prstGeom>
        </p:spPr>
      </p:pic>
      <p:pic>
        <p:nvPicPr>
          <p:cNvPr id="9" name="Picture 8"/>
          <p:cNvPicPr>
            <a:picLocks noChangeAspect="1"/>
          </p:cNvPicPr>
          <p:nvPr/>
        </p:nvPicPr>
        <p:blipFill>
          <a:blip r:embed="rId3"/>
          <a:stretch>
            <a:fillRect/>
          </a:stretch>
        </p:blipFill>
        <p:spPr>
          <a:xfrm>
            <a:off x="6569727" y="2214749"/>
            <a:ext cx="3619302" cy="3878705"/>
          </a:xfrm>
          <a:prstGeom prst="rect">
            <a:avLst/>
          </a:prstGeom>
        </p:spPr>
      </p:pic>
      <p:sp>
        <p:nvSpPr>
          <p:cNvPr id="15" name="Title 1"/>
          <p:cNvSpPr>
            <a:spLocks noGrp="1"/>
          </p:cNvSpPr>
          <p:nvPr>
            <p:ph type="title"/>
          </p:nvPr>
        </p:nvSpPr>
        <p:spPr>
          <a:xfrm>
            <a:off x="76200" y="55513"/>
            <a:ext cx="8686800" cy="639762"/>
          </a:xfrm>
        </p:spPr>
        <p:txBody>
          <a:bodyPr vert="horz" lIns="91440" tIns="45720" rIns="91440" bIns="45720" rtlCol="0" anchor="ctr">
            <a:noAutofit/>
          </a:bodyPr>
          <a:lstStyle/>
          <a:p>
            <a:pPr algn="l"/>
            <a:r>
              <a:rPr lang="en-US" sz="3200" b="1" dirty="0" smtClean="0">
                <a:solidFill>
                  <a:srgbClr val="C00000"/>
                </a:solidFill>
                <a:latin typeface="Times New Roman" panose="02020603050405020304" pitchFamily="18" charset="0"/>
                <a:cs typeface="Times New Roman" panose="02020603050405020304" pitchFamily="18" charset="0"/>
              </a:rPr>
              <a:t>4.3</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Biểu</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diễn</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mạch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dãy</a:t>
            </a:r>
            <a:r>
              <a:rPr lang="en-US" sz="3200" b="1" dirty="0" smtClean="0">
                <a:solidFill>
                  <a:srgbClr val="C00000"/>
                </a:solidFill>
                <a:latin typeface="Times New Roman" panose="02020603050405020304" pitchFamily="18" charset="0"/>
                <a:cs typeface="Times New Roman" panose="02020603050405020304" pitchFamily="18" charset="0"/>
              </a:rPr>
              <a:t> (2)</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106</a:t>
            </a:fld>
            <a:endParaRPr lang="en-US" dirty="0"/>
          </a:p>
        </p:txBody>
      </p:sp>
      <p:grpSp>
        <p:nvGrpSpPr>
          <p:cNvPr id="45" name="Group 44"/>
          <p:cNvGrpSpPr/>
          <p:nvPr/>
        </p:nvGrpSpPr>
        <p:grpSpPr>
          <a:xfrm>
            <a:off x="696820" y="1570619"/>
            <a:ext cx="3657600" cy="914400"/>
            <a:chOff x="446883" y="1524000"/>
            <a:chExt cx="3048000" cy="762000"/>
          </a:xfrm>
        </p:grpSpPr>
        <p:sp>
          <p:nvSpPr>
            <p:cNvPr id="46" name="Oval 2"/>
            <p:cNvSpPr>
              <a:spLocks noChangeArrowheads="1"/>
            </p:cNvSpPr>
            <p:nvPr/>
          </p:nvSpPr>
          <p:spPr bwMode="auto">
            <a:xfrm>
              <a:off x="457199" y="1671484"/>
              <a:ext cx="614870" cy="614516"/>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dirty="0"/>
            </a:p>
          </p:txBody>
        </p:sp>
        <p:sp>
          <p:nvSpPr>
            <p:cNvPr id="47" name="Oval 3"/>
            <p:cNvSpPr>
              <a:spLocks noChangeArrowheads="1"/>
            </p:cNvSpPr>
            <p:nvPr/>
          </p:nvSpPr>
          <p:spPr bwMode="auto">
            <a:xfrm>
              <a:off x="2793704" y="1671484"/>
              <a:ext cx="614870" cy="614516"/>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dirty="0"/>
            </a:p>
          </p:txBody>
        </p:sp>
        <p:sp>
          <p:nvSpPr>
            <p:cNvPr id="48" name="Line 6"/>
            <p:cNvSpPr>
              <a:spLocks noChangeShapeType="1"/>
            </p:cNvSpPr>
            <p:nvPr/>
          </p:nvSpPr>
          <p:spPr bwMode="auto">
            <a:xfrm>
              <a:off x="1072069" y="1991032"/>
              <a:ext cx="1721635" cy="0"/>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3600" dirty="0"/>
            </a:p>
          </p:txBody>
        </p:sp>
        <p:sp>
          <p:nvSpPr>
            <p:cNvPr id="49" name="Text Box 7"/>
            <p:cNvSpPr txBox="1">
              <a:spLocks noChangeArrowheads="1"/>
            </p:cNvSpPr>
            <p:nvPr/>
          </p:nvSpPr>
          <p:spPr bwMode="auto">
            <a:xfrm>
              <a:off x="1195043" y="1524000"/>
              <a:ext cx="1352714" cy="41787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ctr">
                <a:spcAft>
                  <a:spcPts val="1000"/>
                </a:spcAft>
              </a:pPr>
              <a:r>
                <a:rPr lang="en-US" sz="2400" dirty="0" err="1">
                  <a:latin typeface="Calibri" pitchFamily="34" charset="0"/>
                  <a:cs typeface="Arial" pitchFamily="34" charset="0"/>
                </a:rPr>
                <a:t>x</a:t>
              </a:r>
              <a:r>
                <a:rPr lang="en-US" sz="2400" baseline="-25000" dirty="0" err="1">
                  <a:latin typeface="Calibri" pitchFamily="34" charset="0"/>
                  <a:cs typeface="Arial" pitchFamily="34" charset="0"/>
                </a:rPr>
                <a:t>k</a:t>
              </a:r>
              <a:endParaRPr lang="en-US" sz="4000" dirty="0">
                <a:latin typeface="Arial" pitchFamily="34" charset="0"/>
                <a:cs typeface="Arial" pitchFamily="34" charset="0"/>
              </a:endParaRPr>
            </a:p>
          </p:txBody>
        </p:sp>
        <p:sp>
          <p:nvSpPr>
            <p:cNvPr id="50" name="Text Box 7"/>
            <p:cNvSpPr txBox="1">
              <a:spLocks noChangeArrowheads="1"/>
            </p:cNvSpPr>
            <p:nvPr/>
          </p:nvSpPr>
          <p:spPr bwMode="auto">
            <a:xfrm>
              <a:off x="446883" y="1752600"/>
              <a:ext cx="685800" cy="41787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ctr">
                <a:spcAft>
                  <a:spcPts val="1000"/>
                </a:spcAft>
              </a:pPr>
              <a:r>
                <a:rPr lang="en-US" sz="2400" dirty="0">
                  <a:latin typeface="Calibri" pitchFamily="34" charset="0"/>
                  <a:cs typeface="Arial" pitchFamily="34" charset="0"/>
                </a:rPr>
                <a:t>S</a:t>
              </a:r>
              <a:r>
                <a:rPr lang="en-US" sz="2400" baseline="-25000" dirty="0">
                  <a:latin typeface="Calibri" pitchFamily="34" charset="0"/>
                  <a:cs typeface="Arial" pitchFamily="34" charset="0"/>
                </a:rPr>
                <a:t>i</a:t>
              </a:r>
              <a:r>
                <a:rPr lang="en-US" sz="2400" dirty="0">
                  <a:latin typeface="Calibri" pitchFamily="34" charset="0"/>
                  <a:cs typeface="Arial" pitchFamily="34" charset="0"/>
                </a:rPr>
                <a:t>/</a:t>
              </a:r>
              <a:r>
                <a:rPr lang="en-US" sz="2400" dirty="0" err="1">
                  <a:latin typeface="Calibri" pitchFamily="34" charset="0"/>
                  <a:cs typeface="Arial" pitchFamily="34" charset="0"/>
                </a:rPr>
                <a:t>z</a:t>
              </a:r>
              <a:r>
                <a:rPr lang="en-US" sz="2400" baseline="-25000" dirty="0" err="1">
                  <a:latin typeface="Calibri" pitchFamily="34" charset="0"/>
                  <a:cs typeface="Arial" pitchFamily="34" charset="0"/>
                </a:rPr>
                <a:t>i</a:t>
              </a:r>
              <a:endParaRPr lang="en-US" sz="4000" dirty="0">
                <a:latin typeface="Arial" pitchFamily="34" charset="0"/>
                <a:cs typeface="Arial" pitchFamily="34" charset="0"/>
              </a:endParaRPr>
            </a:p>
          </p:txBody>
        </p:sp>
        <p:sp>
          <p:nvSpPr>
            <p:cNvPr id="51" name="Text Box 7"/>
            <p:cNvSpPr txBox="1">
              <a:spLocks noChangeArrowheads="1"/>
            </p:cNvSpPr>
            <p:nvPr/>
          </p:nvSpPr>
          <p:spPr bwMode="auto">
            <a:xfrm>
              <a:off x="2809083" y="1752600"/>
              <a:ext cx="685800" cy="41787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ctr">
                <a:spcAft>
                  <a:spcPts val="1000"/>
                </a:spcAft>
              </a:pPr>
              <a:r>
                <a:rPr lang="en-US" sz="2400" dirty="0">
                  <a:latin typeface="Calibri" pitchFamily="34" charset="0"/>
                  <a:cs typeface="Arial" pitchFamily="34" charset="0"/>
                </a:rPr>
                <a:t>S</a:t>
              </a:r>
              <a:r>
                <a:rPr lang="en-US" sz="2400" baseline="-25000" dirty="0">
                  <a:latin typeface="Calibri" pitchFamily="34" charset="0"/>
                  <a:cs typeface="Arial" pitchFamily="34" charset="0"/>
                </a:rPr>
                <a:t>j</a:t>
              </a:r>
              <a:r>
                <a:rPr lang="en-US" sz="2400" dirty="0">
                  <a:latin typeface="Calibri" pitchFamily="34" charset="0"/>
                  <a:cs typeface="Arial" pitchFamily="34" charset="0"/>
                </a:rPr>
                <a:t>/</a:t>
              </a:r>
              <a:r>
                <a:rPr lang="en-US" sz="2400" dirty="0" err="1">
                  <a:latin typeface="Calibri" pitchFamily="34" charset="0"/>
                  <a:cs typeface="Arial" pitchFamily="34" charset="0"/>
                </a:rPr>
                <a:t>z</a:t>
              </a:r>
              <a:r>
                <a:rPr lang="en-US" sz="2400" baseline="-25000" dirty="0" err="1">
                  <a:latin typeface="Calibri" pitchFamily="34" charset="0"/>
                  <a:cs typeface="Arial" pitchFamily="34" charset="0"/>
                </a:rPr>
                <a:t>j</a:t>
              </a:r>
              <a:endParaRPr lang="en-US" sz="4000" dirty="0">
                <a:latin typeface="Arial" pitchFamily="34" charset="0"/>
                <a:cs typeface="Arial" pitchFamily="34" charset="0"/>
              </a:endParaRPr>
            </a:p>
          </p:txBody>
        </p:sp>
      </p:grpSp>
      <p:sp>
        <p:nvSpPr>
          <p:cNvPr id="53" name="Content Placeholder 2"/>
          <p:cNvSpPr>
            <a:spLocks noGrp="1"/>
          </p:cNvSpPr>
          <p:nvPr>
            <p:ph idx="1"/>
          </p:nvPr>
        </p:nvSpPr>
        <p:spPr>
          <a:xfrm>
            <a:off x="2969549" y="851732"/>
            <a:ext cx="5638800" cy="533400"/>
          </a:xfrm>
        </p:spPr>
        <p:txBody>
          <a:bodyPr>
            <a:noAutofit/>
          </a:bodyPr>
          <a:lstStyle/>
          <a:p>
            <a:pPr>
              <a:buFont typeface="Wingdings" panose="05000000000000000000" pitchFamily="2" charset="2"/>
              <a:buChar char="v"/>
            </a:pPr>
            <a:r>
              <a:rPr lang="en-US" sz="2800" b="1" dirty="0" err="1" smtClean="0">
                <a:latin typeface="Times New Roman" panose="02020603050405020304" pitchFamily="18" charset="0"/>
                <a:cs typeface="Times New Roman" panose="02020603050405020304" pitchFamily="18" charset="0"/>
              </a:rPr>
              <a:t>Biểu</a:t>
            </a:r>
            <a:r>
              <a:rPr lang="en-US" sz="2800" b="1" dirty="0" smtClean="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diễn bằng đồ hình (Moore)</a:t>
            </a:r>
          </a:p>
          <a:p>
            <a:pPr>
              <a:buNone/>
            </a:pPr>
            <a:endParaRPr lang="en-US" sz="2800" b="1" dirty="0">
              <a:latin typeface="Times New Roman" panose="02020603050405020304" pitchFamily="18" charset="0"/>
              <a:cs typeface="Times New Roman" panose="02020603050405020304" pitchFamily="18" charset="0"/>
            </a:endParaRPr>
          </a:p>
        </p:txBody>
      </p:sp>
      <p:sp>
        <p:nvSpPr>
          <p:cNvPr id="2021380" name="Text Box 4"/>
          <p:cNvSpPr txBox="1">
            <a:spLocks noChangeArrowheads="1"/>
          </p:cNvSpPr>
          <p:nvPr/>
        </p:nvSpPr>
        <p:spPr bwMode="auto">
          <a:xfrm>
            <a:off x="2579024" y="236140"/>
            <a:ext cx="390525" cy="320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pic>
        <p:nvPicPr>
          <p:cNvPr id="3" name="Picture 2"/>
          <p:cNvPicPr>
            <a:picLocks noChangeAspect="1"/>
          </p:cNvPicPr>
          <p:nvPr/>
        </p:nvPicPr>
        <p:blipFill>
          <a:blip r:embed="rId2"/>
          <a:stretch>
            <a:fillRect/>
          </a:stretch>
        </p:blipFill>
        <p:spPr>
          <a:xfrm>
            <a:off x="796034" y="2584324"/>
            <a:ext cx="4347029" cy="3954589"/>
          </a:xfrm>
          <a:prstGeom prst="rect">
            <a:avLst/>
          </a:prstGeom>
        </p:spPr>
      </p:pic>
      <p:pic>
        <p:nvPicPr>
          <p:cNvPr id="2021376" name="Picture 2021375"/>
          <p:cNvPicPr>
            <a:picLocks noChangeAspect="1"/>
          </p:cNvPicPr>
          <p:nvPr/>
        </p:nvPicPr>
        <p:blipFill>
          <a:blip r:embed="rId3"/>
          <a:stretch>
            <a:fillRect/>
          </a:stretch>
        </p:blipFill>
        <p:spPr>
          <a:xfrm>
            <a:off x="6343260" y="2430037"/>
            <a:ext cx="3867541" cy="3683372"/>
          </a:xfrm>
          <a:prstGeom prst="rect">
            <a:avLst/>
          </a:prstGeom>
        </p:spPr>
      </p:pic>
      <p:sp>
        <p:nvSpPr>
          <p:cNvPr id="16" name="Title 1"/>
          <p:cNvSpPr>
            <a:spLocks noGrp="1"/>
          </p:cNvSpPr>
          <p:nvPr>
            <p:ph type="title"/>
          </p:nvPr>
        </p:nvSpPr>
        <p:spPr>
          <a:xfrm>
            <a:off x="76200" y="55513"/>
            <a:ext cx="8686800" cy="639762"/>
          </a:xfrm>
        </p:spPr>
        <p:txBody>
          <a:bodyPr vert="horz" lIns="91440" tIns="45720" rIns="91440" bIns="45720" rtlCol="0" anchor="ctr">
            <a:noAutofit/>
          </a:bodyPr>
          <a:lstStyle/>
          <a:p>
            <a:pPr algn="l"/>
            <a:r>
              <a:rPr lang="en-US" sz="3200" b="1" dirty="0" smtClean="0">
                <a:solidFill>
                  <a:srgbClr val="C00000"/>
                </a:solidFill>
                <a:latin typeface="Times New Roman" panose="02020603050405020304" pitchFamily="18" charset="0"/>
                <a:cs typeface="Times New Roman" panose="02020603050405020304" pitchFamily="18" charset="0"/>
              </a:rPr>
              <a:t>4.3</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Biểu</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diễn</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mạch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dãy</a:t>
            </a:r>
            <a:r>
              <a:rPr lang="en-US" sz="3200" b="1" dirty="0" smtClean="0">
                <a:solidFill>
                  <a:srgbClr val="C00000"/>
                </a:solidFill>
                <a:latin typeface="Times New Roman" panose="02020603050405020304" pitchFamily="18" charset="0"/>
                <a:cs typeface="Times New Roman" panose="02020603050405020304" pitchFamily="18" charset="0"/>
              </a:rPr>
              <a:t> (3)</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animEffect transition="in" filter="barn(inVertical)">
                                      <p:cBhvr>
                                        <p:cTn id="7" dur="1000"/>
                                        <p:tgtEl>
                                          <p:spTgt spid="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barn(inVertical)">
                                      <p:cBhvr>
                                        <p:cTn id="12" dur="10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1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021376"/>
                                        </p:tgtEl>
                                        <p:attrNameLst>
                                          <p:attrName>style.visibility</p:attrName>
                                        </p:attrNameLst>
                                      </p:cBhvr>
                                      <p:to>
                                        <p:strVal val="visible"/>
                                      </p:to>
                                    </p:set>
                                    <p:animEffect transition="in" filter="barn(inVertical)">
                                      <p:cBhvr>
                                        <p:cTn id="22" dur="1000"/>
                                        <p:tgtEl>
                                          <p:spTgt spid="2021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5" y="130640"/>
            <a:ext cx="8229600" cy="494619"/>
          </a:xfrm>
        </p:spPr>
        <p:txBody>
          <a:bodyPr>
            <a:noAutofit/>
          </a:bodyPr>
          <a:lstStyle/>
          <a:p>
            <a:pPr algn="l"/>
            <a:r>
              <a:rPr lang="en-US" sz="3200" b="1" dirty="0">
                <a:solidFill>
                  <a:srgbClr val="C00000"/>
                </a:solidFill>
                <a:latin typeface="Times New Roman" panose="02020603050405020304" pitchFamily="18" charset="0"/>
                <a:cs typeface="Times New Roman" panose="02020603050405020304" pitchFamily="18" charset="0"/>
              </a:rPr>
              <a:t>4</a:t>
            </a:r>
            <a:r>
              <a:rPr lang="en-US" sz="3200" b="1" dirty="0" smtClean="0">
                <a:solidFill>
                  <a:srgbClr val="C00000"/>
                </a:solidFill>
                <a:latin typeface="Times New Roman" panose="02020603050405020304" pitchFamily="18" charset="0"/>
                <a:cs typeface="Times New Roman" panose="02020603050405020304" pitchFamily="18" charset="0"/>
              </a:rPr>
              <a:t>.4</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Phần</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tử</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nhớ</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Khái</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niệm</a:t>
            </a:r>
            <a:endParaRPr lang="en-US" sz="3200" dirty="0">
              <a:solidFill>
                <a:srgbClr val="C00000"/>
              </a:solidFill>
            </a:endParaRPr>
          </a:p>
        </p:txBody>
      </p:sp>
      <p:sp>
        <p:nvSpPr>
          <p:cNvPr id="4" name="Slide Number Placeholder 3"/>
          <p:cNvSpPr>
            <a:spLocks noGrp="1"/>
          </p:cNvSpPr>
          <p:nvPr>
            <p:ph type="sldNum" sz="quarter" idx="12"/>
          </p:nvPr>
        </p:nvSpPr>
        <p:spPr>
          <a:xfrm>
            <a:off x="10711542" y="6356351"/>
            <a:ext cx="870857" cy="365125"/>
          </a:xfrm>
        </p:spPr>
        <p:txBody>
          <a:bodyPr/>
          <a:lstStyle/>
          <a:p>
            <a:fld id="{A8707075-541A-4CB2-8C7D-C1C20183CA57}" type="slidenum">
              <a:rPr lang="en-US" smtClean="0"/>
              <a:pPr/>
              <a:t>107</a:t>
            </a:fld>
            <a:endParaRPr lang="en-US" dirty="0"/>
          </a:p>
        </p:txBody>
      </p:sp>
      <p:pic>
        <p:nvPicPr>
          <p:cNvPr id="6" name="Picture 5"/>
          <p:cNvPicPr>
            <a:picLocks noChangeAspect="1"/>
          </p:cNvPicPr>
          <p:nvPr/>
        </p:nvPicPr>
        <p:blipFill>
          <a:blip r:embed="rId2"/>
          <a:stretch>
            <a:fillRect/>
          </a:stretch>
        </p:blipFill>
        <p:spPr>
          <a:xfrm>
            <a:off x="7636436" y="1229369"/>
            <a:ext cx="3623760" cy="2336310"/>
          </a:xfrm>
          <a:prstGeom prst="rect">
            <a:avLst/>
          </a:prstGeom>
          <a:noFill/>
        </p:spPr>
      </p:pic>
      <p:sp>
        <p:nvSpPr>
          <p:cNvPr id="7" name="Rectangle 6"/>
          <p:cNvSpPr/>
          <p:nvPr/>
        </p:nvSpPr>
        <p:spPr>
          <a:xfrm>
            <a:off x="386531" y="1073423"/>
            <a:ext cx="5149873" cy="830997"/>
          </a:xfrm>
          <a:prstGeom prst="rect">
            <a:avLst/>
          </a:prstGeom>
        </p:spPr>
        <p:txBody>
          <a:bodyPr wrap="square">
            <a:spAutoFit/>
          </a:bodyPr>
          <a:lstStyle/>
          <a:p>
            <a:pPr marL="342900" indent="-342900" algn="just">
              <a:spcBef>
                <a:spcPts val="600"/>
              </a:spcBef>
              <a:spcAft>
                <a:spcPts val="0"/>
              </a:spcAft>
              <a:buFont typeface="Wingdings" panose="05000000000000000000" pitchFamily="2" charset="2"/>
              <a:buChar char="§"/>
            </a:pPr>
            <a:r>
              <a:rPr lang="en-US" sz="2400" dirty="0" smtClean="0">
                <a:latin typeface="Times New Roman" panose="02020603050405020304" pitchFamily="18" charset="0"/>
                <a:ea typeface="Times New Roman" panose="02020603050405020304" pitchFamily="18" charset="0"/>
              </a:rPr>
              <a:t>Trigger </a:t>
            </a:r>
            <a:r>
              <a:rPr lang="en-US" sz="2400" dirty="0" err="1">
                <a:latin typeface="Times New Roman" panose="02020603050405020304" pitchFamily="18" charset="0"/>
                <a:ea typeface="Times New Roman" panose="02020603050405020304" pitchFamily="18" charset="0"/>
              </a:rPr>
              <a:t>là</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phần</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tử</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có</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khả</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năng</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lưu</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trữ</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một</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trong</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hai</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giá</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trị</a:t>
            </a:r>
            <a:r>
              <a:rPr lang="en-US" sz="2400" dirty="0">
                <a:latin typeface="Times New Roman" panose="02020603050405020304" pitchFamily="18" charset="0"/>
                <a:ea typeface="Times New Roman" panose="02020603050405020304" pitchFamily="18" charset="0"/>
              </a:rPr>
              <a:t> 0 </a:t>
            </a:r>
            <a:r>
              <a:rPr lang="en-US" sz="2400" dirty="0" err="1">
                <a:latin typeface="Times New Roman" panose="02020603050405020304" pitchFamily="18" charset="0"/>
                <a:ea typeface="Times New Roman" panose="02020603050405020304" pitchFamily="18" charset="0"/>
              </a:rPr>
              <a:t>hoặc</a:t>
            </a:r>
            <a:r>
              <a:rPr lang="en-US" sz="2400" dirty="0">
                <a:latin typeface="Times New Roman" panose="02020603050405020304" pitchFamily="18" charset="0"/>
                <a:ea typeface="Times New Roman" panose="02020603050405020304" pitchFamily="18" charset="0"/>
              </a:rPr>
              <a:t> 1</a:t>
            </a:r>
          </a:p>
        </p:txBody>
      </p:sp>
      <p:sp>
        <p:nvSpPr>
          <p:cNvPr id="8" name="Rectangle 7"/>
          <p:cNvSpPr/>
          <p:nvPr/>
        </p:nvSpPr>
        <p:spPr>
          <a:xfrm>
            <a:off x="226874" y="2151997"/>
            <a:ext cx="5864836" cy="461665"/>
          </a:xfrm>
          <a:prstGeom prst="rect">
            <a:avLst/>
          </a:prstGeom>
        </p:spPr>
        <p:txBody>
          <a:bodyPr wrap="square">
            <a:spAutoFit/>
          </a:bodyPr>
          <a:lstStyle/>
          <a:p>
            <a:pPr marL="457200" indent="-457200" algn="just">
              <a:spcBef>
                <a:spcPts val="600"/>
              </a:spcBef>
              <a:spcAft>
                <a:spcPts val="0"/>
              </a:spcAft>
              <a:buFont typeface="Wingdings" panose="05000000000000000000" pitchFamily="2" charset="2"/>
              <a:buChar char="§"/>
            </a:pPr>
            <a:r>
              <a:rPr lang="en-US" sz="2400" dirty="0" smtClean="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Một</a:t>
            </a:r>
            <a:r>
              <a:rPr lang="en-US" sz="2400" dirty="0">
                <a:latin typeface="Times New Roman" panose="02020603050405020304" pitchFamily="18" charset="0"/>
                <a:ea typeface="Times New Roman" panose="02020603050405020304" pitchFamily="18" charset="0"/>
              </a:rPr>
              <a:t> trigger </a:t>
            </a:r>
            <a:r>
              <a:rPr lang="en-US" sz="2400" dirty="0" err="1">
                <a:latin typeface="Times New Roman" panose="02020603050405020304" pitchFamily="18" charset="0"/>
                <a:ea typeface="Times New Roman" panose="02020603050405020304" pitchFamily="18" charset="0"/>
              </a:rPr>
              <a:t>có</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thể</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làm</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việc</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theo</a:t>
            </a:r>
            <a:r>
              <a:rPr lang="en-US" sz="2400" dirty="0">
                <a:latin typeface="Times New Roman" panose="02020603050405020304" pitchFamily="18" charset="0"/>
                <a:ea typeface="Times New Roman" panose="02020603050405020304" pitchFamily="18" charset="0"/>
              </a:rPr>
              <a:t> 2 </a:t>
            </a:r>
            <a:r>
              <a:rPr lang="en-US" sz="2400" dirty="0" err="1">
                <a:latin typeface="Times New Roman" panose="02020603050405020304" pitchFamily="18" charset="0"/>
                <a:ea typeface="Times New Roman" panose="02020603050405020304" pitchFamily="18" charset="0"/>
              </a:rPr>
              <a:t>kiểu</a:t>
            </a:r>
            <a:r>
              <a:rPr lang="en-US" sz="2400" dirty="0">
                <a:latin typeface="Times New Roman" panose="02020603050405020304" pitchFamily="18" charset="0"/>
                <a:ea typeface="Times New Roman" panose="02020603050405020304" pitchFamily="18" charset="0"/>
              </a:rPr>
              <a:t>:</a:t>
            </a:r>
          </a:p>
        </p:txBody>
      </p:sp>
      <p:grpSp>
        <p:nvGrpSpPr>
          <p:cNvPr id="3" name="Group 2"/>
          <p:cNvGrpSpPr/>
          <p:nvPr/>
        </p:nvGrpSpPr>
        <p:grpSpPr>
          <a:xfrm>
            <a:off x="8189324" y="3996282"/>
            <a:ext cx="2517983" cy="2020742"/>
            <a:chOff x="5166659" y="4335608"/>
            <a:chExt cx="2517983" cy="2020742"/>
          </a:xfrm>
        </p:grpSpPr>
        <p:pic>
          <p:nvPicPr>
            <p:cNvPr id="11" name="Picture 10"/>
            <p:cNvPicPr>
              <a:picLocks noChangeAspect="1"/>
            </p:cNvPicPr>
            <p:nvPr/>
          </p:nvPicPr>
          <p:blipFill>
            <a:blip r:embed="rId3"/>
            <a:stretch>
              <a:fillRect/>
            </a:stretch>
          </p:blipFill>
          <p:spPr>
            <a:xfrm>
              <a:off x="5181173" y="4874362"/>
              <a:ext cx="570905" cy="407157"/>
            </a:xfrm>
            <a:prstGeom prst="rect">
              <a:avLst/>
            </a:prstGeom>
          </p:spPr>
        </p:pic>
        <p:pic>
          <p:nvPicPr>
            <p:cNvPr id="12" name="Picture 11"/>
            <p:cNvPicPr>
              <a:picLocks noChangeAspect="1"/>
            </p:cNvPicPr>
            <p:nvPr/>
          </p:nvPicPr>
          <p:blipFill>
            <a:blip r:embed="rId4"/>
            <a:stretch>
              <a:fillRect/>
            </a:stretch>
          </p:blipFill>
          <p:spPr>
            <a:xfrm>
              <a:off x="5166659" y="4377752"/>
              <a:ext cx="592518" cy="388981"/>
            </a:xfrm>
            <a:prstGeom prst="rect">
              <a:avLst/>
            </a:prstGeom>
          </p:spPr>
        </p:pic>
        <p:pic>
          <p:nvPicPr>
            <p:cNvPr id="13" name="Picture 12"/>
            <p:cNvPicPr>
              <a:picLocks noChangeAspect="1"/>
            </p:cNvPicPr>
            <p:nvPr/>
          </p:nvPicPr>
          <p:blipFill>
            <a:blip r:embed="rId5"/>
            <a:stretch>
              <a:fillRect/>
            </a:stretch>
          </p:blipFill>
          <p:spPr>
            <a:xfrm>
              <a:off x="5267122" y="5364855"/>
              <a:ext cx="366132" cy="482074"/>
            </a:xfrm>
            <a:prstGeom prst="rect">
              <a:avLst/>
            </a:prstGeom>
          </p:spPr>
        </p:pic>
        <p:pic>
          <p:nvPicPr>
            <p:cNvPr id="14" name="Picture 13"/>
            <p:cNvPicPr>
              <a:picLocks noChangeAspect="1"/>
            </p:cNvPicPr>
            <p:nvPr/>
          </p:nvPicPr>
          <p:blipFill>
            <a:blip r:embed="rId6"/>
            <a:stretch>
              <a:fillRect/>
            </a:stretch>
          </p:blipFill>
          <p:spPr>
            <a:xfrm>
              <a:off x="5287758" y="5848215"/>
              <a:ext cx="324861" cy="395925"/>
            </a:xfrm>
            <a:prstGeom prst="rect">
              <a:avLst/>
            </a:prstGeom>
          </p:spPr>
        </p:pic>
        <p:grpSp>
          <p:nvGrpSpPr>
            <p:cNvPr id="25" name="Group 24"/>
            <p:cNvGrpSpPr/>
            <p:nvPr/>
          </p:nvGrpSpPr>
          <p:grpSpPr>
            <a:xfrm>
              <a:off x="5892800" y="4335608"/>
              <a:ext cx="1791842" cy="2020742"/>
              <a:chOff x="5892800" y="4335608"/>
              <a:chExt cx="1791842" cy="2020742"/>
            </a:xfrm>
          </p:grpSpPr>
          <p:sp>
            <p:nvSpPr>
              <p:cNvPr id="15" name="Rectangle 14"/>
              <p:cNvSpPr/>
              <p:nvPr/>
            </p:nvSpPr>
            <p:spPr>
              <a:xfrm>
                <a:off x="6553200" y="4335608"/>
                <a:ext cx="1131442" cy="20207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5892800" y="4672636"/>
                <a:ext cx="6604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6442040" y="5007427"/>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5897752" y="5052183"/>
                <a:ext cx="54864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897752" y="5572522"/>
                <a:ext cx="660400"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Isosceles Triangle 20"/>
              <p:cNvSpPr/>
              <p:nvPr/>
            </p:nvSpPr>
            <p:spPr>
              <a:xfrm rot="5400000">
                <a:off x="6511836" y="5526802"/>
                <a:ext cx="182880" cy="9144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449127" y="5954738"/>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rot="5400000">
                <a:off x="6501661" y="5954738"/>
                <a:ext cx="182880" cy="9144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a:off x="5916322" y="6000458"/>
                <a:ext cx="548640"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6" name="Rectangle 25"/>
          <p:cNvSpPr/>
          <p:nvPr/>
        </p:nvSpPr>
        <p:spPr>
          <a:xfrm>
            <a:off x="386531" y="5115732"/>
            <a:ext cx="5545522" cy="461665"/>
          </a:xfrm>
          <a:prstGeom prst="rect">
            <a:avLst/>
          </a:prstGeom>
        </p:spPr>
        <p:txBody>
          <a:bodyPr wrap="square">
            <a:spAutoFit/>
          </a:bodyPr>
          <a:lstStyle/>
          <a:p>
            <a:pPr marL="342900" indent="-342900" algn="just">
              <a:spcBef>
                <a:spcPts val="600"/>
              </a:spcBef>
              <a:spcAft>
                <a:spcPts val="0"/>
              </a:spcAft>
              <a:buFont typeface="Wingdings" panose="05000000000000000000" pitchFamily="2" charset="2"/>
              <a:buChar char="§"/>
            </a:pPr>
            <a:r>
              <a:rPr lang="en-US" sz="2400" dirty="0" err="1" smtClean="0">
                <a:latin typeface="Times New Roman" panose="02020603050405020304" pitchFamily="18" charset="0"/>
                <a:ea typeface="Times New Roman" panose="02020603050405020304" pitchFamily="18" charset="0"/>
              </a:rPr>
              <a:t>Các</a:t>
            </a:r>
            <a:r>
              <a:rPr lang="en-US" sz="2400" dirty="0" smtClean="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kiểu</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tác</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động</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của</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tín</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hiệu</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đồng</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bộ</a:t>
            </a:r>
            <a:endParaRPr lang="en-US" sz="2400" dirty="0">
              <a:latin typeface="Times New Roman" panose="02020603050405020304" pitchFamily="18" charset="0"/>
              <a:ea typeface="Times New Roman" panose="02020603050405020304" pitchFamily="18" charset="0"/>
            </a:endParaRPr>
          </a:p>
        </p:txBody>
      </p:sp>
      <p:sp>
        <p:nvSpPr>
          <p:cNvPr id="9" name="Rectangle 8"/>
          <p:cNvSpPr/>
          <p:nvPr/>
        </p:nvSpPr>
        <p:spPr>
          <a:xfrm>
            <a:off x="900274" y="2861239"/>
            <a:ext cx="5984292" cy="830997"/>
          </a:xfrm>
          <a:prstGeom prst="rect">
            <a:avLst/>
          </a:prstGeom>
        </p:spPr>
        <p:txBody>
          <a:bodyPr wrap="square">
            <a:spAutoFit/>
          </a:bodyPr>
          <a:lstStyle/>
          <a:p>
            <a:pPr marL="342900" indent="-342900" algn="just">
              <a:spcBef>
                <a:spcPts val="600"/>
              </a:spcBef>
              <a:spcAft>
                <a:spcPts val="0"/>
              </a:spcAft>
              <a:buFont typeface="Times New Roman" panose="02020603050405020304" pitchFamily="18" charset="0"/>
              <a:buChar char="-"/>
            </a:pPr>
            <a:r>
              <a:rPr lang="en-US" sz="2400" dirty="0">
                <a:latin typeface="Times New Roman" panose="02020603050405020304" pitchFamily="18" charset="0"/>
                <a:ea typeface="Times New Roman" panose="02020603050405020304" pitchFamily="18" charset="0"/>
              </a:rPr>
              <a:t>Trigger </a:t>
            </a:r>
            <a:r>
              <a:rPr lang="en-US" sz="2400" dirty="0" err="1">
                <a:latin typeface="Times New Roman" panose="02020603050405020304" pitchFamily="18" charset="0"/>
                <a:ea typeface="Times New Roman" panose="02020603050405020304" pitchFamily="18" charset="0"/>
              </a:rPr>
              <a:t>không</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đồng</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bộ</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đầu</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ra</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của</a:t>
            </a:r>
            <a:r>
              <a:rPr lang="en-US" sz="2400" dirty="0">
                <a:latin typeface="Times New Roman" panose="02020603050405020304" pitchFamily="18" charset="0"/>
                <a:ea typeface="Times New Roman" panose="02020603050405020304" pitchFamily="18" charset="0"/>
              </a:rPr>
              <a:t> trigger </a:t>
            </a:r>
            <a:r>
              <a:rPr lang="en-US" sz="2400" dirty="0" err="1">
                <a:latin typeface="Times New Roman" panose="02020603050405020304" pitchFamily="18" charset="0"/>
                <a:ea typeface="Times New Roman" panose="02020603050405020304" pitchFamily="18" charset="0"/>
              </a:rPr>
              <a:t>thay</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đổi</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chỉ</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phụ</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thuộc</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vào</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tín</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hiệu</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đầu</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vào</a:t>
            </a:r>
            <a:r>
              <a:rPr lang="en-US" sz="2400" dirty="0" smtClean="0">
                <a:latin typeface="Times New Roman" panose="02020603050405020304" pitchFamily="18"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p:txBody>
      </p:sp>
      <p:sp>
        <p:nvSpPr>
          <p:cNvPr id="10" name="Rectangle 9"/>
          <p:cNvSpPr/>
          <p:nvPr/>
        </p:nvSpPr>
        <p:spPr>
          <a:xfrm>
            <a:off x="900274" y="3881860"/>
            <a:ext cx="6354399" cy="830997"/>
          </a:xfrm>
          <a:prstGeom prst="rect">
            <a:avLst/>
          </a:prstGeom>
        </p:spPr>
        <p:txBody>
          <a:bodyPr wrap="square">
            <a:spAutoFit/>
          </a:bodyPr>
          <a:lstStyle/>
          <a:p>
            <a:pPr marL="342900" indent="-342900" algn="just">
              <a:spcBef>
                <a:spcPts val="600"/>
              </a:spcBef>
              <a:spcAft>
                <a:spcPts val="0"/>
              </a:spcAft>
              <a:buFont typeface="Times New Roman" panose="02020603050405020304" pitchFamily="18" charset="0"/>
              <a:buChar char="-"/>
            </a:pPr>
            <a:r>
              <a:rPr lang="en-US" sz="2400" dirty="0">
                <a:latin typeface="Times New Roman" panose="02020603050405020304" pitchFamily="18" charset="0"/>
                <a:ea typeface="Times New Roman" panose="02020603050405020304" pitchFamily="18" charset="0"/>
              </a:rPr>
              <a:t>Trigger </a:t>
            </a:r>
            <a:r>
              <a:rPr lang="en-US" sz="2400" dirty="0" err="1">
                <a:latin typeface="Times New Roman" panose="02020603050405020304" pitchFamily="18" charset="0"/>
                <a:ea typeface="Times New Roman" panose="02020603050405020304" pitchFamily="18" charset="0"/>
              </a:rPr>
              <a:t>đồng</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bộ</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đầu</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ra</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của</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trigge</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thay</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đổi</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phụ</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thuộc</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vào</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tín</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hiệu</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vào</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và</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tín</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hiệu</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đồng</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bộ</a:t>
            </a:r>
            <a:r>
              <a:rPr lang="en-US" sz="2400" dirty="0">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75941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fade">
                                      <p:cBhvr>
                                        <p:cTn id="33" dur="1000"/>
                                        <p:tgtEl>
                                          <p:spTgt spid="10">
                                            <p:txEl>
                                              <p:pRg st="0" end="0"/>
                                            </p:txEl>
                                          </p:spTgt>
                                        </p:tgtEl>
                                      </p:cBhvr>
                                    </p:animEffect>
                                    <p:anim calcmode="lin" valueType="num">
                                      <p:cBhvr>
                                        <p:cTn id="34"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6">
                                            <p:txEl>
                                              <p:pRg st="0" end="0"/>
                                            </p:txEl>
                                          </p:spTgt>
                                        </p:tgtEl>
                                        <p:attrNameLst>
                                          <p:attrName>style.visibility</p:attrName>
                                        </p:attrNameLst>
                                      </p:cBhvr>
                                      <p:to>
                                        <p:strVal val="visible"/>
                                      </p:to>
                                    </p:set>
                                    <p:animEffect transition="in" filter="fade">
                                      <p:cBhvr>
                                        <p:cTn id="40" dur="1000"/>
                                        <p:tgtEl>
                                          <p:spTgt spid="26">
                                            <p:txEl>
                                              <p:pRg st="0" end="0"/>
                                            </p:txEl>
                                          </p:spTgt>
                                        </p:tgtEl>
                                      </p:cBhvr>
                                    </p:animEffect>
                                    <p:anim calcmode="lin" valueType="num">
                                      <p:cBhvr>
                                        <p:cTn id="41"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barn(inVertical)">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003208" y="6337577"/>
            <a:ext cx="529720" cy="365125"/>
          </a:xfrm>
        </p:spPr>
        <p:txBody>
          <a:bodyPr/>
          <a:lstStyle/>
          <a:p>
            <a:fld id="{A8707075-541A-4CB2-8C7D-C1C20183CA57}" type="slidenum">
              <a:rPr lang="en-US" smtClean="0"/>
              <a:pPr/>
              <a:t>108</a:t>
            </a:fld>
            <a:endParaRPr lang="en-US" dirty="0"/>
          </a:p>
        </p:txBody>
      </p:sp>
      <p:graphicFrame>
        <p:nvGraphicFramePr>
          <p:cNvPr id="2022402" name="Object 2"/>
          <p:cNvGraphicFramePr>
            <a:graphicFrameLocks noChangeAspect="1"/>
          </p:cNvGraphicFramePr>
          <p:nvPr>
            <p:extLst>
              <p:ext uri="{D42A27DB-BD31-4B8C-83A1-F6EECF244321}">
                <p14:modId xmlns:p14="http://schemas.microsoft.com/office/powerpoint/2010/main" val="3724849906"/>
              </p:ext>
            </p:extLst>
          </p:nvPr>
        </p:nvGraphicFramePr>
        <p:xfrm>
          <a:off x="3425258" y="1047703"/>
          <a:ext cx="1905000" cy="1472045"/>
        </p:xfrm>
        <a:graphic>
          <a:graphicData uri="http://schemas.openxmlformats.org/presentationml/2006/ole">
            <mc:AlternateContent xmlns:mc="http://schemas.openxmlformats.org/markup-compatibility/2006">
              <mc:Choice xmlns:v="urn:schemas-microsoft-com:vml" Requires="v">
                <p:oleObj spid="_x0000_s2022673" r:id="rId3" imgW="1223948" imgH="943836" progId="">
                  <p:embed/>
                </p:oleObj>
              </mc:Choice>
              <mc:Fallback>
                <p:oleObj r:id="rId3" imgW="1223948" imgH="943836" progId="">
                  <p:embed/>
                  <p:pic>
                    <p:nvPicPr>
                      <p:cNvPr id="0" name="Picture 1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5258" y="1047703"/>
                        <a:ext cx="1905000" cy="1472045"/>
                      </a:xfrm>
                      <a:prstGeom prst="rect">
                        <a:avLst/>
                      </a:prstGeom>
                      <a:noFill/>
                      <a:ln>
                        <a:noFill/>
                      </a:ln>
                      <a:effectLst/>
                      <a:extLst>
                        <a:ext uri="{909E8E84-426E-40DD-AFC4-6F175D3DCCD1}">
                          <a14:hiddenFill xmlns:a14="http://schemas.microsoft.com/office/drawing/2010/main">
                            <a:solidFill>
                              <a:srgbClr val="2D6BC7"/>
                            </a:solidFill>
                          </a14:hiddenFill>
                        </a:ext>
                        <a:ext uri="{91240B29-F687-4F45-9708-019B960494DF}">
                          <a14:hiddenLine xmlns:a14="http://schemas.microsoft.com/office/drawing/2010/main" w="9525">
                            <a:solidFill>
                              <a:srgbClr val="1D528D"/>
                            </a:solidFill>
                            <a:miter lim="800000"/>
                            <a:headEnd/>
                            <a:tailEnd/>
                          </a14:hiddenLine>
                        </a:ext>
                        <a:ext uri="{AF507438-7753-43E0-B8FC-AC1667EBCBE1}">
                          <a14:hiddenEffects xmlns:a14="http://schemas.microsoft.com/office/drawing/2010/main">
                            <a:effectLst>
                              <a:outerShdw dist="35921" dir="2700000" algn="ctr" rotWithShape="0">
                                <a:srgbClr val="B2B2B2"/>
                              </a:outerShdw>
                            </a:effectLst>
                          </a14:hiddenEffects>
                        </a:ext>
                      </a:extLst>
                    </p:spPr>
                  </p:pic>
                </p:oleObj>
              </mc:Fallback>
            </mc:AlternateContent>
          </a:graphicData>
        </a:graphic>
      </p:graphicFrame>
      <p:sp>
        <p:nvSpPr>
          <p:cNvPr id="63" name="TextBox 62"/>
          <p:cNvSpPr txBox="1"/>
          <p:nvPr/>
        </p:nvSpPr>
        <p:spPr>
          <a:xfrm>
            <a:off x="2343612" y="3191980"/>
            <a:ext cx="2667000" cy="400110"/>
          </a:xfrm>
          <a:prstGeom prst="rect">
            <a:avLst/>
          </a:prstGeom>
          <a:noFill/>
        </p:spPr>
        <p:txBody>
          <a:bodyPr wrap="square" rtlCol="0">
            <a:spAutoFit/>
          </a:bodyPr>
          <a:lstStyle/>
          <a:p>
            <a:pPr marL="342900" indent="-342900" algn="ctr"/>
            <a:r>
              <a:rPr lang="en-US" sz="2000" b="1" dirty="0">
                <a:latin typeface="Times New Roman" panose="02020603050405020304" pitchFamily="18" charset="0"/>
                <a:cs typeface="Times New Roman" panose="02020603050405020304" pitchFamily="18" charset="0"/>
              </a:rPr>
              <a:t>Bảng trạng thái</a:t>
            </a:r>
          </a:p>
        </p:txBody>
      </p:sp>
      <p:sp>
        <p:nvSpPr>
          <p:cNvPr id="64" name="TextBox 63"/>
          <p:cNvSpPr txBox="1"/>
          <p:nvPr/>
        </p:nvSpPr>
        <p:spPr>
          <a:xfrm>
            <a:off x="7240328" y="2979582"/>
            <a:ext cx="1981200" cy="400110"/>
          </a:xfrm>
          <a:prstGeom prst="rect">
            <a:avLst/>
          </a:prstGeom>
          <a:noFill/>
        </p:spPr>
        <p:txBody>
          <a:bodyPr wrap="square" rtlCol="0">
            <a:spAutoFit/>
          </a:bodyPr>
          <a:lstStyle/>
          <a:p>
            <a:pPr marL="342900" indent="-342900" algn="ctr"/>
            <a:r>
              <a:rPr lang="en-US" sz="2000" b="1" dirty="0">
                <a:latin typeface="Times New Roman" panose="02020603050405020304" pitchFamily="18" charset="0"/>
                <a:cs typeface="Times New Roman" panose="02020603050405020304" pitchFamily="18" charset="0"/>
              </a:rPr>
              <a:t>Bảng </a:t>
            </a:r>
            <a:r>
              <a:rPr lang="en-US" sz="2000" b="1" dirty="0" err="1">
                <a:latin typeface="Times New Roman" panose="02020603050405020304" pitchFamily="18" charset="0"/>
                <a:cs typeface="Times New Roman" panose="02020603050405020304" pitchFamily="18" charset="0"/>
              </a:rPr>
              <a:t>kích</a:t>
            </a:r>
            <a:endParaRPr lang="en-US" sz="20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5"/>
          <a:stretch>
            <a:fillRect/>
          </a:stretch>
        </p:blipFill>
        <p:spPr>
          <a:xfrm>
            <a:off x="1891866" y="3540560"/>
            <a:ext cx="4008813" cy="2062929"/>
          </a:xfrm>
          <a:prstGeom prst="rect">
            <a:avLst/>
          </a:prstGeom>
        </p:spPr>
      </p:pic>
      <p:sp>
        <p:nvSpPr>
          <p:cNvPr id="6" name="Rectangle 5"/>
          <p:cNvSpPr/>
          <p:nvPr/>
        </p:nvSpPr>
        <p:spPr>
          <a:xfrm>
            <a:off x="4799032" y="5615983"/>
            <a:ext cx="518091" cy="369332"/>
          </a:xfrm>
          <a:prstGeom prst="rect">
            <a:avLst/>
          </a:prstGeom>
        </p:spPr>
        <p:txBody>
          <a:bodyPr wrap="none">
            <a:spAutoFit/>
          </a:bodyPr>
          <a:lstStyle/>
          <a:p>
            <a:r>
              <a:rPr lang="en-US" dirty="0" err="1">
                <a:solidFill>
                  <a:srgbClr val="000000"/>
                </a:solidFill>
                <a:latin typeface="Times New Roman" panose="02020603050405020304" pitchFamily="18" charset="0"/>
                <a:cs typeface="Times New Roman" panose="02020603050405020304" pitchFamily="18" charset="0"/>
              </a:rPr>
              <a:t>xóa</a:t>
            </a:r>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2607082" y="5627651"/>
            <a:ext cx="588623" cy="369332"/>
          </a:xfrm>
          <a:prstGeom prst="rect">
            <a:avLst/>
          </a:prstGeom>
        </p:spPr>
        <p:txBody>
          <a:bodyPr wrap="none">
            <a:spAutoFit/>
          </a:bodyPr>
          <a:lstStyle/>
          <a:p>
            <a:r>
              <a:rPr lang="en-US" dirty="0" err="1">
                <a:latin typeface="Times New Roman" panose="02020603050405020304" pitchFamily="18" charset="0"/>
                <a:cs typeface="Times New Roman" panose="02020603050405020304" pitchFamily="18" charset="0"/>
              </a:rPr>
              <a:t>Nhớ</a:t>
            </a:r>
            <a:endParaRPr lang="en-US"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6"/>
          <a:stretch>
            <a:fillRect/>
          </a:stretch>
        </p:blipFill>
        <p:spPr>
          <a:xfrm>
            <a:off x="5609347" y="6038684"/>
            <a:ext cx="1614713" cy="517926"/>
          </a:xfrm>
          <a:prstGeom prst="rect">
            <a:avLst/>
          </a:prstGeom>
        </p:spPr>
      </p:pic>
      <p:pic>
        <p:nvPicPr>
          <p:cNvPr id="10" name="Picture 9"/>
          <p:cNvPicPr>
            <a:picLocks noChangeAspect="1"/>
          </p:cNvPicPr>
          <p:nvPr/>
        </p:nvPicPr>
        <p:blipFill>
          <a:blip r:embed="rId7"/>
          <a:stretch>
            <a:fillRect/>
          </a:stretch>
        </p:blipFill>
        <p:spPr>
          <a:xfrm>
            <a:off x="7379952" y="3773608"/>
            <a:ext cx="2269261" cy="2563969"/>
          </a:xfrm>
          <a:prstGeom prst="rect">
            <a:avLst/>
          </a:prstGeom>
        </p:spPr>
      </p:pic>
      <p:sp>
        <p:nvSpPr>
          <p:cNvPr id="11" name="TextBox 10"/>
          <p:cNvSpPr txBox="1"/>
          <p:nvPr/>
        </p:nvSpPr>
        <p:spPr>
          <a:xfrm>
            <a:off x="3245585" y="5609907"/>
            <a:ext cx="791416"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Thiết </a:t>
            </a:r>
            <a:r>
              <a:rPr lang="en-US" sz="1600" dirty="0" err="1">
                <a:latin typeface="Times New Roman" panose="02020603050405020304" pitchFamily="18" charset="0"/>
                <a:cs typeface="Times New Roman" panose="02020603050405020304" pitchFamily="18" charset="0"/>
              </a:rPr>
              <a:t>lập</a:t>
            </a:r>
            <a:endParaRPr lang="en-US" sz="1600" dirty="0">
              <a:latin typeface="Times New Roman" panose="02020603050405020304" pitchFamily="18" charset="0"/>
              <a:cs typeface="Times New Roman" panose="02020603050405020304" pitchFamily="18" charset="0"/>
            </a:endParaRPr>
          </a:p>
        </p:txBody>
      </p:sp>
      <p:sp>
        <p:nvSpPr>
          <p:cNvPr id="72" name="TextBox 71"/>
          <p:cNvSpPr txBox="1"/>
          <p:nvPr/>
        </p:nvSpPr>
        <p:spPr>
          <a:xfrm>
            <a:off x="3933071" y="5623187"/>
            <a:ext cx="791416" cy="830997"/>
          </a:xfrm>
          <a:prstGeom prst="rect">
            <a:avLst/>
          </a:prstGeom>
          <a:noFill/>
        </p:spPr>
        <p:txBody>
          <a:bodyPr wrap="square" rtlCol="0">
            <a:spAutoFit/>
          </a:bodyPr>
          <a:lstStyle/>
          <a:p>
            <a:pPr algn="ctr"/>
            <a:r>
              <a:rPr lang="en-US" sz="1600" dirty="0" err="1">
                <a:latin typeface="Times New Roman" panose="02020603050405020304" pitchFamily="18" charset="0"/>
                <a:cs typeface="Times New Roman" panose="02020603050405020304" pitchFamily="18" charset="0"/>
              </a:rPr>
              <a:t>Không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định</a:t>
            </a:r>
            <a:endParaRPr lang="en-US" sz="1600" dirty="0">
              <a:latin typeface="Times New Roman" panose="02020603050405020304" pitchFamily="18" charset="0"/>
              <a:cs typeface="Times New Roman" panose="02020603050405020304" pitchFamily="18" charset="0"/>
            </a:endParaRPr>
          </a:p>
        </p:txBody>
      </p:sp>
      <p:sp>
        <p:nvSpPr>
          <p:cNvPr id="14" name="Freeform 13"/>
          <p:cNvSpPr/>
          <p:nvPr/>
        </p:nvSpPr>
        <p:spPr>
          <a:xfrm rot="673921">
            <a:off x="7672906" y="3751658"/>
            <a:ext cx="566057" cy="255801"/>
          </a:xfrm>
          <a:custGeom>
            <a:avLst/>
            <a:gdLst>
              <a:gd name="connsiteX0" fmla="*/ 0 w 566057"/>
              <a:gd name="connsiteY0" fmla="*/ 255801 h 255801"/>
              <a:gd name="connsiteX1" fmla="*/ 217714 w 566057"/>
              <a:gd name="connsiteY1" fmla="*/ 9058 h 255801"/>
              <a:gd name="connsiteX2" fmla="*/ 449943 w 566057"/>
              <a:gd name="connsiteY2" fmla="*/ 67115 h 255801"/>
              <a:gd name="connsiteX3" fmla="*/ 566057 w 566057"/>
              <a:gd name="connsiteY3" fmla="*/ 197744 h 255801"/>
            </a:gdLst>
            <a:ahLst/>
            <a:cxnLst>
              <a:cxn ang="0">
                <a:pos x="connsiteX0" y="connsiteY0"/>
              </a:cxn>
              <a:cxn ang="0">
                <a:pos x="connsiteX1" y="connsiteY1"/>
              </a:cxn>
              <a:cxn ang="0">
                <a:pos x="connsiteX2" y="connsiteY2"/>
              </a:cxn>
              <a:cxn ang="0">
                <a:pos x="connsiteX3" y="connsiteY3"/>
              </a:cxn>
            </a:cxnLst>
            <a:rect l="l" t="t" r="r" b="b"/>
            <a:pathLst>
              <a:path w="566057" h="255801">
                <a:moveTo>
                  <a:pt x="0" y="255801"/>
                </a:moveTo>
                <a:cubicBezTo>
                  <a:pt x="71362" y="148153"/>
                  <a:pt x="142724" y="40506"/>
                  <a:pt x="217714" y="9058"/>
                </a:cubicBezTo>
                <a:cubicBezTo>
                  <a:pt x="292704" y="-22390"/>
                  <a:pt x="391886" y="35667"/>
                  <a:pt x="449943" y="67115"/>
                </a:cubicBezTo>
                <a:cubicBezTo>
                  <a:pt x="508000" y="98563"/>
                  <a:pt x="537028" y="148153"/>
                  <a:pt x="566057" y="197744"/>
                </a:cubicBezTo>
              </a:path>
            </a:pathLst>
          </a:custGeom>
          <a:noFill/>
          <a:ln w="9525">
            <a:solidFill>
              <a:srgbClr val="0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8643665" y="3861845"/>
            <a:ext cx="877963" cy="429869"/>
          </a:xfrm>
          <a:prstGeom prst="roundRect">
            <a:avLst/>
          </a:prstGeom>
          <a:no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a:endCxn id="15" idx="0"/>
          </p:cNvCxnSpPr>
          <p:nvPr/>
        </p:nvCxnSpPr>
        <p:spPr>
          <a:xfrm flipH="1">
            <a:off x="9082646" y="3430514"/>
            <a:ext cx="438982" cy="43133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9521628" y="3366960"/>
            <a:ext cx="960519" cy="369332"/>
          </a:xfrm>
          <a:prstGeom prst="rect">
            <a:avLst/>
          </a:prstGeom>
        </p:spPr>
        <p:txBody>
          <a:bodyPr wrap="none">
            <a:spAutoFit/>
          </a:bodyPr>
          <a:lstStyle/>
          <a:p>
            <a:r>
              <a:rPr lang="en-US" dirty="0" err="1" smtClean="0">
                <a:latin typeface="Times New Roman" panose="02020603050405020304" pitchFamily="18" charset="0"/>
                <a:cs typeface="Times New Roman" panose="02020603050405020304" pitchFamily="18" charset="0"/>
              </a:rPr>
              <a:t>Thì</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kích</a:t>
            </a:r>
            <a:endParaRPr lang="en-US" dirty="0">
              <a:latin typeface="Times New Roman" panose="02020603050405020304" pitchFamily="18" charset="0"/>
              <a:cs typeface="Times New Roman" panose="02020603050405020304" pitchFamily="18" charset="0"/>
            </a:endParaRPr>
          </a:p>
        </p:txBody>
      </p:sp>
      <p:sp>
        <p:nvSpPr>
          <p:cNvPr id="80" name="Rectangle 79"/>
          <p:cNvSpPr/>
          <p:nvPr/>
        </p:nvSpPr>
        <p:spPr>
          <a:xfrm>
            <a:off x="6316301" y="3534963"/>
            <a:ext cx="1460656" cy="369332"/>
          </a:xfrm>
          <a:prstGeom prst="rect">
            <a:avLst/>
          </a:prstGeom>
        </p:spPr>
        <p:txBody>
          <a:bodyPr wrap="none">
            <a:spAutoFit/>
          </a:bodyPr>
          <a:lstStyle/>
          <a:p>
            <a:r>
              <a:rPr lang="en-US" dirty="0" err="1" smtClean="0">
                <a:latin typeface="Times New Roman" panose="02020603050405020304" pitchFamily="18" charset="0"/>
                <a:cs typeface="Times New Roman" panose="02020603050405020304" pitchFamily="18" charset="0"/>
              </a:rPr>
              <a:t>Muốn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chuyển</a:t>
            </a:r>
            <a:endParaRPr lang="en-US" dirty="0">
              <a:latin typeface="Times New Roman" panose="02020603050405020304" pitchFamily="18" charset="0"/>
              <a:cs typeface="Times New Roman" panose="02020603050405020304" pitchFamily="18" charset="0"/>
            </a:endParaRPr>
          </a:p>
        </p:txBody>
      </p:sp>
      <p:sp>
        <p:nvSpPr>
          <p:cNvPr id="18" name="Rounded Rectangle 17"/>
          <p:cNvSpPr/>
          <p:nvPr/>
        </p:nvSpPr>
        <p:spPr>
          <a:xfrm>
            <a:off x="3437771" y="4264674"/>
            <a:ext cx="1074310" cy="1194474"/>
          </a:xfrm>
          <a:prstGeom prst="roundRect">
            <a:avLst/>
          </a:prstGeom>
          <a:noFill/>
          <a:ln w="952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2753271" y="4939618"/>
            <a:ext cx="1143000" cy="518797"/>
          </a:xfrm>
          <a:prstGeom prst="roundRect">
            <a:avLst/>
          </a:prstGeom>
          <a:noFill/>
          <a:ln w="9525">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4500808" y="4390706"/>
            <a:ext cx="1654628" cy="1738086"/>
          </a:xfrm>
          <a:custGeom>
            <a:avLst/>
            <a:gdLst>
              <a:gd name="connsiteX0" fmla="*/ 0 w 1654628"/>
              <a:gd name="connsiteY0" fmla="*/ 78212 h 1776384"/>
              <a:gd name="connsiteX1" fmla="*/ 1001486 w 1654628"/>
              <a:gd name="connsiteY1" fmla="*/ 78212 h 1776384"/>
              <a:gd name="connsiteX2" fmla="*/ 1233714 w 1654628"/>
              <a:gd name="connsiteY2" fmla="*/ 891012 h 1776384"/>
              <a:gd name="connsiteX3" fmla="*/ 1654628 w 1654628"/>
              <a:gd name="connsiteY3" fmla="*/ 1776384 h 1776384"/>
            </a:gdLst>
            <a:ahLst/>
            <a:cxnLst>
              <a:cxn ang="0">
                <a:pos x="connsiteX0" y="connsiteY0"/>
              </a:cxn>
              <a:cxn ang="0">
                <a:pos x="connsiteX1" y="connsiteY1"/>
              </a:cxn>
              <a:cxn ang="0">
                <a:pos x="connsiteX2" y="connsiteY2"/>
              </a:cxn>
              <a:cxn ang="0">
                <a:pos x="connsiteX3" y="connsiteY3"/>
              </a:cxn>
            </a:cxnLst>
            <a:rect l="l" t="t" r="r" b="b"/>
            <a:pathLst>
              <a:path w="1654628" h="1776384">
                <a:moveTo>
                  <a:pt x="0" y="78212"/>
                </a:moveTo>
                <a:cubicBezTo>
                  <a:pt x="397933" y="10478"/>
                  <a:pt x="795867" y="-57255"/>
                  <a:pt x="1001486" y="78212"/>
                </a:cubicBezTo>
                <a:cubicBezTo>
                  <a:pt x="1207105" y="213679"/>
                  <a:pt x="1124857" y="607983"/>
                  <a:pt x="1233714" y="891012"/>
                </a:cubicBezTo>
                <a:cubicBezTo>
                  <a:pt x="1342571" y="1174041"/>
                  <a:pt x="1498599" y="1475212"/>
                  <a:pt x="1654628" y="1776384"/>
                </a:cubicBezTo>
              </a:path>
            </a:pathLst>
          </a:custGeom>
          <a:noFill/>
          <a:ln w="9525">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3891209" y="5040021"/>
            <a:ext cx="2801257" cy="972656"/>
          </a:xfrm>
          <a:custGeom>
            <a:avLst/>
            <a:gdLst>
              <a:gd name="connsiteX0" fmla="*/ 0 w 2801257"/>
              <a:gd name="connsiteY0" fmla="*/ 72771 h 972656"/>
              <a:gd name="connsiteX1" fmla="*/ 2133600 w 2801257"/>
              <a:gd name="connsiteY1" fmla="*/ 87285 h 972656"/>
              <a:gd name="connsiteX2" fmla="*/ 2801257 w 2801257"/>
              <a:gd name="connsiteY2" fmla="*/ 943628 h 972656"/>
              <a:gd name="connsiteX3" fmla="*/ 2801257 w 2801257"/>
              <a:gd name="connsiteY3" fmla="*/ 943628 h 972656"/>
              <a:gd name="connsiteX4" fmla="*/ 2801257 w 2801257"/>
              <a:gd name="connsiteY4" fmla="*/ 972656 h 972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257" h="972656">
                <a:moveTo>
                  <a:pt x="0" y="72771"/>
                </a:moveTo>
                <a:cubicBezTo>
                  <a:pt x="833362" y="7456"/>
                  <a:pt x="1666724" y="-57858"/>
                  <a:pt x="2133600" y="87285"/>
                </a:cubicBezTo>
                <a:cubicBezTo>
                  <a:pt x="2600476" y="232428"/>
                  <a:pt x="2801257" y="943628"/>
                  <a:pt x="2801257" y="943628"/>
                </a:cubicBezTo>
                <a:lnTo>
                  <a:pt x="2801257" y="943628"/>
                </a:lnTo>
                <a:lnTo>
                  <a:pt x="2801257" y="972656"/>
                </a:lnTo>
              </a:path>
            </a:pathLst>
          </a:custGeom>
          <a:noFill/>
          <a:ln w="9525">
            <a:solidFill>
              <a:schemeClr val="bg2">
                <a:lumMod val="50000"/>
              </a:schemeClr>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6182076" y="789274"/>
            <a:ext cx="1951784" cy="1976177"/>
            <a:chOff x="5704964" y="1075220"/>
            <a:chExt cx="1951784" cy="1976177"/>
          </a:xfrm>
        </p:grpSpPr>
        <p:grpSp>
          <p:nvGrpSpPr>
            <p:cNvPr id="16" name="Group 15"/>
            <p:cNvGrpSpPr/>
            <p:nvPr/>
          </p:nvGrpSpPr>
          <p:grpSpPr>
            <a:xfrm>
              <a:off x="5704964" y="1312421"/>
              <a:ext cx="1951784" cy="1501775"/>
              <a:chOff x="5704964" y="1312421"/>
              <a:chExt cx="1951784" cy="1501775"/>
            </a:xfrm>
          </p:grpSpPr>
          <p:sp>
            <p:nvSpPr>
              <p:cNvPr id="2022404" name="Rectangle 4"/>
              <p:cNvSpPr>
                <a:spLocks noChangeArrowheads="1"/>
              </p:cNvSpPr>
              <p:nvPr/>
            </p:nvSpPr>
            <p:spPr bwMode="auto">
              <a:xfrm>
                <a:off x="6005480" y="1312421"/>
                <a:ext cx="1350752" cy="1501775"/>
              </a:xfrm>
              <a:prstGeom prst="rect">
                <a:avLst/>
              </a:prstGeom>
              <a:solidFill>
                <a:srgbClr val="E8EEF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2022405" name="Rectangle 5"/>
              <p:cNvSpPr>
                <a:spLocks noChangeArrowheads="1"/>
              </p:cNvSpPr>
              <p:nvPr/>
            </p:nvSpPr>
            <p:spPr bwMode="auto">
              <a:xfrm>
                <a:off x="6005480" y="1312421"/>
                <a:ext cx="1350752" cy="1501775"/>
              </a:xfrm>
              <a:prstGeom prst="rect">
                <a:avLst/>
              </a:prstGeom>
              <a:noFill/>
              <a:ln w="4">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2022406" name="Line 6"/>
              <p:cNvSpPr>
                <a:spLocks noChangeShapeType="1"/>
              </p:cNvSpPr>
              <p:nvPr/>
            </p:nvSpPr>
            <p:spPr bwMode="auto">
              <a:xfrm>
                <a:off x="5704964" y="1613403"/>
                <a:ext cx="300516" cy="1045"/>
              </a:xfrm>
              <a:prstGeom prst="line">
                <a:avLst/>
              </a:prstGeom>
              <a:noFill/>
              <a:ln w="1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022407" name="Line 7"/>
              <p:cNvSpPr>
                <a:spLocks noChangeShapeType="1"/>
              </p:cNvSpPr>
              <p:nvPr/>
            </p:nvSpPr>
            <p:spPr bwMode="auto">
              <a:xfrm>
                <a:off x="5704964" y="2514259"/>
                <a:ext cx="300516" cy="1045"/>
              </a:xfrm>
              <a:prstGeom prst="line">
                <a:avLst/>
              </a:prstGeom>
              <a:noFill/>
              <a:ln w="1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022408" name="Line 8"/>
              <p:cNvSpPr>
                <a:spLocks noChangeShapeType="1"/>
              </p:cNvSpPr>
              <p:nvPr/>
            </p:nvSpPr>
            <p:spPr bwMode="auto">
              <a:xfrm>
                <a:off x="7356232" y="1613403"/>
                <a:ext cx="300516" cy="1045"/>
              </a:xfrm>
              <a:prstGeom prst="line">
                <a:avLst/>
              </a:prstGeom>
              <a:noFill/>
              <a:ln w="1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022409" name="Line 9"/>
              <p:cNvSpPr>
                <a:spLocks noChangeShapeType="1"/>
              </p:cNvSpPr>
              <p:nvPr/>
            </p:nvSpPr>
            <p:spPr bwMode="auto">
              <a:xfrm>
                <a:off x="7356232" y="2514259"/>
                <a:ext cx="300516" cy="1045"/>
              </a:xfrm>
              <a:prstGeom prst="line">
                <a:avLst/>
              </a:prstGeom>
              <a:noFill/>
              <a:ln w="1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022410" name="Rectangle 10"/>
              <p:cNvSpPr>
                <a:spLocks noChangeArrowheads="1"/>
              </p:cNvSpPr>
              <p:nvPr/>
            </p:nvSpPr>
            <p:spPr bwMode="auto">
              <a:xfrm>
                <a:off x="6101813" y="1462912"/>
                <a:ext cx="147640" cy="2466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a:solidFill>
                      <a:srgbClr val="000000"/>
                    </a:solidFill>
                    <a:latin typeface="Arial" pitchFamily="34" charset="0"/>
                    <a:cs typeface="Arial" pitchFamily="34" charset="0"/>
                  </a:rPr>
                  <a:t>R</a:t>
                </a:r>
                <a:endParaRPr lang="en-US" sz="2400">
                  <a:latin typeface="Arial" pitchFamily="34" charset="0"/>
                  <a:cs typeface="Arial" pitchFamily="34" charset="0"/>
                </a:endParaRPr>
              </a:p>
            </p:txBody>
          </p:sp>
          <p:sp>
            <p:nvSpPr>
              <p:cNvPr id="2022411" name="Rectangle 11"/>
              <p:cNvSpPr>
                <a:spLocks noChangeArrowheads="1"/>
              </p:cNvSpPr>
              <p:nvPr/>
            </p:nvSpPr>
            <p:spPr bwMode="auto">
              <a:xfrm>
                <a:off x="6108095" y="2363768"/>
                <a:ext cx="136122" cy="2466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a:solidFill>
                      <a:srgbClr val="000000"/>
                    </a:solidFill>
                    <a:latin typeface="Arial" pitchFamily="34" charset="0"/>
                    <a:cs typeface="Arial" pitchFamily="34" charset="0"/>
                  </a:rPr>
                  <a:t>S</a:t>
                </a:r>
                <a:endParaRPr lang="en-US" sz="2400">
                  <a:latin typeface="Arial" pitchFamily="34" charset="0"/>
                  <a:cs typeface="Arial" pitchFamily="34" charset="0"/>
                </a:endParaRPr>
              </a:p>
            </p:txBody>
          </p:sp>
          <p:sp>
            <p:nvSpPr>
              <p:cNvPr id="2022412" name="Rectangle 12"/>
              <p:cNvSpPr>
                <a:spLocks noChangeArrowheads="1"/>
              </p:cNvSpPr>
              <p:nvPr/>
            </p:nvSpPr>
            <p:spPr bwMode="auto">
              <a:xfrm>
                <a:off x="7071422" y="1462912"/>
                <a:ext cx="160205" cy="2466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a:solidFill>
                      <a:srgbClr val="000000"/>
                    </a:solidFill>
                    <a:latin typeface="Arial" pitchFamily="34" charset="0"/>
                    <a:cs typeface="Arial" pitchFamily="34" charset="0"/>
                  </a:rPr>
                  <a:t>Q</a:t>
                </a:r>
                <a:endParaRPr lang="en-US" sz="2400">
                  <a:latin typeface="Arial" pitchFamily="34" charset="0"/>
                  <a:cs typeface="Arial" pitchFamily="34" charset="0"/>
                </a:endParaRPr>
              </a:p>
            </p:txBody>
          </p:sp>
          <p:sp>
            <p:nvSpPr>
              <p:cNvPr id="2022413" name="Rectangle 13"/>
              <p:cNvSpPr>
                <a:spLocks noChangeArrowheads="1"/>
              </p:cNvSpPr>
              <p:nvPr/>
            </p:nvSpPr>
            <p:spPr bwMode="auto">
              <a:xfrm>
                <a:off x="7071422" y="2436923"/>
                <a:ext cx="220937" cy="24663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spcAft>
                    <a:spcPts val="1000"/>
                  </a:spcAft>
                </a:pPr>
                <a:r>
                  <a:rPr lang="en-US" sz="1600" dirty="0">
                    <a:solidFill>
                      <a:srgbClr val="000000"/>
                    </a:solidFill>
                    <a:latin typeface="Arial" pitchFamily="34" charset="0"/>
                    <a:cs typeface="Arial" pitchFamily="34" charset="0"/>
                  </a:rPr>
                  <a:t>Q</a:t>
                </a:r>
                <a:endParaRPr lang="en-US" sz="2400" dirty="0">
                  <a:latin typeface="Arial" pitchFamily="34" charset="0"/>
                  <a:cs typeface="Arial" pitchFamily="34" charset="0"/>
                </a:endParaRPr>
              </a:p>
            </p:txBody>
          </p:sp>
          <p:sp>
            <p:nvSpPr>
              <p:cNvPr id="2022414" name="Line 14"/>
              <p:cNvSpPr>
                <a:spLocks noChangeShapeType="1"/>
              </p:cNvSpPr>
              <p:nvPr/>
            </p:nvSpPr>
            <p:spPr bwMode="auto">
              <a:xfrm>
                <a:off x="7093411" y="2436923"/>
                <a:ext cx="124604" cy="1045"/>
              </a:xfrm>
              <a:prstGeom prst="line">
                <a:avLst/>
              </a:prstGeom>
              <a:noFill/>
              <a:ln w="1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022415" name="Rectangle 15"/>
              <p:cNvSpPr>
                <a:spLocks noChangeArrowheads="1"/>
              </p:cNvSpPr>
              <p:nvPr/>
            </p:nvSpPr>
            <p:spPr bwMode="auto">
              <a:xfrm>
                <a:off x="6098672" y="1913340"/>
                <a:ext cx="397896" cy="2466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dirty="0">
                    <a:solidFill>
                      <a:srgbClr val="000000"/>
                    </a:solidFill>
                    <a:latin typeface="Arial" pitchFamily="34" charset="0"/>
                    <a:cs typeface="Arial" pitchFamily="34" charset="0"/>
                  </a:rPr>
                  <a:t>CLK</a:t>
                </a:r>
                <a:endParaRPr lang="en-US" sz="2400" dirty="0">
                  <a:latin typeface="Arial" pitchFamily="34" charset="0"/>
                  <a:cs typeface="Arial" pitchFamily="34" charset="0"/>
                </a:endParaRPr>
              </a:p>
            </p:txBody>
          </p:sp>
          <p:sp>
            <p:nvSpPr>
              <p:cNvPr id="2022416" name="Rectangle 16"/>
              <p:cNvSpPr>
                <a:spLocks noChangeArrowheads="1"/>
              </p:cNvSpPr>
              <p:nvPr/>
            </p:nvSpPr>
            <p:spPr bwMode="auto">
              <a:xfrm>
                <a:off x="6551016" y="1312421"/>
                <a:ext cx="283763" cy="2466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dirty="0">
                    <a:solidFill>
                      <a:srgbClr val="000000"/>
                    </a:solidFill>
                    <a:latin typeface="Arial" pitchFamily="34" charset="0"/>
                    <a:cs typeface="Arial" pitchFamily="34" charset="0"/>
                  </a:rPr>
                  <a:t>PR</a:t>
                </a:r>
                <a:endParaRPr lang="en-US" sz="2400" dirty="0">
                  <a:latin typeface="Arial" pitchFamily="34" charset="0"/>
                  <a:cs typeface="Arial" pitchFamily="34" charset="0"/>
                </a:endParaRPr>
              </a:p>
            </p:txBody>
          </p:sp>
          <p:sp>
            <p:nvSpPr>
              <p:cNvPr id="2022417" name="Rectangle 17"/>
              <p:cNvSpPr>
                <a:spLocks noChangeArrowheads="1"/>
              </p:cNvSpPr>
              <p:nvPr/>
            </p:nvSpPr>
            <p:spPr bwMode="auto">
              <a:xfrm>
                <a:off x="6494473" y="2436923"/>
                <a:ext cx="408367" cy="2466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dirty="0">
                    <a:solidFill>
                      <a:srgbClr val="000000"/>
                    </a:solidFill>
                    <a:latin typeface="Arial" pitchFamily="34" charset="0"/>
                    <a:cs typeface="Arial" pitchFamily="34" charset="0"/>
                  </a:rPr>
                  <a:t>CLR</a:t>
                </a:r>
                <a:endParaRPr lang="en-US" sz="2400" dirty="0">
                  <a:latin typeface="Arial" pitchFamily="34" charset="0"/>
                  <a:cs typeface="Arial" pitchFamily="34" charset="0"/>
                </a:endParaRPr>
              </a:p>
            </p:txBody>
          </p:sp>
          <p:sp>
            <p:nvSpPr>
              <p:cNvPr id="66" name="Line 7"/>
              <p:cNvSpPr>
                <a:spLocks noChangeShapeType="1"/>
              </p:cNvSpPr>
              <p:nvPr/>
            </p:nvSpPr>
            <p:spPr bwMode="auto">
              <a:xfrm>
                <a:off x="5712730" y="2074282"/>
                <a:ext cx="300516" cy="1045"/>
              </a:xfrm>
              <a:prstGeom prst="line">
                <a:avLst/>
              </a:prstGeom>
              <a:noFill/>
              <a:ln w="1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2400"/>
              </a:p>
            </p:txBody>
          </p:sp>
        </p:grpSp>
        <p:cxnSp>
          <p:nvCxnSpPr>
            <p:cNvPr id="12" name="Straight Connector 11"/>
            <p:cNvCxnSpPr>
              <a:stCxn id="2022416" idx="0"/>
            </p:cNvCxnSpPr>
            <p:nvPr/>
          </p:nvCxnSpPr>
          <p:spPr>
            <a:xfrm flipH="1" flipV="1">
              <a:off x="6679625" y="1075220"/>
              <a:ext cx="0" cy="237201"/>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flipV="1">
              <a:off x="6707101" y="2814196"/>
              <a:ext cx="0" cy="237201"/>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45" name="Title 1"/>
          <p:cNvSpPr>
            <a:spLocks noGrp="1"/>
          </p:cNvSpPr>
          <p:nvPr>
            <p:ph type="title"/>
          </p:nvPr>
        </p:nvSpPr>
        <p:spPr>
          <a:xfrm>
            <a:off x="38565" y="130640"/>
            <a:ext cx="8229600" cy="494619"/>
          </a:xfrm>
        </p:spPr>
        <p:txBody>
          <a:bodyPr>
            <a:noAutofit/>
          </a:bodyPr>
          <a:lstStyle/>
          <a:p>
            <a:pPr algn="l"/>
            <a:r>
              <a:rPr lang="en-US" sz="3200" b="1" dirty="0">
                <a:solidFill>
                  <a:srgbClr val="C00000"/>
                </a:solidFill>
                <a:latin typeface="Times New Roman" panose="02020603050405020304" pitchFamily="18" charset="0"/>
                <a:cs typeface="Times New Roman" panose="02020603050405020304" pitchFamily="18" charset="0"/>
              </a:rPr>
              <a:t>4</a:t>
            </a:r>
            <a:r>
              <a:rPr lang="en-US" sz="3200" b="1" dirty="0" smtClean="0">
                <a:solidFill>
                  <a:srgbClr val="C00000"/>
                </a:solidFill>
                <a:latin typeface="Times New Roman" panose="02020603050405020304" pitchFamily="18" charset="0"/>
                <a:cs typeface="Times New Roman" panose="02020603050405020304" pitchFamily="18" charset="0"/>
              </a:rPr>
              <a:t>.4</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Phần</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tử</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nhớ</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smtClean="0">
                <a:solidFill>
                  <a:srgbClr val="C00000"/>
                </a:solidFill>
                <a:latin typeface="Times New Roman" panose="02020603050405020304" pitchFamily="18" charset="0"/>
                <a:cs typeface="Times New Roman" panose="02020603050405020304" pitchFamily="18" charset="0"/>
              </a:rPr>
              <a:t>(RS-FF)</a:t>
            </a:r>
            <a:endParaRPr lang="en-US" sz="32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22402"/>
                                        </p:tgtEl>
                                        <p:attrNameLst>
                                          <p:attrName>style.visibility</p:attrName>
                                        </p:attrNameLst>
                                      </p:cBhvr>
                                      <p:to>
                                        <p:strVal val="visible"/>
                                      </p:to>
                                    </p:set>
                                    <p:animEffect transition="in" filter="barn(inVertical)">
                                      <p:cBhvr>
                                        <p:cTn id="7" dur="1000"/>
                                        <p:tgtEl>
                                          <p:spTgt spid="202240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1000"/>
                                        <p:tgtEl>
                                          <p:spTgt spid="63"/>
                                        </p:tgtEl>
                                      </p:cBhvr>
                                    </p:animEffect>
                                    <p:anim calcmode="lin" valueType="num">
                                      <p:cBhvr>
                                        <p:cTn id="18" dur="1000" fill="hold"/>
                                        <p:tgtEl>
                                          <p:spTgt spid="63"/>
                                        </p:tgtEl>
                                        <p:attrNameLst>
                                          <p:attrName>ppt_x</p:attrName>
                                        </p:attrNameLst>
                                      </p:cBhvr>
                                      <p:tavLst>
                                        <p:tav tm="0">
                                          <p:val>
                                            <p:strVal val="#ppt_x"/>
                                          </p:val>
                                        </p:tav>
                                        <p:tav tm="100000">
                                          <p:val>
                                            <p:strVal val="#ppt_x"/>
                                          </p:val>
                                        </p:tav>
                                      </p:tavLst>
                                    </p:anim>
                                    <p:anim calcmode="lin" valueType="num">
                                      <p:cBhvr>
                                        <p:cTn id="19"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arn(inVertical)">
                                      <p:cBhvr>
                                        <p:cTn id="24" dur="10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72">
                                            <p:txEl>
                                              <p:pRg st="0" end="0"/>
                                            </p:txEl>
                                          </p:spTgt>
                                        </p:tgtEl>
                                        <p:attrNameLst>
                                          <p:attrName>style.visibility</p:attrName>
                                        </p:attrNameLst>
                                      </p:cBhvr>
                                      <p:to>
                                        <p:strVal val="visible"/>
                                      </p:to>
                                    </p:set>
                                    <p:animEffect transition="in" filter="fade">
                                      <p:cBhvr>
                                        <p:cTn id="50" dur="1000"/>
                                        <p:tgtEl>
                                          <p:spTgt spid="72">
                                            <p:txEl>
                                              <p:pRg st="0" end="0"/>
                                            </p:txEl>
                                          </p:spTgt>
                                        </p:tgtEl>
                                      </p:cBhvr>
                                    </p:animEffect>
                                    <p:anim calcmode="lin" valueType="num">
                                      <p:cBhvr>
                                        <p:cTn id="51" dur="10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52" dur="1000" fill="hold"/>
                                        <p:tgtEl>
                                          <p:spTgt spid="7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6" presetClass="entr" presetSubtype="37"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barn(outVertical)">
                                      <p:cBhvr>
                                        <p:cTn id="57" dur="10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barn(inVertical)">
                                      <p:cBhvr>
                                        <p:cTn id="62" dur="1000"/>
                                        <p:tgtEl>
                                          <p:spTgt spid="18"/>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barn(inVertical)">
                                      <p:cBhvr>
                                        <p:cTn id="65" dur="1000"/>
                                        <p:tgtEl>
                                          <p:spTgt spid="21"/>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grpId="0"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barn(inVertical)">
                                      <p:cBhvr>
                                        <p:cTn id="70" dur="1000"/>
                                        <p:tgtEl>
                                          <p:spTgt spid="19"/>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barn(inVertical)">
                                      <p:cBhvr>
                                        <p:cTn id="73" dur="1000"/>
                                        <p:tgtEl>
                                          <p:spTgt spid="22"/>
                                        </p:tgtEl>
                                      </p:cBhvr>
                                    </p:animEffect>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64"/>
                                        </p:tgtEl>
                                        <p:attrNameLst>
                                          <p:attrName>style.visibility</p:attrName>
                                        </p:attrNameLst>
                                      </p:cBhvr>
                                      <p:to>
                                        <p:strVal val="visible"/>
                                      </p:to>
                                    </p:set>
                                    <p:animEffect transition="in" filter="fade">
                                      <p:cBhvr>
                                        <p:cTn id="78" dur="1000"/>
                                        <p:tgtEl>
                                          <p:spTgt spid="64"/>
                                        </p:tgtEl>
                                      </p:cBhvr>
                                    </p:animEffect>
                                    <p:anim calcmode="lin" valueType="num">
                                      <p:cBhvr>
                                        <p:cTn id="79" dur="1000" fill="hold"/>
                                        <p:tgtEl>
                                          <p:spTgt spid="64"/>
                                        </p:tgtEl>
                                        <p:attrNameLst>
                                          <p:attrName>ppt_x</p:attrName>
                                        </p:attrNameLst>
                                      </p:cBhvr>
                                      <p:tavLst>
                                        <p:tav tm="0">
                                          <p:val>
                                            <p:strVal val="#ppt_x"/>
                                          </p:val>
                                        </p:tav>
                                        <p:tav tm="100000">
                                          <p:val>
                                            <p:strVal val="#ppt_x"/>
                                          </p:val>
                                        </p:tav>
                                      </p:tavLst>
                                    </p:anim>
                                    <p:anim calcmode="lin" valueType="num">
                                      <p:cBhvr>
                                        <p:cTn id="80"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nodeType="click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barn(inVertical)">
                                      <p:cBhvr>
                                        <p:cTn id="85" dur="1000"/>
                                        <p:tgtEl>
                                          <p:spTgt spid="10"/>
                                        </p:tgtEl>
                                      </p:cBhvr>
                                    </p:animEffect>
                                  </p:childTnLst>
                                </p:cTn>
                              </p:par>
                            </p:childTnLst>
                          </p:cTn>
                        </p:par>
                      </p:childTnLst>
                    </p:cTn>
                  </p:par>
                  <p:par>
                    <p:cTn id="86" fill="hold">
                      <p:stCondLst>
                        <p:cond delay="indefinite"/>
                      </p:stCondLst>
                      <p:childTnLst>
                        <p:par>
                          <p:cTn id="87" fill="hold">
                            <p:stCondLst>
                              <p:cond delay="0"/>
                            </p:stCondLst>
                            <p:childTnLst>
                              <p:par>
                                <p:cTn id="88" presetID="16" presetClass="entr" presetSubtype="21" fill="hold" grpId="0" nodeType="clickEffect">
                                  <p:stCondLst>
                                    <p:cond delay="0"/>
                                  </p:stCondLst>
                                  <p:childTnLst>
                                    <p:set>
                                      <p:cBhvr>
                                        <p:cTn id="89" dur="1" fill="hold">
                                          <p:stCondLst>
                                            <p:cond delay="0"/>
                                          </p:stCondLst>
                                        </p:cTn>
                                        <p:tgtEl>
                                          <p:spTgt spid="14"/>
                                        </p:tgtEl>
                                        <p:attrNameLst>
                                          <p:attrName>style.visibility</p:attrName>
                                        </p:attrNameLst>
                                      </p:cBhvr>
                                      <p:to>
                                        <p:strVal val="visible"/>
                                      </p:to>
                                    </p:set>
                                    <p:animEffect transition="in" filter="barn(inVertical)">
                                      <p:cBhvr>
                                        <p:cTn id="90" dur="1000"/>
                                        <p:tgtEl>
                                          <p:spTgt spid="14"/>
                                        </p:tgtEl>
                                      </p:cBhvr>
                                    </p:animEffect>
                                  </p:childTnLst>
                                </p:cTn>
                              </p:par>
                              <p:par>
                                <p:cTn id="91" presetID="16" presetClass="entr" presetSubtype="21" fill="hold" grpId="0" nodeType="withEffect">
                                  <p:stCondLst>
                                    <p:cond delay="0"/>
                                  </p:stCondLst>
                                  <p:childTnLst>
                                    <p:set>
                                      <p:cBhvr>
                                        <p:cTn id="92" dur="1" fill="hold">
                                          <p:stCondLst>
                                            <p:cond delay="0"/>
                                          </p:stCondLst>
                                        </p:cTn>
                                        <p:tgtEl>
                                          <p:spTgt spid="80"/>
                                        </p:tgtEl>
                                        <p:attrNameLst>
                                          <p:attrName>style.visibility</p:attrName>
                                        </p:attrNameLst>
                                      </p:cBhvr>
                                      <p:to>
                                        <p:strVal val="visible"/>
                                      </p:to>
                                    </p:set>
                                    <p:animEffect transition="in" filter="barn(inVertical)">
                                      <p:cBhvr>
                                        <p:cTn id="93" dur="1000"/>
                                        <p:tgtEl>
                                          <p:spTgt spid="80"/>
                                        </p:tgtEl>
                                      </p:cBhvr>
                                    </p:animEffect>
                                  </p:childTnLst>
                                </p:cTn>
                              </p:par>
                            </p:childTnLst>
                          </p:cTn>
                        </p:par>
                      </p:childTnLst>
                    </p:cTn>
                  </p:par>
                  <p:par>
                    <p:cTn id="94" fill="hold">
                      <p:stCondLst>
                        <p:cond delay="indefinite"/>
                      </p:stCondLst>
                      <p:childTnLst>
                        <p:par>
                          <p:cTn id="95" fill="hold">
                            <p:stCondLst>
                              <p:cond delay="0"/>
                            </p:stCondLst>
                            <p:childTnLst>
                              <p:par>
                                <p:cTn id="96" presetID="16" presetClass="entr" presetSubtype="21" fill="hold" nodeType="click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barn(inVertical)">
                                      <p:cBhvr>
                                        <p:cTn id="98" dur="1000"/>
                                        <p:tgtEl>
                                          <p:spTgt spid="17"/>
                                        </p:tgtEl>
                                      </p:cBhvr>
                                    </p:animEffect>
                                  </p:childTnLst>
                                </p:cTn>
                              </p:par>
                              <p:par>
                                <p:cTn id="99" presetID="16" presetClass="entr" presetSubtype="21" fill="hold" grpId="0" nodeType="withEffect">
                                  <p:stCondLst>
                                    <p:cond delay="0"/>
                                  </p:stCondLst>
                                  <p:childTnLst>
                                    <p:set>
                                      <p:cBhvr>
                                        <p:cTn id="100" dur="1" fill="hold">
                                          <p:stCondLst>
                                            <p:cond delay="0"/>
                                          </p:stCondLst>
                                        </p:cTn>
                                        <p:tgtEl>
                                          <p:spTgt spid="79"/>
                                        </p:tgtEl>
                                        <p:attrNameLst>
                                          <p:attrName>style.visibility</p:attrName>
                                        </p:attrNameLst>
                                      </p:cBhvr>
                                      <p:to>
                                        <p:strVal val="visible"/>
                                      </p:to>
                                    </p:set>
                                    <p:animEffect transition="in" filter="barn(inVertical)">
                                      <p:cBhvr>
                                        <p:cTn id="101" dur="1000"/>
                                        <p:tgtEl>
                                          <p:spTgt spid="79"/>
                                        </p:tgtEl>
                                      </p:cBhvr>
                                    </p:animEffect>
                                  </p:childTnLst>
                                </p:cTn>
                              </p:par>
                              <p:par>
                                <p:cTn id="102" presetID="16" presetClass="entr" presetSubtype="21" fill="hold" grpId="0" nodeType="withEffect">
                                  <p:stCondLst>
                                    <p:cond delay="0"/>
                                  </p:stCondLst>
                                  <p:childTnLst>
                                    <p:set>
                                      <p:cBhvr>
                                        <p:cTn id="103" dur="1" fill="hold">
                                          <p:stCondLst>
                                            <p:cond delay="0"/>
                                          </p:stCondLst>
                                        </p:cTn>
                                        <p:tgtEl>
                                          <p:spTgt spid="15"/>
                                        </p:tgtEl>
                                        <p:attrNameLst>
                                          <p:attrName>style.visibility</p:attrName>
                                        </p:attrNameLst>
                                      </p:cBhvr>
                                      <p:to>
                                        <p:strVal val="visible"/>
                                      </p:to>
                                    </p:set>
                                    <p:animEffect transition="in" filter="barn(inVertical)">
                                      <p:cBhvr>
                                        <p:cTn id="104"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 grpId="0"/>
      <p:bldP spid="7" grpId="0"/>
      <p:bldP spid="11" grpId="0"/>
      <p:bldP spid="14" grpId="0" animBg="1"/>
      <p:bldP spid="15" grpId="0" animBg="1"/>
      <p:bldP spid="79" grpId="0"/>
      <p:bldP spid="80" grpId="0"/>
      <p:bldP spid="18" grpId="0" animBg="1"/>
      <p:bldP spid="19" grpId="0" animBg="1"/>
      <p:bldP spid="21" grpId="0" animBg="1"/>
      <p:bldP spid="2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246457" y="6351439"/>
            <a:ext cx="2133600" cy="365125"/>
          </a:xfrm>
        </p:spPr>
        <p:txBody>
          <a:bodyPr/>
          <a:lstStyle/>
          <a:p>
            <a:fld id="{A8707075-541A-4CB2-8C7D-C1C20183CA57}" type="slidenum">
              <a:rPr lang="en-US" smtClean="0"/>
              <a:pPr/>
              <a:t>109</a:t>
            </a:fld>
            <a:endParaRPr lang="en-US" dirty="0"/>
          </a:p>
        </p:txBody>
      </p:sp>
      <p:sp>
        <p:nvSpPr>
          <p:cNvPr id="71" name="TextBox 70"/>
          <p:cNvSpPr txBox="1"/>
          <p:nvPr/>
        </p:nvSpPr>
        <p:spPr>
          <a:xfrm>
            <a:off x="1645498" y="3022524"/>
            <a:ext cx="2667000" cy="461665"/>
          </a:xfrm>
          <a:prstGeom prst="rect">
            <a:avLst/>
          </a:prstGeom>
          <a:noFill/>
        </p:spPr>
        <p:txBody>
          <a:bodyPr wrap="square" rtlCol="0">
            <a:spAutoFit/>
          </a:bodyPr>
          <a:lstStyle/>
          <a:p>
            <a:pPr marL="342900" indent="-342900" algn="ct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Bảng trạng thái</a:t>
            </a:r>
          </a:p>
        </p:txBody>
      </p:sp>
      <p:sp>
        <p:nvSpPr>
          <p:cNvPr id="72" name="TextBox 71"/>
          <p:cNvSpPr txBox="1"/>
          <p:nvPr/>
        </p:nvSpPr>
        <p:spPr>
          <a:xfrm>
            <a:off x="7772400" y="3076693"/>
            <a:ext cx="1981200" cy="400110"/>
          </a:xfrm>
          <a:prstGeom prst="rect">
            <a:avLst/>
          </a:prstGeom>
          <a:noFill/>
        </p:spPr>
        <p:txBody>
          <a:bodyPr wrap="square" rtlCol="0">
            <a:spAutoFit/>
          </a:bodyPr>
          <a:lstStyle/>
          <a:p>
            <a:pPr marL="342900" indent="-342900" algn="ctr"/>
            <a:r>
              <a:rPr lang="en-US" sz="2000" b="1" dirty="0">
                <a:latin typeface="Times New Roman" panose="02020603050405020304" pitchFamily="18" charset="0"/>
                <a:cs typeface="Times New Roman" panose="02020603050405020304" pitchFamily="18" charset="0"/>
              </a:rPr>
              <a:t>Bảng </a:t>
            </a:r>
            <a:r>
              <a:rPr lang="en-US" sz="2000" b="1" dirty="0" err="1">
                <a:latin typeface="Times New Roman" panose="02020603050405020304" pitchFamily="18" charset="0"/>
                <a:cs typeface="Times New Roman" panose="02020603050405020304" pitchFamily="18" charset="0"/>
              </a:rPr>
              <a:t>kích</a:t>
            </a:r>
            <a:endParaRPr lang="en-US" sz="20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699301" y="3514711"/>
            <a:ext cx="3556580" cy="2235163"/>
          </a:xfrm>
          <a:prstGeom prst="rect">
            <a:avLst/>
          </a:prstGeom>
        </p:spPr>
      </p:pic>
      <p:pic>
        <p:nvPicPr>
          <p:cNvPr id="3" name="Picture 2"/>
          <p:cNvPicPr>
            <a:picLocks noChangeAspect="1"/>
          </p:cNvPicPr>
          <p:nvPr/>
        </p:nvPicPr>
        <p:blipFill>
          <a:blip r:embed="rId3"/>
          <a:stretch>
            <a:fillRect/>
          </a:stretch>
        </p:blipFill>
        <p:spPr>
          <a:xfrm>
            <a:off x="7540416" y="3981222"/>
            <a:ext cx="2264229" cy="2278471"/>
          </a:xfrm>
          <a:prstGeom prst="rect">
            <a:avLst/>
          </a:prstGeom>
        </p:spPr>
      </p:pic>
      <p:pic>
        <p:nvPicPr>
          <p:cNvPr id="6" name="Picture 5"/>
          <p:cNvPicPr>
            <a:picLocks noChangeAspect="1"/>
          </p:cNvPicPr>
          <p:nvPr/>
        </p:nvPicPr>
        <p:blipFill>
          <a:blip r:embed="rId4"/>
          <a:stretch>
            <a:fillRect/>
          </a:stretch>
        </p:blipFill>
        <p:spPr>
          <a:xfrm>
            <a:off x="5334932" y="5860408"/>
            <a:ext cx="2094825" cy="620689"/>
          </a:xfrm>
          <a:prstGeom prst="rect">
            <a:avLst/>
          </a:prstGeom>
        </p:spPr>
      </p:pic>
      <p:sp>
        <p:nvSpPr>
          <p:cNvPr id="9" name="Arc 8"/>
          <p:cNvSpPr/>
          <p:nvPr/>
        </p:nvSpPr>
        <p:spPr>
          <a:xfrm>
            <a:off x="2092605" y="5054685"/>
            <a:ext cx="892930" cy="549744"/>
          </a:xfrm>
          <a:prstGeom prst="arc">
            <a:avLst>
              <a:gd name="adj1" fmla="val 15541854"/>
              <a:gd name="adj2" fmla="val 5943679"/>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p:cNvSpPr/>
          <p:nvPr/>
        </p:nvSpPr>
        <p:spPr>
          <a:xfrm rot="10800000">
            <a:off x="4444070" y="5049914"/>
            <a:ext cx="892930" cy="549744"/>
          </a:xfrm>
          <a:prstGeom prst="arc">
            <a:avLst>
              <a:gd name="adj1" fmla="val 15541854"/>
              <a:gd name="adj2" fmla="val 5943679"/>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ounded Rectangle 9"/>
          <p:cNvSpPr/>
          <p:nvPr/>
        </p:nvSpPr>
        <p:spPr>
          <a:xfrm>
            <a:off x="3830991" y="4437298"/>
            <a:ext cx="1066800" cy="430705"/>
          </a:xfrm>
          <a:prstGeom prst="roundRect">
            <a:avLst/>
          </a:prstGeom>
          <a:no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36663" y="5768671"/>
            <a:ext cx="518091" cy="369332"/>
          </a:xfrm>
          <a:prstGeom prst="rect">
            <a:avLst/>
          </a:prstGeom>
        </p:spPr>
        <p:txBody>
          <a:bodyPr wrap="none">
            <a:spAutoFit/>
          </a:bodyPr>
          <a:lstStyle/>
          <a:p>
            <a:r>
              <a:rPr lang="en-US" dirty="0" err="1">
                <a:solidFill>
                  <a:srgbClr val="000000"/>
                </a:solidFill>
                <a:latin typeface="Times New Roman" panose="02020603050405020304" pitchFamily="18" charset="0"/>
                <a:cs typeface="Times New Roman" panose="02020603050405020304" pitchFamily="18" charset="0"/>
              </a:rPr>
              <a:t>xóa</a:t>
            </a:r>
            <a:endParaRPr lang="en-US" dirty="0">
              <a:latin typeface="Times New Roman" panose="02020603050405020304" pitchFamily="18" charset="0"/>
              <a:cs typeface="Times New Roman" panose="02020603050405020304" pitchFamily="18" charset="0"/>
            </a:endParaRPr>
          </a:p>
        </p:txBody>
      </p:sp>
      <p:sp>
        <p:nvSpPr>
          <p:cNvPr id="78" name="Rectangle 77"/>
          <p:cNvSpPr/>
          <p:nvPr/>
        </p:nvSpPr>
        <p:spPr>
          <a:xfrm>
            <a:off x="2375936" y="5753206"/>
            <a:ext cx="588623" cy="369332"/>
          </a:xfrm>
          <a:prstGeom prst="rect">
            <a:avLst/>
          </a:prstGeom>
        </p:spPr>
        <p:txBody>
          <a:bodyPr wrap="none">
            <a:spAutoFit/>
          </a:bodyPr>
          <a:lstStyle/>
          <a:p>
            <a:r>
              <a:rPr lang="en-US" dirty="0" err="1">
                <a:latin typeface="Times New Roman" panose="02020603050405020304" pitchFamily="18" charset="0"/>
                <a:cs typeface="Times New Roman" panose="02020603050405020304" pitchFamily="18" charset="0"/>
              </a:rPr>
              <a:t>Nhớ</a:t>
            </a:r>
            <a:endParaRPr lang="en-US" dirty="0">
              <a:latin typeface="Times New Roman" panose="02020603050405020304" pitchFamily="18" charset="0"/>
              <a:cs typeface="Times New Roman" panose="02020603050405020304" pitchFamily="18" charset="0"/>
            </a:endParaRPr>
          </a:p>
        </p:txBody>
      </p:sp>
      <p:sp>
        <p:nvSpPr>
          <p:cNvPr id="79" name="TextBox 78"/>
          <p:cNvSpPr txBox="1"/>
          <p:nvPr/>
        </p:nvSpPr>
        <p:spPr>
          <a:xfrm>
            <a:off x="4357519" y="5748742"/>
            <a:ext cx="791416"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Thiết </a:t>
            </a:r>
            <a:r>
              <a:rPr lang="en-US" sz="1600" dirty="0" err="1">
                <a:latin typeface="Times New Roman" panose="02020603050405020304" pitchFamily="18" charset="0"/>
                <a:cs typeface="Times New Roman" panose="02020603050405020304" pitchFamily="18" charset="0"/>
              </a:rPr>
              <a:t>lập</a:t>
            </a:r>
            <a:endParaRPr lang="en-US" sz="1600" dirty="0">
              <a:latin typeface="Times New Roman" panose="02020603050405020304" pitchFamily="18" charset="0"/>
              <a:cs typeface="Times New Roman" panose="02020603050405020304" pitchFamily="18" charset="0"/>
            </a:endParaRPr>
          </a:p>
        </p:txBody>
      </p:sp>
      <p:sp>
        <p:nvSpPr>
          <p:cNvPr id="80" name="TextBox 79"/>
          <p:cNvSpPr txBox="1"/>
          <p:nvPr/>
        </p:nvSpPr>
        <p:spPr>
          <a:xfrm>
            <a:off x="3701925" y="5833646"/>
            <a:ext cx="791416" cy="338554"/>
          </a:xfrm>
          <a:prstGeom prst="rect">
            <a:avLst/>
          </a:prstGeom>
          <a:noFill/>
        </p:spPr>
        <p:txBody>
          <a:bodyPr wrap="square" rtlCol="0">
            <a:spAutoFit/>
          </a:bodyPr>
          <a:lstStyle/>
          <a:p>
            <a:pPr algn="ctr"/>
            <a:r>
              <a:rPr lang="en-US" sz="1600" dirty="0" err="1">
                <a:latin typeface="Times New Roman" panose="02020603050405020304" pitchFamily="18" charset="0"/>
                <a:cs typeface="Times New Roman" panose="02020603050405020304" pitchFamily="18" charset="0"/>
              </a:rPr>
              <a:t>Lật</a:t>
            </a:r>
            <a:endParaRPr lang="en-US" sz="1600" dirty="0">
              <a:latin typeface="Times New Roman" panose="02020603050405020304" pitchFamily="18" charset="0"/>
              <a:cs typeface="Times New Roman" panose="02020603050405020304" pitchFamily="18" charset="0"/>
            </a:endParaRPr>
          </a:p>
        </p:txBody>
      </p:sp>
      <p:sp>
        <p:nvSpPr>
          <p:cNvPr id="81" name="Freeform 80"/>
          <p:cNvSpPr/>
          <p:nvPr/>
        </p:nvSpPr>
        <p:spPr>
          <a:xfrm rot="673921">
            <a:off x="7833605" y="3955745"/>
            <a:ext cx="566057" cy="255801"/>
          </a:xfrm>
          <a:custGeom>
            <a:avLst/>
            <a:gdLst>
              <a:gd name="connsiteX0" fmla="*/ 0 w 566057"/>
              <a:gd name="connsiteY0" fmla="*/ 255801 h 255801"/>
              <a:gd name="connsiteX1" fmla="*/ 217714 w 566057"/>
              <a:gd name="connsiteY1" fmla="*/ 9058 h 255801"/>
              <a:gd name="connsiteX2" fmla="*/ 449943 w 566057"/>
              <a:gd name="connsiteY2" fmla="*/ 67115 h 255801"/>
              <a:gd name="connsiteX3" fmla="*/ 566057 w 566057"/>
              <a:gd name="connsiteY3" fmla="*/ 197744 h 255801"/>
            </a:gdLst>
            <a:ahLst/>
            <a:cxnLst>
              <a:cxn ang="0">
                <a:pos x="connsiteX0" y="connsiteY0"/>
              </a:cxn>
              <a:cxn ang="0">
                <a:pos x="connsiteX1" y="connsiteY1"/>
              </a:cxn>
              <a:cxn ang="0">
                <a:pos x="connsiteX2" y="connsiteY2"/>
              </a:cxn>
              <a:cxn ang="0">
                <a:pos x="connsiteX3" y="connsiteY3"/>
              </a:cxn>
            </a:cxnLst>
            <a:rect l="l" t="t" r="r" b="b"/>
            <a:pathLst>
              <a:path w="566057" h="255801">
                <a:moveTo>
                  <a:pt x="0" y="255801"/>
                </a:moveTo>
                <a:cubicBezTo>
                  <a:pt x="71362" y="148153"/>
                  <a:pt x="142724" y="40506"/>
                  <a:pt x="217714" y="9058"/>
                </a:cubicBezTo>
                <a:cubicBezTo>
                  <a:pt x="292704" y="-22390"/>
                  <a:pt x="391886" y="35667"/>
                  <a:pt x="449943" y="67115"/>
                </a:cubicBezTo>
                <a:cubicBezTo>
                  <a:pt x="508000" y="98563"/>
                  <a:pt x="537028" y="148153"/>
                  <a:pt x="566057" y="197744"/>
                </a:cubicBezTo>
              </a:path>
            </a:pathLst>
          </a:custGeom>
          <a:noFill/>
          <a:ln w="9525">
            <a:solidFill>
              <a:srgbClr val="0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p:cNvSpPr/>
          <p:nvPr/>
        </p:nvSpPr>
        <p:spPr>
          <a:xfrm>
            <a:off x="8698083" y="4108382"/>
            <a:ext cx="877963" cy="387418"/>
          </a:xfrm>
          <a:prstGeom prst="roundRect">
            <a:avLst/>
          </a:prstGeom>
          <a:no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p:cNvCxnSpPr>
            <a:endCxn id="82" idx="0"/>
          </p:cNvCxnSpPr>
          <p:nvPr/>
        </p:nvCxnSpPr>
        <p:spPr>
          <a:xfrm flipH="1">
            <a:off x="9137064" y="3634602"/>
            <a:ext cx="438982" cy="473781"/>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9453727" y="3611889"/>
            <a:ext cx="960519" cy="369332"/>
          </a:xfrm>
          <a:prstGeom prst="rect">
            <a:avLst/>
          </a:prstGeom>
        </p:spPr>
        <p:txBody>
          <a:bodyPr wrap="none">
            <a:spAutoFit/>
          </a:bodyPr>
          <a:lstStyle/>
          <a:p>
            <a:r>
              <a:rPr lang="en-US" dirty="0" err="1" smtClean="0">
                <a:latin typeface="Times New Roman" panose="02020603050405020304" pitchFamily="18" charset="0"/>
                <a:cs typeface="Times New Roman" panose="02020603050405020304" pitchFamily="18" charset="0"/>
              </a:rPr>
              <a:t>Thì</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kích</a:t>
            </a:r>
            <a:endParaRPr lang="en-US" dirty="0">
              <a:latin typeface="Times New Roman" panose="02020603050405020304" pitchFamily="18" charset="0"/>
              <a:cs typeface="Times New Roman" panose="02020603050405020304" pitchFamily="18" charset="0"/>
            </a:endParaRPr>
          </a:p>
        </p:txBody>
      </p:sp>
      <p:sp>
        <p:nvSpPr>
          <p:cNvPr id="85" name="Rectangle 84"/>
          <p:cNvSpPr/>
          <p:nvPr/>
        </p:nvSpPr>
        <p:spPr>
          <a:xfrm>
            <a:off x="6477000" y="3739050"/>
            <a:ext cx="1460656" cy="369332"/>
          </a:xfrm>
          <a:prstGeom prst="rect">
            <a:avLst/>
          </a:prstGeom>
        </p:spPr>
        <p:txBody>
          <a:bodyPr wrap="none">
            <a:spAutoFit/>
          </a:bodyPr>
          <a:lstStyle/>
          <a:p>
            <a:r>
              <a:rPr lang="en-US" dirty="0" err="1" smtClean="0">
                <a:latin typeface="Times New Roman" panose="02020603050405020304" pitchFamily="18" charset="0"/>
                <a:cs typeface="Times New Roman" panose="02020603050405020304" pitchFamily="18" charset="0"/>
              </a:rPr>
              <a:t>Muốn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chuyển</a:t>
            </a:r>
            <a:endParaRPr lang="en-US" dirty="0">
              <a:latin typeface="Times New Roman" panose="02020603050405020304" pitchFamily="18" charset="0"/>
              <a:cs typeface="Times New Roman" panose="02020603050405020304" pitchFamily="18" charset="0"/>
            </a:endParaRPr>
          </a:p>
        </p:txBody>
      </p:sp>
      <p:cxnSp>
        <p:nvCxnSpPr>
          <p:cNvPr id="14" name="Straight Arrow Connector 13"/>
          <p:cNvCxnSpPr>
            <a:stCxn id="10" idx="3"/>
          </p:cNvCxnSpPr>
          <p:nvPr/>
        </p:nvCxnSpPr>
        <p:spPr>
          <a:xfrm>
            <a:off x="4897792" y="4652650"/>
            <a:ext cx="1151665" cy="1285222"/>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Freeform 14"/>
          <p:cNvSpPr/>
          <p:nvPr/>
        </p:nvSpPr>
        <p:spPr>
          <a:xfrm>
            <a:off x="4518231" y="5496796"/>
            <a:ext cx="2347027" cy="512118"/>
          </a:xfrm>
          <a:custGeom>
            <a:avLst/>
            <a:gdLst>
              <a:gd name="connsiteX0" fmla="*/ 0 w 2119086"/>
              <a:gd name="connsiteY0" fmla="*/ 0 h 928914"/>
              <a:gd name="connsiteX1" fmla="*/ 1059543 w 2119086"/>
              <a:gd name="connsiteY1" fmla="*/ 87086 h 928914"/>
              <a:gd name="connsiteX2" fmla="*/ 1059543 w 2119086"/>
              <a:gd name="connsiteY2" fmla="*/ 87086 h 928914"/>
              <a:gd name="connsiteX3" fmla="*/ 1930400 w 2119086"/>
              <a:gd name="connsiteY3" fmla="*/ 551543 h 928914"/>
              <a:gd name="connsiteX4" fmla="*/ 2119086 w 2119086"/>
              <a:gd name="connsiteY4" fmla="*/ 928914 h 928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086" h="928914">
                <a:moveTo>
                  <a:pt x="0" y="0"/>
                </a:moveTo>
                <a:lnTo>
                  <a:pt x="1059543" y="87086"/>
                </a:lnTo>
                <a:lnTo>
                  <a:pt x="1059543" y="87086"/>
                </a:lnTo>
                <a:cubicBezTo>
                  <a:pt x="1204686" y="164495"/>
                  <a:pt x="1753810" y="411238"/>
                  <a:pt x="1930400" y="551543"/>
                </a:cubicBezTo>
                <a:cubicBezTo>
                  <a:pt x="2106991" y="691848"/>
                  <a:pt x="2113038" y="810381"/>
                  <a:pt x="2119086" y="928914"/>
                </a:cubicBezTo>
              </a:path>
            </a:pathLst>
          </a:custGeom>
          <a:noFill/>
          <a:ln w="952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163156" y="462680"/>
            <a:ext cx="2266601" cy="2400357"/>
            <a:chOff x="3581400" y="925284"/>
            <a:chExt cx="2266601" cy="2400357"/>
          </a:xfrm>
        </p:grpSpPr>
        <p:sp>
          <p:nvSpPr>
            <p:cNvPr id="2023428" name="Rectangle 4"/>
            <p:cNvSpPr>
              <a:spLocks noChangeArrowheads="1"/>
            </p:cNvSpPr>
            <p:nvPr/>
          </p:nvSpPr>
          <p:spPr bwMode="auto">
            <a:xfrm>
              <a:off x="3959888" y="1219200"/>
              <a:ext cx="1510707" cy="1832121"/>
            </a:xfrm>
            <a:prstGeom prst="rect">
              <a:avLst/>
            </a:prstGeom>
            <a:solidFill>
              <a:srgbClr val="E8EEF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2800"/>
            </a:p>
          </p:txBody>
        </p:sp>
        <p:sp>
          <p:nvSpPr>
            <p:cNvPr id="2023429" name="Rectangle 5"/>
            <p:cNvSpPr>
              <a:spLocks noChangeArrowheads="1"/>
            </p:cNvSpPr>
            <p:nvPr/>
          </p:nvSpPr>
          <p:spPr bwMode="auto">
            <a:xfrm>
              <a:off x="3959888" y="1219200"/>
              <a:ext cx="1510707" cy="1832121"/>
            </a:xfrm>
            <a:prstGeom prst="rect">
              <a:avLst/>
            </a:prstGeom>
            <a:noFill/>
            <a:ln w="4">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sz="2800"/>
            </a:p>
          </p:txBody>
        </p:sp>
        <p:sp>
          <p:nvSpPr>
            <p:cNvPr id="2023430" name="Line 6"/>
            <p:cNvSpPr>
              <a:spLocks noChangeShapeType="1"/>
            </p:cNvSpPr>
            <p:nvPr/>
          </p:nvSpPr>
          <p:spPr bwMode="auto">
            <a:xfrm>
              <a:off x="3581400" y="1586057"/>
              <a:ext cx="378488" cy="1082"/>
            </a:xfrm>
            <a:prstGeom prst="line">
              <a:avLst/>
            </a:prstGeom>
            <a:noFill/>
            <a:ln w="1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2800"/>
            </a:p>
          </p:txBody>
        </p:sp>
        <p:sp>
          <p:nvSpPr>
            <p:cNvPr id="2023431" name="Line 7"/>
            <p:cNvSpPr>
              <a:spLocks noChangeShapeType="1"/>
            </p:cNvSpPr>
            <p:nvPr/>
          </p:nvSpPr>
          <p:spPr bwMode="auto">
            <a:xfrm>
              <a:off x="3581400" y="2685546"/>
              <a:ext cx="378488" cy="2164"/>
            </a:xfrm>
            <a:prstGeom prst="line">
              <a:avLst/>
            </a:prstGeom>
            <a:noFill/>
            <a:ln w="1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2800"/>
            </a:p>
          </p:txBody>
        </p:sp>
        <p:sp>
          <p:nvSpPr>
            <p:cNvPr id="2023432" name="Line 8"/>
            <p:cNvSpPr>
              <a:spLocks noChangeShapeType="1"/>
            </p:cNvSpPr>
            <p:nvPr/>
          </p:nvSpPr>
          <p:spPr bwMode="auto">
            <a:xfrm>
              <a:off x="5470595" y="1586057"/>
              <a:ext cx="377406" cy="1082"/>
            </a:xfrm>
            <a:prstGeom prst="line">
              <a:avLst/>
            </a:prstGeom>
            <a:noFill/>
            <a:ln w="1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2800"/>
            </a:p>
          </p:txBody>
        </p:sp>
        <p:sp>
          <p:nvSpPr>
            <p:cNvPr id="2023433" name="Line 9"/>
            <p:cNvSpPr>
              <a:spLocks noChangeShapeType="1"/>
            </p:cNvSpPr>
            <p:nvPr/>
          </p:nvSpPr>
          <p:spPr bwMode="auto">
            <a:xfrm>
              <a:off x="5470595" y="2685546"/>
              <a:ext cx="377406" cy="2164"/>
            </a:xfrm>
            <a:prstGeom prst="line">
              <a:avLst/>
            </a:prstGeom>
            <a:noFill/>
            <a:ln w="1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2800"/>
            </a:p>
          </p:txBody>
        </p:sp>
        <p:sp>
          <p:nvSpPr>
            <p:cNvPr id="2023434" name="Rectangle 10"/>
            <p:cNvSpPr>
              <a:spLocks noChangeArrowheads="1"/>
            </p:cNvSpPr>
            <p:nvPr/>
          </p:nvSpPr>
          <p:spPr bwMode="auto">
            <a:xfrm>
              <a:off x="4116690" y="1318760"/>
              <a:ext cx="221686" cy="43070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a:spcAft>
                  <a:spcPts val="1000"/>
                </a:spcAft>
              </a:pPr>
              <a:r>
                <a:rPr kumimoji="0" lang="en-US" b="0" i="0" u="none" strike="noStrike" cap="none" normalizeH="0" baseline="0" dirty="0" smtClean="0">
                  <a:ln>
                    <a:noFill/>
                  </a:ln>
                  <a:solidFill>
                    <a:srgbClr val="000000"/>
                  </a:solidFill>
                  <a:effectLst/>
                  <a:latin typeface="Arial" pitchFamily="34" charset="0"/>
                  <a:cs typeface="Arial" pitchFamily="34" charset="0"/>
                </a:rPr>
                <a:t>J</a:t>
              </a:r>
              <a:endParaRPr lang="en-US" sz="2800" dirty="0">
                <a:latin typeface="Arial" pitchFamily="34" charset="0"/>
                <a:cs typeface="Arial" pitchFamily="34" charset="0"/>
              </a:endParaRPr>
            </a:p>
          </p:txBody>
        </p:sp>
        <p:sp>
          <p:nvSpPr>
            <p:cNvPr id="2023435" name="Rectangle 11"/>
            <p:cNvSpPr>
              <a:spLocks noChangeArrowheads="1"/>
            </p:cNvSpPr>
            <p:nvPr/>
          </p:nvSpPr>
          <p:spPr bwMode="auto">
            <a:xfrm>
              <a:off x="4088574" y="2473440"/>
              <a:ext cx="249802" cy="43070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spcAft>
                  <a:spcPts val="1000"/>
                </a:spcAft>
              </a:pPr>
              <a:r>
                <a:rPr kumimoji="0" lang="en-US" b="0" i="0" u="none" strike="noStrike" cap="none" normalizeH="0" baseline="0" dirty="0" smtClean="0">
                  <a:ln>
                    <a:noFill/>
                  </a:ln>
                  <a:solidFill>
                    <a:srgbClr val="000000"/>
                  </a:solidFill>
                  <a:effectLst/>
                  <a:latin typeface="Arial" pitchFamily="34" charset="0"/>
                  <a:cs typeface="Arial" pitchFamily="34" charset="0"/>
                </a:rPr>
                <a:t>K</a:t>
              </a:r>
              <a:endParaRPr lang="en-US" sz="2800" dirty="0">
                <a:latin typeface="Arial" pitchFamily="34" charset="0"/>
                <a:cs typeface="Arial" pitchFamily="34" charset="0"/>
              </a:endParaRPr>
            </a:p>
          </p:txBody>
        </p:sp>
        <p:sp>
          <p:nvSpPr>
            <p:cNvPr id="2023436" name="Rectangle 12"/>
            <p:cNvSpPr>
              <a:spLocks noChangeArrowheads="1"/>
            </p:cNvSpPr>
            <p:nvPr/>
          </p:nvSpPr>
          <p:spPr bwMode="auto">
            <a:xfrm>
              <a:off x="5111572" y="1403170"/>
              <a:ext cx="179511" cy="43070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kumimoji="0" lang="en-US" b="0" i="0" u="none" strike="noStrike" cap="none" normalizeH="0" baseline="0" smtClean="0">
                  <a:ln>
                    <a:noFill/>
                  </a:ln>
                  <a:solidFill>
                    <a:srgbClr val="000000"/>
                  </a:solidFill>
                  <a:effectLst/>
                  <a:latin typeface="Arial" pitchFamily="34" charset="0"/>
                  <a:cs typeface="Arial" pitchFamily="34" charset="0"/>
                </a:rPr>
                <a:t>Q</a:t>
              </a:r>
              <a:endParaRPr lang="en-US" sz="2800">
                <a:latin typeface="Arial" pitchFamily="34" charset="0"/>
                <a:cs typeface="Arial" pitchFamily="34" charset="0"/>
              </a:endParaRPr>
            </a:p>
          </p:txBody>
        </p:sp>
        <p:sp>
          <p:nvSpPr>
            <p:cNvPr id="2023437" name="Rectangle 13"/>
            <p:cNvSpPr>
              <a:spLocks noChangeArrowheads="1"/>
            </p:cNvSpPr>
            <p:nvPr/>
          </p:nvSpPr>
          <p:spPr bwMode="auto">
            <a:xfrm>
              <a:off x="5111572" y="2501576"/>
              <a:ext cx="179511" cy="43070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kumimoji="0" lang="en-US" b="0" i="0" u="none" strike="noStrike" cap="none" normalizeH="0" baseline="0" smtClean="0">
                  <a:ln>
                    <a:noFill/>
                  </a:ln>
                  <a:solidFill>
                    <a:srgbClr val="000000"/>
                  </a:solidFill>
                  <a:effectLst/>
                  <a:latin typeface="Arial" pitchFamily="34" charset="0"/>
                  <a:cs typeface="Arial" pitchFamily="34" charset="0"/>
                </a:rPr>
                <a:t>Q</a:t>
              </a:r>
              <a:endParaRPr lang="en-US" sz="2800">
                <a:latin typeface="Arial" pitchFamily="34" charset="0"/>
                <a:cs typeface="Arial" pitchFamily="34" charset="0"/>
              </a:endParaRPr>
            </a:p>
          </p:txBody>
        </p:sp>
        <p:sp>
          <p:nvSpPr>
            <p:cNvPr id="2023438" name="Line 14"/>
            <p:cNvSpPr>
              <a:spLocks noChangeShapeType="1"/>
            </p:cNvSpPr>
            <p:nvPr/>
          </p:nvSpPr>
          <p:spPr bwMode="auto">
            <a:xfrm>
              <a:off x="5155909" y="2589233"/>
              <a:ext cx="157883" cy="1082"/>
            </a:xfrm>
            <a:prstGeom prst="line">
              <a:avLst/>
            </a:prstGeom>
            <a:noFill/>
            <a:ln w="1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2800"/>
            </a:p>
          </p:txBody>
        </p:sp>
        <p:sp>
          <p:nvSpPr>
            <p:cNvPr id="2023439" name="Line 15"/>
            <p:cNvSpPr>
              <a:spLocks noChangeShapeType="1"/>
            </p:cNvSpPr>
            <p:nvPr/>
          </p:nvSpPr>
          <p:spPr bwMode="auto">
            <a:xfrm>
              <a:off x="3581400" y="2135802"/>
              <a:ext cx="378488" cy="1082"/>
            </a:xfrm>
            <a:prstGeom prst="line">
              <a:avLst/>
            </a:prstGeom>
            <a:noFill/>
            <a:ln w="1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2800"/>
            </a:p>
          </p:txBody>
        </p:sp>
        <p:sp>
          <p:nvSpPr>
            <p:cNvPr id="2023440" name="Rectangle 16"/>
            <p:cNvSpPr>
              <a:spLocks noChangeArrowheads="1"/>
            </p:cNvSpPr>
            <p:nvPr/>
          </p:nvSpPr>
          <p:spPr bwMode="auto">
            <a:xfrm>
              <a:off x="4076678" y="1895559"/>
              <a:ext cx="448778" cy="43070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kumimoji="0" lang="en-US" b="0" i="0" u="none" strike="noStrike" cap="none" normalizeH="0" baseline="0" dirty="0" smtClean="0">
                  <a:ln>
                    <a:noFill/>
                  </a:ln>
                  <a:solidFill>
                    <a:srgbClr val="000000"/>
                  </a:solidFill>
                  <a:effectLst/>
                  <a:latin typeface="Arial" pitchFamily="34" charset="0"/>
                  <a:cs typeface="Arial" pitchFamily="34" charset="0"/>
                </a:rPr>
                <a:t>CLK</a:t>
              </a:r>
              <a:endParaRPr lang="en-US" sz="2800" dirty="0">
                <a:latin typeface="Arial" pitchFamily="34" charset="0"/>
                <a:cs typeface="Arial" pitchFamily="34" charset="0"/>
              </a:endParaRPr>
            </a:p>
          </p:txBody>
        </p:sp>
        <p:cxnSp>
          <p:nvCxnSpPr>
            <p:cNvPr id="8" name="Straight Connector 7"/>
            <p:cNvCxnSpPr/>
            <p:nvPr/>
          </p:nvCxnSpPr>
          <p:spPr>
            <a:xfrm flipV="1">
              <a:off x="4715242" y="925284"/>
              <a:ext cx="0" cy="27432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4758783" y="3051321"/>
              <a:ext cx="0" cy="27432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43" name="Rectangle 16"/>
            <p:cNvSpPr>
              <a:spLocks noChangeArrowheads="1"/>
            </p:cNvSpPr>
            <p:nvPr/>
          </p:nvSpPr>
          <p:spPr bwMode="auto">
            <a:xfrm>
              <a:off x="4538720" y="1139552"/>
              <a:ext cx="408766" cy="43088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spcAft>
                  <a:spcPts val="0"/>
                </a:spcAft>
              </a:pPr>
              <a:r>
                <a:rPr lang="en-US" dirty="0" smtClean="0">
                  <a:solidFill>
                    <a:srgbClr val="000000"/>
                  </a:solidFill>
                  <a:latin typeface="Arial" pitchFamily="34" charset="0"/>
                  <a:cs typeface="Arial" pitchFamily="34" charset="0"/>
                </a:rPr>
                <a:t>PR</a:t>
              </a:r>
              <a:endParaRPr lang="en-US" sz="2800" dirty="0">
                <a:latin typeface="Arial" pitchFamily="34" charset="0"/>
                <a:cs typeface="Arial" pitchFamily="34" charset="0"/>
              </a:endParaRPr>
            </a:p>
          </p:txBody>
        </p:sp>
        <p:sp>
          <p:nvSpPr>
            <p:cNvPr id="44" name="Rectangle 16"/>
            <p:cNvSpPr>
              <a:spLocks noChangeArrowheads="1"/>
            </p:cNvSpPr>
            <p:nvPr/>
          </p:nvSpPr>
          <p:spPr bwMode="auto">
            <a:xfrm>
              <a:off x="4525456" y="2632275"/>
              <a:ext cx="461665" cy="4308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0"/>
                </a:spcAft>
              </a:pPr>
              <a:r>
                <a:rPr lang="en-US" dirty="0" smtClean="0">
                  <a:solidFill>
                    <a:srgbClr val="000000"/>
                  </a:solidFill>
                  <a:latin typeface="Arial" pitchFamily="34" charset="0"/>
                  <a:cs typeface="Arial" pitchFamily="34" charset="0"/>
                </a:rPr>
                <a:t>CLR</a:t>
              </a:r>
              <a:endParaRPr lang="en-US" sz="2800" dirty="0">
                <a:latin typeface="Arial" pitchFamily="34" charset="0"/>
                <a:cs typeface="Arial" pitchFamily="34" charset="0"/>
              </a:endParaRPr>
            </a:p>
          </p:txBody>
        </p:sp>
      </p:grpSp>
      <p:sp>
        <p:nvSpPr>
          <p:cNvPr id="47" name="Title 1"/>
          <p:cNvSpPr>
            <a:spLocks noGrp="1"/>
          </p:cNvSpPr>
          <p:nvPr>
            <p:ph type="title"/>
          </p:nvPr>
        </p:nvSpPr>
        <p:spPr>
          <a:xfrm>
            <a:off x="38565" y="130640"/>
            <a:ext cx="8229600" cy="494619"/>
          </a:xfrm>
        </p:spPr>
        <p:txBody>
          <a:bodyPr>
            <a:noAutofit/>
          </a:bodyPr>
          <a:lstStyle/>
          <a:p>
            <a:pPr algn="l"/>
            <a:r>
              <a:rPr lang="en-US" sz="3200" b="1" dirty="0">
                <a:solidFill>
                  <a:srgbClr val="C00000"/>
                </a:solidFill>
                <a:latin typeface="Times New Roman" panose="02020603050405020304" pitchFamily="18" charset="0"/>
                <a:cs typeface="Times New Roman" panose="02020603050405020304" pitchFamily="18" charset="0"/>
              </a:rPr>
              <a:t>4</a:t>
            </a:r>
            <a:r>
              <a:rPr lang="en-US" sz="3200" b="1" dirty="0" smtClean="0">
                <a:solidFill>
                  <a:srgbClr val="C00000"/>
                </a:solidFill>
                <a:latin typeface="Times New Roman" panose="02020603050405020304" pitchFamily="18" charset="0"/>
                <a:cs typeface="Times New Roman" panose="02020603050405020304" pitchFamily="18" charset="0"/>
              </a:rPr>
              <a:t>.4</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Phần</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tử</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nhớ</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smtClean="0">
                <a:solidFill>
                  <a:srgbClr val="C00000"/>
                </a:solidFill>
                <a:latin typeface="Times New Roman" panose="02020603050405020304" pitchFamily="18" charset="0"/>
                <a:cs typeface="Times New Roman" panose="02020603050405020304" pitchFamily="18" charset="0"/>
              </a:rPr>
              <a:t>(JK-FF)</a:t>
            </a:r>
            <a:endParaRPr lang="en-US" sz="32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1000"/>
                                        <p:tgtEl>
                                          <p:spTgt spid="71"/>
                                        </p:tgtEl>
                                      </p:cBhvr>
                                    </p:animEffect>
                                    <p:anim calcmode="lin" valueType="num">
                                      <p:cBhvr>
                                        <p:cTn id="13" dur="1000" fill="hold"/>
                                        <p:tgtEl>
                                          <p:spTgt spid="71"/>
                                        </p:tgtEl>
                                        <p:attrNameLst>
                                          <p:attrName>ppt_x</p:attrName>
                                        </p:attrNameLst>
                                      </p:cBhvr>
                                      <p:tavLst>
                                        <p:tav tm="0">
                                          <p:val>
                                            <p:strVal val="#ppt_x"/>
                                          </p:val>
                                        </p:tav>
                                        <p:tav tm="100000">
                                          <p:val>
                                            <p:strVal val="#ppt_x"/>
                                          </p:val>
                                        </p:tav>
                                      </p:tavLst>
                                    </p:anim>
                                    <p:anim calcmode="lin" valueType="num">
                                      <p:cBhvr>
                                        <p:cTn id="14"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10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78"/>
                                        </p:tgtEl>
                                        <p:attrNameLst>
                                          <p:attrName>style.visibility</p:attrName>
                                        </p:attrNameLst>
                                      </p:cBhvr>
                                      <p:to>
                                        <p:strVal val="visible"/>
                                      </p:to>
                                    </p:set>
                                    <p:animEffect transition="in" filter="barn(inVertical)">
                                      <p:cBhvr>
                                        <p:cTn id="24" dur="500"/>
                                        <p:tgtEl>
                                          <p:spTgt spid="78"/>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arn(inVertic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barn(inVertical)">
                                      <p:cBhvr>
                                        <p:cTn id="34" dur="500"/>
                                        <p:tgtEl>
                                          <p:spTgt spid="79"/>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barn(inVertical)">
                                      <p:cBhvr>
                                        <p:cTn id="39" dur="500"/>
                                        <p:tgtEl>
                                          <p:spTgt spid="80"/>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barn(inVertical)">
                                      <p:cBhvr>
                                        <p:cTn id="44" dur="10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barn(inVertical)">
                                      <p:cBhvr>
                                        <p:cTn id="49" dur="1000"/>
                                        <p:tgtEl>
                                          <p:spTgt spid="14"/>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arn(inVertical)">
                                      <p:cBhvr>
                                        <p:cTn id="52" dur="10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barn(inVertical)">
                                      <p:cBhvr>
                                        <p:cTn id="57" dur="1000"/>
                                        <p:tgtEl>
                                          <p:spTgt spid="9"/>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75"/>
                                        </p:tgtEl>
                                        <p:attrNameLst>
                                          <p:attrName>style.visibility</p:attrName>
                                        </p:attrNameLst>
                                      </p:cBhvr>
                                      <p:to>
                                        <p:strVal val="visible"/>
                                      </p:to>
                                    </p:set>
                                    <p:animEffect transition="in" filter="barn(inVertical)">
                                      <p:cBhvr>
                                        <p:cTn id="60" dur="1000"/>
                                        <p:tgtEl>
                                          <p:spTgt spid="75"/>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barn(inVertical)">
                                      <p:cBhvr>
                                        <p:cTn id="63" dur="10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72"/>
                                        </p:tgtEl>
                                        <p:attrNameLst>
                                          <p:attrName>style.visibility</p:attrName>
                                        </p:attrNameLst>
                                      </p:cBhvr>
                                      <p:to>
                                        <p:strVal val="visible"/>
                                      </p:to>
                                    </p:set>
                                    <p:animEffect transition="in" filter="fade">
                                      <p:cBhvr>
                                        <p:cTn id="68" dur="1000"/>
                                        <p:tgtEl>
                                          <p:spTgt spid="72"/>
                                        </p:tgtEl>
                                      </p:cBhvr>
                                    </p:animEffect>
                                    <p:anim calcmode="lin" valueType="num">
                                      <p:cBhvr>
                                        <p:cTn id="69" dur="1000" fill="hold"/>
                                        <p:tgtEl>
                                          <p:spTgt spid="72"/>
                                        </p:tgtEl>
                                        <p:attrNameLst>
                                          <p:attrName>ppt_x</p:attrName>
                                        </p:attrNameLst>
                                      </p:cBhvr>
                                      <p:tavLst>
                                        <p:tav tm="0">
                                          <p:val>
                                            <p:strVal val="#ppt_x"/>
                                          </p:val>
                                        </p:tav>
                                        <p:tav tm="100000">
                                          <p:val>
                                            <p:strVal val="#ppt_x"/>
                                          </p:val>
                                        </p:tav>
                                      </p:tavLst>
                                    </p:anim>
                                    <p:anim calcmode="lin" valueType="num">
                                      <p:cBhvr>
                                        <p:cTn id="70"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nodeType="click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barn(inVertical)">
                                      <p:cBhvr>
                                        <p:cTn id="75" dur="1000"/>
                                        <p:tgtEl>
                                          <p:spTgt spid="3"/>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85"/>
                                        </p:tgtEl>
                                        <p:attrNameLst>
                                          <p:attrName>style.visibility</p:attrName>
                                        </p:attrNameLst>
                                      </p:cBhvr>
                                      <p:to>
                                        <p:strVal val="visible"/>
                                      </p:to>
                                    </p:set>
                                    <p:animEffect transition="in" filter="barn(inVertical)">
                                      <p:cBhvr>
                                        <p:cTn id="80" dur="500"/>
                                        <p:tgtEl>
                                          <p:spTgt spid="85"/>
                                        </p:tgtEl>
                                      </p:cBhvr>
                                    </p:animEffect>
                                  </p:childTnLst>
                                </p:cTn>
                              </p:par>
                              <p:par>
                                <p:cTn id="81" presetID="16" presetClass="entr" presetSubtype="21" fill="hold" grpId="0" nodeType="with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barn(inVertical)">
                                      <p:cBhvr>
                                        <p:cTn id="83" dur="500"/>
                                        <p:tgtEl>
                                          <p:spTgt spid="81"/>
                                        </p:tgtEl>
                                      </p:cBhvr>
                                    </p:animEffect>
                                  </p:childTnLst>
                                </p:cTn>
                              </p:par>
                            </p:childTnLst>
                          </p:cTn>
                        </p:par>
                      </p:childTnLst>
                    </p:cTn>
                  </p:par>
                  <p:par>
                    <p:cTn id="84" fill="hold">
                      <p:stCondLst>
                        <p:cond delay="indefinite"/>
                      </p:stCondLst>
                      <p:childTnLst>
                        <p:par>
                          <p:cTn id="85" fill="hold">
                            <p:stCondLst>
                              <p:cond delay="0"/>
                            </p:stCondLst>
                            <p:childTnLst>
                              <p:par>
                                <p:cTn id="86" presetID="16" presetClass="entr" presetSubtype="21" fill="hold" grpId="0" nodeType="clickEffect">
                                  <p:stCondLst>
                                    <p:cond delay="0"/>
                                  </p:stCondLst>
                                  <p:childTnLst>
                                    <p:set>
                                      <p:cBhvr>
                                        <p:cTn id="87" dur="1" fill="hold">
                                          <p:stCondLst>
                                            <p:cond delay="0"/>
                                          </p:stCondLst>
                                        </p:cTn>
                                        <p:tgtEl>
                                          <p:spTgt spid="82"/>
                                        </p:tgtEl>
                                        <p:attrNameLst>
                                          <p:attrName>style.visibility</p:attrName>
                                        </p:attrNameLst>
                                      </p:cBhvr>
                                      <p:to>
                                        <p:strVal val="visible"/>
                                      </p:to>
                                    </p:set>
                                    <p:animEffect transition="in" filter="barn(inVertical)">
                                      <p:cBhvr>
                                        <p:cTn id="88" dur="1000"/>
                                        <p:tgtEl>
                                          <p:spTgt spid="82"/>
                                        </p:tgtEl>
                                      </p:cBhvr>
                                    </p:animEffect>
                                  </p:childTnLst>
                                </p:cTn>
                              </p:par>
                              <p:par>
                                <p:cTn id="89" presetID="16" presetClass="entr" presetSubtype="21" fill="hold" nodeType="withEffect">
                                  <p:stCondLst>
                                    <p:cond delay="0"/>
                                  </p:stCondLst>
                                  <p:childTnLst>
                                    <p:set>
                                      <p:cBhvr>
                                        <p:cTn id="90" dur="1" fill="hold">
                                          <p:stCondLst>
                                            <p:cond delay="0"/>
                                          </p:stCondLst>
                                        </p:cTn>
                                        <p:tgtEl>
                                          <p:spTgt spid="83"/>
                                        </p:tgtEl>
                                        <p:attrNameLst>
                                          <p:attrName>style.visibility</p:attrName>
                                        </p:attrNameLst>
                                      </p:cBhvr>
                                      <p:to>
                                        <p:strVal val="visible"/>
                                      </p:to>
                                    </p:set>
                                    <p:animEffect transition="in" filter="barn(inVertical)">
                                      <p:cBhvr>
                                        <p:cTn id="91" dur="1000"/>
                                        <p:tgtEl>
                                          <p:spTgt spid="83"/>
                                        </p:tgtEl>
                                      </p:cBhvr>
                                    </p:animEffect>
                                  </p:childTnLst>
                                </p:cTn>
                              </p:par>
                              <p:par>
                                <p:cTn id="92" presetID="16" presetClass="entr" presetSubtype="21" fill="hold" grpId="0" nodeType="with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barn(inVertical)">
                                      <p:cBhvr>
                                        <p:cTn id="94" dur="1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9" grpId="0" animBg="1"/>
      <p:bldP spid="75" grpId="0" animBg="1"/>
      <p:bldP spid="10" grpId="0" animBg="1"/>
      <p:bldP spid="77" grpId="0"/>
      <p:bldP spid="78" grpId="0"/>
      <p:bldP spid="79" grpId="0"/>
      <p:bldP spid="80" grpId="0"/>
      <p:bldP spid="81" grpId="0" animBg="1"/>
      <p:bldP spid="82" grpId="0" animBg="1"/>
      <p:bldP spid="84" grpId="0"/>
      <p:bldP spid="85" grpId="0"/>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114" y="191238"/>
            <a:ext cx="8229600" cy="639762"/>
          </a:xfrm>
        </p:spPr>
        <p:txBody>
          <a:bodyPr>
            <a:normAutofit/>
          </a:bodyPr>
          <a:lstStyle/>
          <a:p>
            <a:pPr algn="l"/>
            <a:r>
              <a:rPr lang="en-US" sz="3200" b="1" dirty="0" smtClean="0">
                <a:solidFill>
                  <a:schemeClr val="bg2">
                    <a:lumMod val="25000"/>
                  </a:schemeClr>
                </a:solidFill>
                <a:latin typeface="Times New Roman" panose="02020603050405020304" pitchFamily="18" charset="0"/>
                <a:cs typeface="Times New Roman" panose="02020603050405020304" pitchFamily="18" charset="0"/>
              </a:rPr>
              <a:t>1.2.2.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Chuyển</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đổi</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giữa</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các</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hệ</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đếm</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(1)</a:t>
            </a:r>
            <a:endParaRPr lang="en-US" sz="3200" b="1"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39363" y="923973"/>
            <a:ext cx="5715000" cy="609600"/>
          </a:xfrm>
        </p:spPr>
        <p:txBody>
          <a:bodyPr>
            <a:normAutofit/>
          </a:bodyPr>
          <a:lstStyle/>
          <a:p>
            <a:pPr marL="514350" indent="-514350">
              <a:buFont typeface="+mj-lt"/>
              <a:buAutoNum type="arabicPeriod"/>
            </a:pPr>
            <a:r>
              <a:rPr lang="en-US" sz="2800" b="1" dirty="0" err="1">
                <a:latin typeface="Times New Roman" panose="02020603050405020304" pitchFamily="18" charset="0"/>
                <a:cs typeface="Times New Roman" panose="02020603050405020304" pitchFamily="18" charset="0"/>
              </a:rPr>
              <a:t>Đổi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từ</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cơ</a:t>
            </a:r>
            <a:r>
              <a:rPr lang="en-US" sz="2800" b="1" dirty="0">
                <a:latin typeface="Times New Roman" panose="02020603050405020304" pitchFamily="18" charset="0"/>
                <a:cs typeface="Times New Roman" panose="02020603050405020304" pitchFamily="18" charset="0"/>
              </a:rPr>
              <a:t> số q sang </a:t>
            </a:r>
            <a:r>
              <a:rPr lang="en-US" sz="2800" b="1" dirty="0" err="1">
                <a:latin typeface="Times New Roman" panose="02020603050405020304" pitchFamily="18" charset="0"/>
                <a:cs typeface="Times New Roman" panose="02020603050405020304" pitchFamily="18" charset="0"/>
              </a:rPr>
              <a:t>cơ</a:t>
            </a:r>
            <a:r>
              <a:rPr lang="en-US" sz="2800" b="1" dirty="0">
                <a:latin typeface="Times New Roman" panose="02020603050405020304" pitchFamily="18" charset="0"/>
                <a:cs typeface="Times New Roman" panose="02020603050405020304" pitchFamily="18" charset="0"/>
              </a:rPr>
              <a:t> số 10</a:t>
            </a:r>
          </a:p>
        </p:txBody>
      </p:sp>
      <p:sp>
        <p:nvSpPr>
          <p:cNvPr id="4" name="Slide Number Placeholder 3"/>
          <p:cNvSpPr>
            <a:spLocks noGrp="1"/>
          </p:cNvSpPr>
          <p:nvPr>
            <p:ph type="sldNum" sz="quarter" idx="12"/>
          </p:nvPr>
        </p:nvSpPr>
        <p:spPr/>
        <p:txBody>
          <a:bodyPr/>
          <a:lstStyle/>
          <a:p>
            <a:fld id="{A8707075-541A-4CB2-8C7D-C1C20183CA57}" type="slidenum">
              <a:rPr lang="en-US" smtClean="0"/>
              <a:pPr/>
              <a:t>11</a:t>
            </a:fld>
            <a:endParaRPr lang="en-US" dirty="0"/>
          </a:p>
        </p:txBody>
      </p:sp>
      <p:pic>
        <p:nvPicPr>
          <p:cNvPr id="5" name="Picture 4"/>
          <p:cNvPicPr>
            <a:picLocks noChangeAspect="1"/>
          </p:cNvPicPr>
          <p:nvPr/>
        </p:nvPicPr>
        <p:blipFill>
          <a:blip r:embed="rId2"/>
          <a:stretch>
            <a:fillRect/>
          </a:stretch>
        </p:blipFill>
        <p:spPr>
          <a:xfrm>
            <a:off x="1935578" y="1840642"/>
            <a:ext cx="8757823" cy="1484377"/>
          </a:xfrm>
          <a:prstGeom prst="rect">
            <a:avLst/>
          </a:prstGeom>
        </p:spPr>
      </p:pic>
      <p:sp>
        <p:nvSpPr>
          <p:cNvPr id="6" name="Content Placeholder 2"/>
          <p:cNvSpPr txBox="1">
            <a:spLocks/>
          </p:cNvSpPr>
          <p:nvPr/>
        </p:nvSpPr>
        <p:spPr>
          <a:xfrm>
            <a:off x="1981201" y="3548318"/>
            <a:ext cx="1066800" cy="609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r>
              <a:rPr lang="en-US" sz="2400" b="1" i="1" dirty="0" err="1">
                <a:latin typeface="Times New Roman" panose="02020603050405020304" pitchFamily="18" charset="0"/>
                <a:cs typeface="Times New Roman" panose="02020603050405020304" pitchFamily="18" charset="0"/>
              </a:rPr>
              <a:t>Ví</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dụ</a:t>
            </a:r>
            <a:r>
              <a:rPr lang="en-US" sz="2400" b="1" i="1" dirty="0">
                <a:latin typeface="Times New Roman" panose="02020603050405020304" pitchFamily="18" charset="0"/>
                <a:cs typeface="Times New Roman" panose="02020603050405020304" pitchFamily="18" charset="0"/>
              </a:rPr>
              <a:t>:</a:t>
            </a:r>
          </a:p>
        </p:txBody>
      </p:sp>
      <p:pic>
        <p:nvPicPr>
          <p:cNvPr id="9" name="Picture 8"/>
          <p:cNvPicPr>
            <a:picLocks noChangeAspect="1"/>
          </p:cNvPicPr>
          <p:nvPr/>
        </p:nvPicPr>
        <p:blipFill>
          <a:blip r:embed="rId3"/>
          <a:stretch>
            <a:fillRect/>
          </a:stretch>
        </p:blipFill>
        <p:spPr>
          <a:xfrm>
            <a:off x="3276601" y="3559762"/>
            <a:ext cx="3577762" cy="452696"/>
          </a:xfrm>
          <a:prstGeom prst="rect">
            <a:avLst/>
          </a:prstGeom>
        </p:spPr>
      </p:pic>
      <p:pic>
        <p:nvPicPr>
          <p:cNvPr id="10" name="Picture 9"/>
          <p:cNvPicPr>
            <a:picLocks noChangeAspect="1"/>
          </p:cNvPicPr>
          <p:nvPr/>
        </p:nvPicPr>
        <p:blipFill>
          <a:blip r:embed="rId4"/>
          <a:stretch>
            <a:fillRect/>
          </a:stretch>
        </p:blipFill>
        <p:spPr>
          <a:xfrm>
            <a:off x="2485990" y="4186949"/>
            <a:ext cx="1581222" cy="468511"/>
          </a:xfrm>
          <a:prstGeom prst="rect">
            <a:avLst/>
          </a:prstGeom>
        </p:spPr>
      </p:pic>
      <p:pic>
        <p:nvPicPr>
          <p:cNvPr id="11" name="Picture 10"/>
          <p:cNvPicPr>
            <a:picLocks noChangeAspect="1"/>
          </p:cNvPicPr>
          <p:nvPr/>
        </p:nvPicPr>
        <p:blipFill>
          <a:blip r:embed="rId5"/>
          <a:stretch>
            <a:fillRect/>
          </a:stretch>
        </p:blipFill>
        <p:spPr>
          <a:xfrm>
            <a:off x="4067212" y="4182411"/>
            <a:ext cx="6191178" cy="459154"/>
          </a:xfrm>
          <a:prstGeom prst="rect">
            <a:avLst/>
          </a:prstGeom>
        </p:spPr>
      </p:pic>
      <p:pic>
        <p:nvPicPr>
          <p:cNvPr id="12" name="Picture 11"/>
          <p:cNvPicPr>
            <a:picLocks noChangeAspect="1"/>
          </p:cNvPicPr>
          <p:nvPr/>
        </p:nvPicPr>
        <p:blipFill>
          <a:blip r:embed="rId6"/>
          <a:stretch>
            <a:fillRect/>
          </a:stretch>
        </p:blipFill>
        <p:spPr>
          <a:xfrm>
            <a:off x="3352801" y="5151858"/>
            <a:ext cx="3810001" cy="443736"/>
          </a:xfrm>
          <a:prstGeom prst="rect">
            <a:avLst/>
          </a:prstGeom>
        </p:spPr>
      </p:pic>
      <p:pic>
        <p:nvPicPr>
          <p:cNvPr id="13" name="Picture 12"/>
          <p:cNvPicPr>
            <a:picLocks noChangeAspect="1"/>
          </p:cNvPicPr>
          <p:nvPr/>
        </p:nvPicPr>
        <p:blipFill>
          <a:blip r:embed="rId7"/>
          <a:stretch>
            <a:fillRect/>
          </a:stretch>
        </p:blipFill>
        <p:spPr>
          <a:xfrm>
            <a:off x="2295888" y="5740202"/>
            <a:ext cx="1437913" cy="464781"/>
          </a:xfrm>
          <a:prstGeom prst="rect">
            <a:avLst/>
          </a:prstGeom>
        </p:spPr>
      </p:pic>
      <p:pic>
        <p:nvPicPr>
          <p:cNvPr id="14" name="Picture 13"/>
          <p:cNvPicPr>
            <a:picLocks noChangeAspect="1"/>
          </p:cNvPicPr>
          <p:nvPr/>
        </p:nvPicPr>
        <p:blipFill>
          <a:blip r:embed="rId8"/>
          <a:stretch>
            <a:fillRect/>
          </a:stretch>
        </p:blipFill>
        <p:spPr>
          <a:xfrm>
            <a:off x="3877654" y="5727244"/>
            <a:ext cx="6570294" cy="470357"/>
          </a:xfrm>
          <a:prstGeom prst="rect">
            <a:avLst/>
          </a:prstGeom>
        </p:spPr>
      </p:pic>
    </p:spTree>
    <p:extLst>
      <p:ext uri="{BB962C8B-B14F-4D97-AF65-F5344CB8AC3E}">
        <p14:creationId xmlns:p14="http://schemas.microsoft.com/office/powerpoint/2010/main" val="301225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arn(inVertical)">
                                      <p:cBhvr>
                                        <p:cTn id="35" dur="10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barn(inVertical)">
                                      <p:cBhvr>
                                        <p:cTn id="40" dur="10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barn(inVertical)">
                                      <p:cBhvr>
                                        <p:cTn id="52" dur="10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barn(inVertical)">
                                      <p:cBhvr>
                                        <p:cTn id="5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110</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926206240"/>
              </p:ext>
            </p:extLst>
          </p:nvPr>
        </p:nvGraphicFramePr>
        <p:xfrm>
          <a:off x="7086600" y="3979529"/>
          <a:ext cx="2286000" cy="2497470"/>
        </p:xfrm>
        <a:graphic>
          <a:graphicData uri="http://schemas.openxmlformats.org/drawingml/2006/table">
            <a:tbl>
              <a:tblPr/>
              <a:tblGrid>
                <a:gridCol w="716240">
                  <a:extLst>
                    <a:ext uri="{9D8B030D-6E8A-4147-A177-3AD203B41FA5}">
                      <a16:colId xmlns:a16="http://schemas.microsoft.com/office/drawing/2014/main" val="20000"/>
                    </a:ext>
                  </a:extLst>
                </a:gridCol>
                <a:gridCol w="807262">
                  <a:extLst>
                    <a:ext uri="{9D8B030D-6E8A-4147-A177-3AD203B41FA5}">
                      <a16:colId xmlns:a16="http://schemas.microsoft.com/office/drawing/2014/main" val="20001"/>
                    </a:ext>
                  </a:extLst>
                </a:gridCol>
                <a:gridCol w="762498">
                  <a:extLst>
                    <a:ext uri="{9D8B030D-6E8A-4147-A177-3AD203B41FA5}">
                      <a16:colId xmlns:a16="http://schemas.microsoft.com/office/drawing/2014/main" val="20002"/>
                    </a:ext>
                  </a:extLst>
                </a:gridCol>
              </a:tblGrid>
              <a:tr h="499494">
                <a:tc>
                  <a:txBody>
                    <a:bodyPr/>
                    <a:lstStyle/>
                    <a:p>
                      <a:pPr algn="ctr">
                        <a:spcAft>
                          <a:spcPts val="0"/>
                        </a:spcAft>
                      </a:pPr>
                      <a:r>
                        <a:rPr lang="en-US" sz="2000" b="1" dirty="0">
                          <a:latin typeface="Times New Roman"/>
                          <a:ea typeface="Times New Roman"/>
                          <a:cs typeface="Times New Roman"/>
                        </a:rPr>
                        <a:t>q</a:t>
                      </a:r>
                      <a:endParaRPr lang="en-US" sz="2400" dirty="0">
                        <a:latin typeface="Times New Roman"/>
                        <a:ea typeface="Times New Roman"/>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a:latin typeface="Times New Roman"/>
                          <a:ea typeface="Times New Roman"/>
                          <a:cs typeface="Times New Roman"/>
                        </a:rPr>
                        <a:t>Q</a:t>
                      </a:r>
                      <a:endParaRPr lang="en-US" sz="2400">
                        <a:latin typeface="Times New Roman"/>
                        <a:ea typeface="Times New Roman"/>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dirty="0">
                          <a:latin typeface="Times New Roman"/>
                          <a:ea typeface="Times New Roman"/>
                          <a:cs typeface="Times New Roman"/>
                        </a:rPr>
                        <a:t>D</a:t>
                      </a:r>
                      <a:endParaRPr lang="en-US" sz="24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99494">
                <a:tc>
                  <a:txBody>
                    <a:bodyPr/>
                    <a:lstStyle/>
                    <a:p>
                      <a:pPr algn="ctr">
                        <a:spcAft>
                          <a:spcPts val="0"/>
                        </a:spcAft>
                      </a:pPr>
                      <a:r>
                        <a:rPr lang="en-US" sz="2000" dirty="0">
                          <a:latin typeface="Times New Roman"/>
                          <a:ea typeface="Times New Roman"/>
                          <a:cs typeface="Times New Roman"/>
                        </a:rPr>
                        <a:t>0</a:t>
                      </a:r>
                      <a:endParaRPr lang="en-US" sz="2400" dirty="0">
                        <a:latin typeface="Times New Roman"/>
                        <a:ea typeface="Times New Roman"/>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000" dirty="0">
                          <a:latin typeface="Times New Roman"/>
                          <a:ea typeface="Times New Roman"/>
                          <a:cs typeface="Times New Roman"/>
                        </a:rPr>
                        <a:t>0</a:t>
                      </a:r>
                      <a:endParaRPr lang="en-US" sz="2400" dirty="0">
                        <a:latin typeface="Times New Roman"/>
                        <a:ea typeface="Times New Roman"/>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000">
                          <a:latin typeface="Times New Roman"/>
                          <a:ea typeface="Times New Roman"/>
                          <a:cs typeface="Times New Roman"/>
                        </a:rPr>
                        <a:t>0</a:t>
                      </a:r>
                      <a:endParaRPr lang="en-US" sz="24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499494">
                <a:tc>
                  <a:txBody>
                    <a:bodyPr/>
                    <a:lstStyle/>
                    <a:p>
                      <a:pPr algn="ctr">
                        <a:spcAft>
                          <a:spcPts val="0"/>
                        </a:spcAft>
                      </a:pPr>
                      <a:r>
                        <a:rPr lang="en-US" sz="2000">
                          <a:latin typeface="Times New Roman"/>
                          <a:ea typeface="Times New Roman"/>
                          <a:cs typeface="Times New Roman"/>
                        </a:rPr>
                        <a:t>0</a:t>
                      </a:r>
                      <a:endParaRPr lang="en-US" sz="2400">
                        <a:latin typeface="Times New Roman"/>
                        <a:ea typeface="Times New Roman"/>
                        <a:cs typeface="Times New Roman"/>
                      </a:endParaRPr>
                    </a:p>
                  </a:txBody>
                  <a:tcPr marL="68580" marR="68580" marT="0" marB="0">
                    <a:lnL>
                      <a:noFill/>
                    </a:lnL>
                    <a:lnR>
                      <a:noFill/>
                    </a:lnR>
                    <a:lnT>
                      <a:noFill/>
                    </a:lnT>
                    <a:lnB>
                      <a:noFill/>
                    </a:lnB>
                  </a:tcPr>
                </a:tc>
                <a:tc>
                  <a:txBody>
                    <a:bodyPr/>
                    <a:lstStyle/>
                    <a:p>
                      <a:pPr algn="ctr">
                        <a:spcAft>
                          <a:spcPts val="0"/>
                        </a:spcAft>
                      </a:pPr>
                      <a:r>
                        <a:rPr lang="en-US" sz="2000">
                          <a:latin typeface="Times New Roman"/>
                          <a:ea typeface="Times New Roman"/>
                          <a:cs typeface="Times New Roman"/>
                        </a:rPr>
                        <a:t>1</a:t>
                      </a:r>
                      <a:endParaRPr lang="en-US" sz="2400">
                        <a:latin typeface="Times New Roman"/>
                        <a:ea typeface="Times New Roman"/>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en-US" sz="2000">
                          <a:latin typeface="Times New Roman"/>
                          <a:ea typeface="Times New Roman"/>
                          <a:cs typeface="Times New Roman"/>
                        </a:rPr>
                        <a:t>1</a:t>
                      </a:r>
                      <a:endParaRPr lang="en-US" sz="24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499494">
                <a:tc>
                  <a:txBody>
                    <a:bodyPr/>
                    <a:lstStyle/>
                    <a:p>
                      <a:pPr algn="ctr">
                        <a:spcAft>
                          <a:spcPts val="0"/>
                        </a:spcAft>
                      </a:pPr>
                      <a:r>
                        <a:rPr lang="en-US" sz="2000">
                          <a:latin typeface="Times New Roman"/>
                          <a:ea typeface="Times New Roman"/>
                          <a:cs typeface="Times New Roman"/>
                        </a:rPr>
                        <a:t>1</a:t>
                      </a:r>
                      <a:endParaRPr lang="en-US" sz="2400">
                        <a:latin typeface="Times New Roman"/>
                        <a:ea typeface="Times New Roman"/>
                        <a:cs typeface="Times New Roman"/>
                      </a:endParaRPr>
                    </a:p>
                  </a:txBody>
                  <a:tcPr marL="68580" marR="68580" marT="0" marB="0">
                    <a:lnL>
                      <a:noFill/>
                    </a:lnL>
                    <a:lnR>
                      <a:noFill/>
                    </a:lnR>
                    <a:lnT>
                      <a:noFill/>
                    </a:lnT>
                    <a:lnB>
                      <a:noFill/>
                    </a:lnB>
                  </a:tcPr>
                </a:tc>
                <a:tc>
                  <a:txBody>
                    <a:bodyPr/>
                    <a:lstStyle/>
                    <a:p>
                      <a:pPr algn="ctr">
                        <a:spcAft>
                          <a:spcPts val="0"/>
                        </a:spcAft>
                      </a:pPr>
                      <a:r>
                        <a:rPr lang="en-US" sz="2000">
                          <a:latin typeface="Times New Roman"/>
                          <a:ea typeface="Times New Roman"/>
                          <a:cs typeface="Times New Roman"/>
                        </a:rPr>
                        <a:t>0</a:t>
                      </a:r>
                      <a:endParaRPr lang="en-US" sz="2400">
                        <a:latin typeface="Times New Roman"/>
                        <a:ea typeface="Times New Roman"/>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en-US" sz="2000">
                          <a:latin typeface="Times New Roman"/>
                          <a:ea typeface="Times New Roman"/>
                          <a:cs typeface="Times New Roman"/>
                        </a:rPr>
                        <a:t>0</a:t>
                      </a:r>
                      <a:endParaRPr lang="en-US" sz="24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3"/>
                  </a:ext>
                </a:extLst>
              </a:tr>
              <a:tr h="499494">
                <a:tc>
                  <a:txBody>
                    <a:bodyPr/>
                    <a:lstStyle/>
                    <a:p>
                      <a:pPr algn="ctr">
                        <a:spcAft>
                          <a:spcPts val="0"/>
                        </a:spcAft>
                      </a:pPr>
                      <a:r>
                        <a:rPr lang="en-US" sz="2000">
                          <a:latin typeface="Times New Roman"/>
                          <a:ea typeface="Times New Roman"/>
                          <a:cs typeface="Times New Roman"/>
                        </a:rPr>
                        <a:t>1</a:t>
                      </a:r>
                      <a:endParaRPr lang="en-US" sz="2400">
                        <a:latin typeface="Times New Roman"/>
                        <a:ea typeface="Times New Roman"/>
                        <a:cs typeface="Times New Roman"/>
                      </a:endParaRPr>
                    </a:p>
                  </a:txBody>
                  <a:tcPr marL="68580" marR="68580" marT="0" marB="0">
                    <a:lnL>
                      <a:noFill/>
                    </a:lnL>
                    <a:lnR>
                      <a:noFill/>
                    </a:lnR>
                    <a:lnT>
                      <a:noFill/>
                    </a:lnT>
                    <a:lnB>
                      <a:noFill/>
                    </a:lnB>
                  </a:tcPr>
                </a:tc>
                <a:tc>
                  <a:txBody>
                    <a:bodyPr/>
                    <a:lstStyle/>
                    <a:p>
                      <a:pPr algn="ctr">
                        <a:spcAft>
                          <a:spcPts val="0"/>
                        </a:spcAft>
                      </a:pPr>
                      <a:r>
                        <a:rPr lang="en-US" sz="2000">
                          <a:latin typeface="Times New Roman"/>
                          <a:ea typeface="Times New Roman"/>
                          <a:cs typeface="Times New Roman"/>
                        </a:rPr>
                        <a:t>1</a:t>
                      </a:r>
                      <a:endParaRPr lang="en-US" sz="2400">
                        <a:latin typeface="Times New Roman"/>
                        <a:ea typeface="Times New Roman"/>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en-US" sz="2000" dirty="0">
                          <a:latin typeface="Times New Roman"/>
                          <a:ea typeface="Times New Roman"/>
                          <a:cs typeface="Times New Roman"/>
                        </a:rPr>
                        <a:t>1</a:t>
                      </a:r>
                      <a:endParaRPr lang="en-US" sz="24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4"/>
                  </a:ext>
                </a:extLst>
              </a:tr>
            </a:tbl>
          </a:graphicData>
        </a:graphic>
      </p:graphicFrame>
      <p:graphicFrame>
        <p:nvGraphicFramePr>
          <p:cNvPr id="2024492" name="Object 44"/>
          <p:cNvGraphicFramePr>
            <a:graphicFrameLocks noChangeAspect="1"/>
          </p:cNvGraphicFramePr>
          <p:nvPr>
            <p:extLst>
              <p:ext uri="{D42A27DB-BD31-4B8C-83A1-F6EECF244321}">
                <p14:modId xmlns:p14="http://schemas.microsoft.com/office/powerpoint/2010/main" val="1126865110"/>
              </p:ext>
            </p:extLst>
          </p:nvPr>
        </p:nvGraphicFramePr>
        <p:xfrm>
          <a:off x="2971800" y="3675682"/>
          <a:ext cx="2590800" cy="3182319"/>
        </p:xfrm>
        <a:graphic>
          <a:graphicData uri="http://schemas.openxmlformats.org/presentationml/2006/ole">
            <mc:AlternateContent xmlns:mc="http://schemas.openxmlformats.org/markup-compatibility/2006">
              <mc:Choice xmlns:v="urn:schemas-microsoft-com:vml" Requires="v">
                <p:oleObj spid="_x0000_s2024758" r:id="rId3" imgW="1041637" imgH="1354983" progId="">
                  <p:embed/>
                </p:oleObj>
              </mc:Choice>
              <mc:Fallback>
                <p:oleObj r:id="rId3" imgW="1041637" imgH="1354983" progId="">
                  <p:embed/>
                  <p:pic>
                    <p:nvPicPr>
                      <p:cNvPr id="0" name="Picture 2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675682"/>
                        <a:ext cx="2590800" cy="31823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 name="TextBox 51"/>
          <p:cNvSpPr txBox="1"/>
          <p:nvPr/>
        </p:nvSpPr>
        <p:spPr>
          <a:xfrm>
            <a:off x="3171322" y="3240253"/>
            <a:ext cx="2667000" cy="461665"/>
          </a:xfrm>
          <a:prstGeom prst="rect">
            <a:avLst/>
          </a:prstGeom>
          <a:noFill/>
        </p:spPr>
        <p:txBody>
          <a:bodyPr wrap="square" rtlCol="0">
            <a:spAutoFit/>
          </a:bodyPr>
          <a:lstStyle/>
          <a:p>
            <a:pPr marL="342900" indent="-342900" algn="ctr"/>
            <a:r>
              <a:rPr lang="en-US" sz="2400" b="1" dirty="0">
                <a:latin typeface="Times New Roman" panose="02020603050405020304" pitchFamily="18" charset="0"/>
                <a:cs typeface="Times New Roman" panose="02020603050405020304" pitchFamily="18" charset="0"/>
              </a:rPr>
              <a:t>Bảng trạng thái</a:t>
            </a:r>
          </a:p>
        </p:txBody>
      </p:sp>
      <p:sp>
        <p:nvSpPr>
          <p:cNvPr id="53" name="TextBox 52"/>
          <p:cNvSpPr txBox="1"/>
          <p:nvPr/>
        </p:nvSpPr>
        <p:spPr>
          <a:xfrm>
            <a:off x="7010400" y="3352801"/>
            <a:ext cx="1981200" cy="461665"/>
          </a:xfrm>
          <a:prstGeom prst="rect">
            <a:avLst/>
          </a:prstGeom>
          <a:noFill/>
        </p:spPr>
        <p:txBody>
          <a:bodyPr wrap="square" rtlCol="0">
            <a:spAutoFit/>
          </a:bodyPr>
          <a:lstStyle/>
          <a:p>
            <a:pPr marL="342900" indent="-342900" algn="ctr"/>
            <a:r>
              <a:rPr lang="en-US" sz="2400" b="1" dirty="0">
                <a:latin typeface="Times New Roman" panose="02020603050405020304" pitchFamily="18" charset="0"/>
                <a:cs typeface="Times New Roman" panose="02020603050405020304" pitchFamily="18" charset="0"/>
              </a:rPr>
              <a:t>Bảng </a:t>
            </a:r>
            <a:r>
              <a:rPr lang="en-US" sz="2400" b="1" dirty="0" err="1">
                <a:latin typeface="Times New Roman" panose="02020603050405020304" pitchFamily="18" charset="0"/>
                <a:cs typeface="Times New Roman" panose="02020603050405020304" pitchFamily="18" charset="0"/>
              </a:rPr>
              <a:t>kích</a:t>
            </a:r>
            <a:endParaRPr lang="en-US" sz="24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5"/>
          <a:stretch>
            <a:fillRect/>
          </a:stretch>
        </p:blipFill>
        <p:spPr>
          <a:xfrm>
            <a:off x="3898554" y="818582"/>
            <a:ext cx="2104522" cy="2118459"/>
          </a:xfrm>
          <a:prstGeom prst="rect">
            <a:avLst/>
          </a:prstGeom>
        </p:spPr>
      </p:pic>
      <p:grpSp>
        <p:nvGrpSpPr>
          <p:cNvPr id="12" name="Group 11"/>
          <p:cNvGrpSpPr/>
          <p:nvPr/>
        </p:nvGrpSpPr>
        <p:grpSpPr>
          <a:xfrm>
            <a:off x="6672152" y="889735"/>
            <a:ext cx="2319448" cy="2240920"/>
            <a:chOff x="5148152" y="889735"/>
            <a:chExt cx="2319448" cy="2240920"/>
          </a:xfrm>
        </p:grpSpPr>
        <p:pic>
          <p:nvPicPr>
            <p:cNvPr id="3" name="Picture 2"/>
            <p:cNvPicPr>
              <a:picLocks noChangeAspect="1"/>
            </p:cNvPicPr>
            <p:nvPr/>
          </p:nvPicPr>
          <p:blipFill>
            <a:blip r:embed="rId6"/>
            <a:stretch>
              <a:fillRect/>
            </a:stretch>
          </p:blipFill>
          <p:spPr>
            <a:xfrm>
              <a:off x="5148152" y="889735"/>
              <a:ext cx="2319448" cy="2097226"/>
            </a:xfrm>
            <a:prstGeom prst="rect">
              <a:avLst/>
            </a:prstGeom>
          </p:spPr>
        </p:pic>
        <p:cxnSp>
          <p:nvCxnSpPr>
            <p:cNvPr id="8" name="Straight Connector 7"/>
            <p:cNvCxnSpPr/>
            <p:nvPr/>
          </p:nvCxnSpPr>
          <p:spPr>
            <a:xfrm flipH="1" flipV="1">
              <a:off x="6197600" y="889735"/>
              <a:ext cx="0" cy="256894"/>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6226629" y="2856335"/>
              <a:ext cx="0" cy="27432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926876" y="2544036"/>
              <a:ext cx="761999"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CLR</a:t>
              </a:r>
              <a:endParaRPr lang="en-US"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5977757" y="1204368"/>
              <a:ext cx="587829"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PR</a:t>
              </a:r>
              <a:endParaRPr lang="en-US" dirty="0">
                <a:latin typeface="Times New Roman" panose="02020603050405020304" pitchFamily="18" charset="0"/>
                <a:cs typeface="Times New Roman" panose="02020603050405020304" pitchFamily="18" charset="0"/>
              </a:endParaRPr>
            </a:p>
          </p:txBody>
        </p:sp>
      </p:grpSp>
      <p:sp>
        <p:nvSpPr>
          <p:cNvPr id="17" name="Title 1"/>
          <p:cNvSpPr>
            <a:spLocks noGrp="1"/>
          </p:cNvSpPr>
          <p:nvPr>
            <p:ph type="title"/>
          </p:nvPr>
        </p:nvSpPr>
        <p:spPr>
          <a:xfrm>
            <a:off x="38565" y="130640"/>
            <a:ext cx="8229600" cy="494619"/>
          </a:xfrm>
        </p:spPr>
        <p:txBody>
          <a:bodyPr>
            <a:noAutofit/>
          </a:bodyPr>
          <a:lstStyle/>
          <a:p>
            <a:pPr algn="l"/>
            <a:r>
              <a:rPr lang="en-US" sz="3200" b="1" dirty="0">
                <a:solidFill>
                  <a:srgbClr val="C00000"/>
                </a:solidFill>
                <a:latin typeface="Times New Roman" panose="02020603050405020304" pitchFamily="18" charset="0"/>
                <a:cs typeface="Times New Roman" panose="02020603050405020304" pitchFamily="18" charset="0"/>
              </a:rPr>
              <a:t>4</a:t>
            </a:r>
            <a:r>
              <a:rPr lang="en-US" sz="3200" b="1" dirty="0" smtClean="0">
                <a:solidFill>
                  <a:srgbClr val="C00000"/>
                </a:solidFill>
                <a:latin typeface="Times New Roman" panose="02020603050405020304" pitchFamily="18" charset="0"/>
                <a:cs typeface="Times New Roman" panose="02020603050405020304" pitchFamily="18" charset="0"/>
              </a:rPr>
              <a:t>.4</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Phần</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tử</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nhớ</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smtClean="0">
                <a:solidFill>
                  <a:srgbClr val="C00000"/>
                </a:solidFill>
                <a:latin typeface="Times New Roman" panose="02020603050405020304" pitchFamily="18" charset="0"/>
                <a:cs typeface="Times New Roman" panose="02020603050405020304" pitchFamily="18" charset="0"/>
              </a:rPr>
              <a:t>(D-FF)</a:t>
            </a:r>
            <a:endParaRPr lang="en-US" sz="32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1000"/>
                                        <p:tgtEl>
                                          <p:spTgt spid="52"/>
                                        </p:tgtEl>
                                      </p:cBhvr>
                                    </p:animEffect>
                                    <p:anim calcmode="lin" valueType="num">
                                      <p:cBhvr>
                                        <p:cTn id="18" dur="1000" fill="hold"/>
                                        <p:tgtEl>
                                          <p:spTgt spid="52"/>
                                        </p:tgtEl>
                                        <p:attrNameLst>
                                          <p:attrName>ppt_x</p:attrName>
                                        </p:attrNameLst>
                                      </p:cBhvr>
                                      <p:tavLst>
                                        <p:tav tm="0">
                                          <p:val>
                                            <p:strVal val="#ppt_x"/>
                                          </p:val>
                                        </p:tav>
                                        <p:tav tm="100000">
                                          <p:val>
                                            <p:strVal val="#ppt_x"/>
                                          </p:val>
                                        </p:tav>
                                      </p:tavLst>
                                    </p:anim>
                                    <p:anim calcmode="lin" valueType="num">
                                      <p:cBhvr>
                                        <p:cTn id="1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2024492"/>
                                        </p:tgtEl>
                                        <p:attrNameLst>
                                          <p:attrName>style.visibility</p:attrName>
                                        </p:attrNameLst>
                                      </p:cBhvr>
                                      <p:to>
                                        <p:strVal val="visible"/>
                                      </p:to>
                                    </p:set>
                                    <p:animEffect transition="in" filter="barn(inVertical)">
                                      <p:cBhvr>
                                        <p:cTn id="24" dur="1000"/>
                                        <p:tgtEl>
                                          <p:spTgt spid="202449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1000"/>
                                        <p:tgtEl>
                                          <p:spTgt spid="53"/>
                                        </p:tgtEl>
                                      </p:cBhvr>
                                    </p:animEffect>
                                    <p:anim calcmode="lin" valueType="num">
                                      <p:cBhvr>
                                        <p:cTn id="30" dur="1000" fill="hold"/>
                                        <p:tgtEl>
                                          <p:spTgt spid="53"/>
                                        </p:tgtEl>
                                        <p:attrNameLst>
                                          <p:attrName>ppt_x</p:attrName>
                                        </p:attrNameLst>
                                      </p:cBhvr>
                                      <p:tavLst>
                                        <p:tav tm="0">
                                          <p:val>
                                            <p:strVal val="#ppt_x"/>
                                          </p:val>
                                        </p:tav>
                                        <p:tav tm="100000">
                                          <p:val>
                                            <p:strVal val="#ppt_x"/>
                                          </p:val>
                                        </p:tav>
                                      </p:tavLst>
                                    </p:anim>
                                    <p:anim calcmode="lin" valueType="num">
                                      <p:cBhvr>
                                        <p:cTn id="31"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arn(inVertical)">
                                      <p:cBhvr>
                                        <p:cTn id="3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111</a:t>
            </a:fld>
            <a:endParaRPr lang="en-US" dirty="0"/>
          </a:p>
        </p:txBody>
      </p:sp>
      <p:graphicFrame>
        <p:nvGraphicFramePr>
          <p:cNvPr id="40" name="Table 39"/>
          <p:cNvGraphicFramePr>
            <a:graphicFrameLocks noGrp="1"/>
          </p:cNvGraphicFramePr>
          <p:nvPr>
            <p:extLst>
              <p:ext uri="{D42A27DB-BD31-4B8C-83A1-F6EECF244321}">
                <p14:modId xmlns:p14="http://schemas.microsoft.com/office/powerpoint/2010/main" val="3686609625"/>
              </p:ext>
            </p:extLst>
          </p:nvPr>
        </p:nvGraphicFramePr>
        <p:xfrm>
          <a:off x="7924801" y="3421650"/>
          <a:ext cx="1523999" cy="2429590"/>
        </p:xfrm>
        <a:graphic>
          <a:graphicData uri="http://schemas.openxmlformats.org/drawingml/2006/table">
            <a:tbl>
              <a:tblPr/>
              <a:tblGrid>
                <a:gridCol w="507337">
                  <a:extLst>
                    <a:ext uri="{9D8B030D-6E8A-4147-A177-3AD203B41FA5}">
                      <a16:colId xmlns:a16="http://schemas.microsoft.com/office/drawing/2014/main" val="20000"/>
                    </a:ext>
                  </a:extLst>
                </a:gridCol>
                <a:gridCol w="508331">
                  <a:extLst>
                    <a:ext uri="{9D8B030D-6E8A-4147-A177-3AD203B41FA5}">
                      <a16:colId xmlns:a16="http://schemas.microsoft.com/office/drawing/2014/main" val="20001"/>
                    </a:ext>
                  </a:extLst>
                </a:gridCol>
                <a:gridCol w="508331">
                  <a:extLst>
                    <a:ext uri="{9D8B030D-6E8A-4147-A177-3AD203B41FA5}">
                      <a16:colId xmlns:a16="http://schemas.microsoft.com/office/drawing/2014/main" val="20002"/>
                    </a:ext>
                  </a:extLst>
                </a:gridCol>
              </a:tblGrid>
              <a:tr h="485918">
                <a:tc>
                  <a:txBody>
                    <a:bodyPr/>
                    <a:lstStyle/>
                    <a:p>
                      <a:pPr algn="ctr">
                        <a:spcAft>
                          <a:spcPts val="0"/>
                        </a:spcAft>
                      </a:pPr>
                      <a:r>
                        <a:rPr lang="en-US" sz="2400" b="1" dirty="0">
                          <a:latin typeface="Times New Roman"/>
                          <a:ea typeface="Times New Roman"/>
                          <a:cs typeface="Times New Roman"/>
                        </a:rPr>
                        <a:t>q</a:t>
                      </a:r>
                      <a:endParaRPr lang="en-US" sz="2800" dirty="0">
                        <a:latin typeface="Times New Roman"/>
                        <a:ea typeface="Times New Roman"/>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dirty="0">
                          <a:latin typeface="Times New Roman"/>
                          <a:ea typeface="Times New Roman"/>
                          <a:cs typeface="Times New Roman"/>
                        </a:rPr>
                        <a:t>Q</a:t>
                      </a:r>
                      <a:endParaRPr lang="en-US" sz="2800" dirty="0">
                        <a:latin typeface="Times New Roman"/>
                        <a:ea typeface="Times New Roman"/>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a:latin typeface="Times New Roman"/>
                          <a:ea typeface="Times New Roman"/>
                          <a:cs typeface="Times New Roman"/>
                        </a:rPr>
                        <a:t>T</a:t>
                      </a:r>
                      <a:endParaRPr lang="en-US" sz="28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5918">
                <a:tc>
                  <a:txBody>
                    <a:bodyPr/>
                    <a:lstStyle/>
                    <a:p>
                      <a:pPr algn="ctr">
                        <a:spcAft>
                          <a:spcPts val="0"/>
                        </a:spcAft>
                      </a:pPr>
                      <a:r>
                        <a:rPr lang="en-US" sz="2400">
                          <a:latin typeface="Times New Roman"/>
                          <a:ea typeface="Times New Roman"/>
                          <a:cs typeface="Times New Roman"/>
                        </a:rPr>
                        <a:t>0</a:t>
                      </a:r>
                      <a:endParaRPr lang="en-US" sz="2800">
                        <a:latin typeface="Times New Roman"/>
                        <a:ea typeface="Times New Roman"/>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400" dirty="0">
                          <a:latin typeface="Times New Roman"/>
                          <a:ea typeface="Times New Roman"/>
                          <a:cs typeface="Times New Roman"/>
                        </a:rPr>
                        <a:t>0</a:t>
                      </a:r>
                      <a:endParaRPr lang="en-US" sz="2800" dirty="0">
                        <a:latin typeface="Times New Roman"/>
                        <a:ea typeface="Times New Roman"/>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400" dirty="0">
                          <a:latin typeface="Times New Roman"/>
                          <a:ea typeface="Times New Roman"/>
                          <a:cs typeface="Times New Roman"/>
                        </a:rPr>
                        <a:t>0</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485918">
                <a:tc>
                  <a:txBody>
                    <a:bodyPr/>
                    <a:lstStyle/>
                    <a:p>
                      <a:pPr algn="ctr">
                        <a:spcAft>
                          <a:spcPts val="0"/>
                        </a:spcAft>
                      </a:pPr>
                      <a:r>
                        <a:rPr lang="en-US" sz="2400">
                          <a:latin typeface="Times New Roman"/>
                          <a:ea typeface="Times New Roman"/>
                          <a:cs typeface="Times New Roman"/>
                        </a:rPr>
                        <a:t>0</a:t>
                      </a:r>
                      <a:endParaRPr lang="en-US" sz="2800">
                        <a:latin typeface="Times New Roman"/>
                        <a:ea typeface="Times New Roman"/>
                        <a:cs typeface="Times New Roman"/>
                      </a:endParaRPr>
                    </a:p>
                  </a:txBody>
                  <a:tcPr marL="68580" marR="68580" marT="0" marB="0">
                    <a:lnL>
                      <a:noFill/>
                    </a:lnL>
                    <a:lnR>
                      <a:noFill/>
                    </a:lnR>
                    <a:lnT>
                      <a:noFill/>
                    </a:lnT>
                    <a:lnB>
                      <a:noFill/>
                    </a:lnB>
                  </a:tcPr>
                </a:tc>
                <a:tc>
                  <a:txBody>
                    <a:bodyPr/>
                    <a:lstStyle/>
                    <a:p>
                      <a:pPr algn="ctr">
                        <a:spcAft>
                          <a:spcPts val="0"/>
                        </a:spcAft>
                      </a:pPr>
                      <a:r>
                        <a:rPr lang="en-US" sz="2400">
                          <a:latin typeface="Times New Roman"/>
                          <a:ea typeface="Times New Roman"/>
                          <a:cs typeface="Times New Roman"/>
                        </a:rPr>
                        <a:t>1</a:t>
                      </a:r>
                      <a:endParaRPr lang="en-US" sz="2800">
                        <a:latin typeface="Times New Roman"/>
                        <a:ea typeface="Times New Roman"/>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en-US" sz="2400">
                          <a:latin typeface="Times New Roman"/>
                          <a:ea typeface="Times New Roman"/>
                          <a:cs typeface="Times New Roman"/>
                        </a:rPr>
                        <a:t>1</a:t>
                      </a:r>
                      <a:endParaRPr lang="en-US" sz="28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485918">
                <a:tc>
                  <a:txBody>
                    <a:bodyPr/>
                    <a:lstStyle/>
                    <a:p>
                      <a:pPr algn="ctr">
                        <a:spcAft>
                          <a:spcPts val="0"/>
                        </a:spcAft>
                      </a:pPr>
                      <a:r>
                        <a:rPr lang="en-US" sz="2400" dirty="0">
                          <a:latin typeface="Times New Roman"/>
                          <a:ea typeface="Times New Roman"/>
                          <a:cs typeface="Times New Roman"/>
                        </a:rPr>
                        <a:t>1</a:t>
                      </a:r>
                      <a:endParaRPr lang="en-US" sz="2800" dirty="0">
                        <a:latin typeface="Times New Roman"/>
                        <a:ea typeface="Times New Roman"/>
                        <a:cs typeface="Times New Roman"/>
                      </a:endParaRPr>
                    </a:p>
                  </a:txBody>
                  <a:tcPr marL="68580" marR="68580" marT="0" marB="0">
                    <a:lnL>
                      <a:noFill/>
                    </a:lnL>
                    <a:lnR>
                      <a:noFill/>
                    </a:lnR>
                    <a:lnT>
                      <a:noFill/>
                    </a:lnT>
                    <a:lnB>
                      <a:noFill/>
                    </a:lnB>
                  </a:tcPr>
                </a:tc>
                <a:tc>
                  <a:txBody>
                    <a:bodyPr/>
                    <a:lstStyle/>
                    <a:p>
                      <a:pPr algn="ctr">
                        <a:spcAft>
                          <a:spcPts val="0"/>
                        </a:spcAft>
                      </a:pPr>
                      <a:r>
                        <a:rPr lang="en-US" sz="2400">
                          <a:latin typeface="Times New Roman"/>
                          <a:ea typeface="Times New Roman"/>
                          <a:cs typeface="Times New Roman"/>
                        </a:rPr>
                        <a:t>0</a:t>
                      </a:r>
                      <a:endParaRPr lang="en-US" sz="2800">
                        <a:latin typeface="Times New Roman"/>
                        <a:ea typeface="Times New Roman"/>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en-US" sz="2400" dirty="0">
                          <a:latin typeface="Times New Roman"/>
                          <a:ea typeface="Times New Roman"/>
                          <a:cs typeface="Times New Roman"/>
                        </a:rPr>
                        <a:t>1</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3"/>
                  </a:ext>
                </a:extLst>
              </a:tr>
              <a:tr h="485918">
                <a:tc>
                  <a:txBody>
                    <a:bodyPr/>
                    <a:lstStyle/>
                    <a:p>
                      <a:pPr algn="ctr">
                        <a:spcAft>
                          <a:spcPts val="0"/>
                        </a:spcAft>
                      </a:pPr>
                      <a:r>
                        <a:rPr lang="en-US" sz="2400">
                          <a:latin typeface="Times New Roman"/>
                          <a:ea typeface="Times New Roman"/>
                          <a:cs typeface="Times New Roman"/>
                        </a:rPr>
                        <a:t>1</a:t>
                      </a:r>
                      <a:endParaRPr lang="en-US" sz="2800">
                        <a:latin typeface="Times New Roman"/>
                        <a:ea typeface="Times New Roman"/>
                        <a:cs typeface="Times New Roman"/>
                      </a:endParaRPr>
                    </a:p>
                  </a:txBody>
                  <a:tcPr marL="68580" marR="68580" marT="0" marB="0">
                    <a:lnL>
                      <a:noFill/>
                    </a:lnL>
                    <a:lnR>
                      <a:noFill/>
                    </a:lnR>
                    <a:lnT>
                      <a:noFill/>
                    </a:lnT>
                    <a:lnB>
                      <a:noFill/>
                    </a:lnB>
                  </a:tcPr>
                </a:tc>
                <a:tc>
                  <a:txBody>
                    <a:bodyPr/>
                    <a:lstStyle/>
                    <a:p>
                      <a:pPr algn="ctr">
                        <a:spcAft>
                          <a:spcPts val="0"/>
                        </a:spcAft>
                      </a:pPr>
                      <a:r>
                        <a:rPr lang="en-US" sz="2400">
                          <a:latin typeface="Times New Roman"/>
                          <a:ea typeface="Times New Roman"/>
                          <a:cs typeface="Times New Roman"/>
                        </a:rPr>
                        <a:t>1</a:t>
                      </a:r>
                      <a:endParaRPr lang="en-US" sz="2800">
                        <a:latin typeface="Times New Roman"/>
                        <a:ea typeface="Times New Roman"/>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en-US" sz="2400" dirty="0">
                          <a:latin typeface="Times New Roman"/>
                          <a:ea typeface="Times New Roman"/>
                          <a:cs typeface="Times New Roman"/>
                        </a:rPr>
                        <a:t>0</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4"/>
                  </a:ext>
                </a:extLst>
              </a:tr>
            </a:tbl>
          </a:graphicData>
        </a:graphic>
      </p:graphicFrame>
      <p:sp>
        <p:nvSpPr>
          <p:cNvPr id="42" name="TextBox 41"/>
          <p:cNvSpPr txBox="1"/>
          <p:nvPr/>
        </p:nvSpPr>
        <p:spPr>
          <a:xfrm>
            <a:off x="2923806" y="2956196"/>
            <a:ext cx="2667000" cy="400110"/>
          </a:xfrm>
          <a:prstGeom prst="rect">
            <a:avLst/>
          </a:prstGeom>
          <a:noFill/>
        </p:spPr>
        <p:txBody>
          <a:bodyPr wrap="square" rtlCol="0">
            <a:spAutoFit/>
          </a:bodyPr>
          <a:lstStyle/>
          <a:p>
            <a:pPr marL="342900" indent="-342900" algn="ctr"/>
            <a:r>
              <a:rPr lang="en-US" sz="2000" b="1" dirty="0"/>
              <a:t>Bảng trạng thái</a:t>
            </a:r>
          </a:p>
        </p:txBody>
      </p:sp>
      <p:sp>
        <p:nvSpPr>
          <p:cNvPr id="43" name="TextBox 42"/>
          <p:cNvSpPr txBox="1"/>
          <p:nvPr/>
        </p:nvSpPr>
        <p:spPr>
          <a:xfrm>
            <a:off x="7543800" y="2889816"/>
            <a:ext cx="1981200" cy="400110"/>
          </a:xfrm>
          <a:prstGeom prst="rect">
            <a:avLst/>
          </a:prstGeom>
          <a:noFill/>
        </p:spPr>
        <p:txBody>
          <a:bodyPr wrap="square" rtlCol="0">
            <a:spAutoFit/>
          </a:bodyPr>
          <a:lstStyle/>
          <a:p>
            <a:pPr marL="342900" indent="-342900" algn="ctr"/>
            <a:r>
              <a:rPr lang="en-US" sz="2000" b="1" dirty="0"/>
              <a:t>Bảng </a:t>
            </a:r>
            <a:r>
              <a:rPr lang="en-US" sz="2000" b="1" dirty="0" err="1"/>
              <a:t>kích</a:t>
            </a:r>
            <a:endParaRPr lang="en-US" sz="2000" b="1" dirty="0"/>
          </a:p>
        </p:txBody>
      </p:sp>
      <p:pic>
        <p:nvPicPr>
          <p:cNvPr id="3" name="Picture 2"/>
          <p:cNvPicPr>
            <a:picLocks noChangeAspect="1"/>
          </p:cNvPicPr>
          <p:nvPr/>
        </p:nvPicPr>
        <p:blipFill>
          <a:blip r:embed="rId2"/>
          <a:stretch>
            <a:fillRect/>
          </a:stretch>
        </p:blipFill>
        <p:spPr>
          <a:xfrm>
            <a:off x="2420938" y="3342080"/>
            <a:ext cx="3102182" cy="2068121"/>
          </a:xfrm>
          <a:prstGeom prst="rect">
            <a:avLst/>
          </a:prstGeom>
        </p:spPr>
      </p:pic>
      <p:pic>
        <p:nvPicPr>
          <p:cNvPr id="7" name="Picture 6"/>
          <p:cNvPicPr>
            <a:picLocks noChangeAspect="1"/>
          </p:cNvPicPr>
          <p:nvPr/>
        </p:nvPicPr>
        <p:blipFill>
          <a:blip r:embed="rId3"/>
          <a:stretch>
            <a:fillRect/>
          </a:stretch>
        </p:blipFill>
        <p:spPr>
          <a:xfrm>
            <a:off x="4418972" y="6054650"/>
            <a:ext cx="3354056" cy="495931"/>
          </a:xfrm>
          <a:prstGeom prst="rect">
            <a:avLst/>
          </a:prstGeom>
        </p:spPr>
      </p:pic>
      <p:sp>
        <p:nvSpPr>
          <p:cNvPr id="8" name="TextBox 7"/>
          <p:cNvSpPr txBox="1"/>
          <p:nvPr/>
        </p:nvSpPr>
        <p:spPr>
          <a:xfrm>
            <a:off x="3440907" y="5421868"/>
            <a:ext cx="627062" cy="369332"/>
          </a:xfrm>
          <a:prstGeom prst="rect">
            <a:avLst/>
          </a:prstGeom>
          <a:noFill/>
        </p:spPr>
        <p:txBody>
          <a:bodyPr wrap="square" rtlCol="0">
            <a:spAutoFit/>
          </a:bodyPr>
          <a:lstStyle/>
          <a:p>
            <a:r>
              <a:rPr lang="en-US" dirty="0" err="1" smtClean="0"/>
              <a:t>Nhớ</a:t>
            </a:r>
            <a:endParaRPr lang="en-US" dirty="0"/>
          </a:p>
        </p:txBody>
      </p:sp>
      <p:sp>
        <p:nvSpPr>
          <p:cNvPr id="48" name="TextBox 47"/>
          <p:cNvSpPr txBox="1"/>
          <p:nvPr/>
        </p:nvSpPr>
        <p:spPr>
          <a:xfrm>
            <a:off x="4516438" y="5421868"/>
            <a:ext cx="627062" cy="369332"/>
          </a:xfrm>
          <a:prstGeom prst="rect">
            <a:avLst/>
          </a:prstGeom>
          <a:noFill/>
        </p:spPr>
        <p:txBody>
          <a:bodyPr wrap="square" rtlCol="0">
            <a:spAutoFit/>
          </a:bodyPr>
          <a:lstStyle/>
          <a:p>
            <a:r>
              <a:rPr lang="en-US" dirty="0" err="1" smtClean="0"/>
              <a:t>Lật</a:t>
            </a:r>
            <a:endParaRPr lang="en-US" dirty="0"/>
          </a:p>
        </p:txBody>
      </p:sp>
      <p:pic>
        <p:nvPicPr>
          <p:cNvPr id="11" name="Picture 10"/>
          <p:cNvPicPr>
            <a:picLocks noChangeAspect="1"/>
          </p:cNvPicPr>
          <p:nvPr/>
        </p:nvPicPr>
        <p:blipFill>
          <a:blip r:embed="rId4"/>
          <a:stretch>
            <a:fillRect/>
          </a:stretch>
        </p:blipFill>
        <p:spPr>
          <a:xfrm>
            <a:off x="5515489" y="496878"/>
            <a:ext cx="2257539" cy="2310658"/>
          </a:xfrm>
          <a:prstGeom prst="rect">
            <a:avLst/>
          </a:prstGeom>
        </p:spPr>
      </p:pic>
      <p:sp>
        <p:nvSpPr>
          <p:cNvPr id="14" name="Title 1"/>
          <p:cNvSpPr>
            <a:spLocks noGrp="1"/>
          </p:cNvSpPr>
          <p:nvPr>
            <p:ph type="title"/>
          </p:nvPr>
        </p:nvSpPr>
        <p:spPr>
          <a:xfrm>
            <a:off x="38565" y="130640"/>
            <a:ext cx="8229600" cy="494619"/>
          </a:xfrm>
        </p:spPr>
        <p:txBody>
          <a:bodyPr>
            <a:noAutofit/>
          </a:bodyPr>
          <a:lstStyle/>
          <a:p>
            <a:pPr algn="l"/>
            <a:r>
              <a:rPr lang="en-US" sz="3200" b="1" dirty="0">
                <a:solidFill>
                  <a:srgbClr val="C00000"/>
                </a:solidFill>
                <a:latin typeface="Times New Roman" panose="02020603050405020304" pitchFamily="18" charset="0"/>
                <a:cs typeface="Times New Roman" panose="02020603050405020304" pitchFamily="18" charset="0"/>
              </a:rPr>
              <a:t>4</a:t>
            </a:r>
            <a:r>
              <a:rPr lang="en-US" sz="3200" b="1" dirty="0" smtClean="0">
                <a:solidFill>
                  <a:srgbClr val="C00000"/>
                </a:solidFill>
                <a:latin typeface="Times New Roman" panose="02020603050405020304" pitchFamily="18" charset="0"/>
                <a:cs typeface="Times New Roman" panose="02020603050405020304" pitchFamily="18" charset="0"/>
              </a:rPr>
              <a:t>.4</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Phần</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tử</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nhớ</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smtClean="0">
                <a:solidFill>
                  <a:srgbClr val="C00000"/>
                </a:solidFill>
                <a:latin typeface="Times New Roman" panose="02020603050405020304" pitchFamily="18" charset="0"/>
                <a:cs typeface="Times New Roman" panose="02020603050405020304" pitchFamily="18" charset="0"/>
              </a:rPr>
              <a:t>(T-FF)</a:t>
            </a:r>
            <a:endParaRPr lang="en-US" sz="32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10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8">
                                            <p:txEl>
                                              <p:pRg st="0" end="0"/>
                                            </p:txEl>
                                          </p:spTgt>
                                        </p:tgtEl>
                                        <p:attrNameLst>
                                          <p:attrName>style.visibility</p:attrName>
                                        </p:attrNameLst>
                                      </p:cBhvr>
                                      <p:to>
                                        <p:strVal val="visible"/>
                                      </p:to>
                                    </p:set>
                                    <p:animEffect transition="in" filter="fade">
                                      <p:cBhvr>
                                        <p:cTn id="31" dur="1000"/>
                                        <p:tgtEl>
                                          <p:spTgt spid="48">
                                            <p:txEl>
                                              <p:pRg st="0" end="0"/>
                                            </p:txEl>
                                          </p:spTgt>
                                        </p:tgtEl>
                                      </p:cBhvr>
                                    </p:animEffect>
                                    <p:anim calcmode="lin" valueType="num">
                                      <p:cBhvr>
                                        <p:cTn id="32" dur="10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4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37"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arn(outVertical)">
                                      <p:cBhvr>
                                        <p:cTn id="38" dur="10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1000"/>
                                        <p:tgtEl>
                                          <p:spTgt spid="43"/>
                                        </p:tgtEl>
                                      </p:cBhvr>
                                    </p:animEffect>
                                    <p:anim calcmode="lin" valueType="num">
                                      <p:cBhvr>
                                        <p:cTn id="44" dur="1000" fill="hold"/>
                                        <p:tgtEl>
                                          <p:spTgt spid="43"/>
                                        </p:tgtEl>
                                        <p:attrNameLst>
                                          <p:attrName>ppt_x</p:attrName>
                                        </p:attrNameLst>
                                      </p:cBhvr>
                                      <p:tavLst>
                                        <p:tav tm="0">
                                          <p:val>
                                            <p:strVal val="#ppt_x"/>
                                          </p:val>
                                        </p:tav>
                                        <p:tav tm="100000">
                                          <p:val>
                                            <p:strVal val="#ppt_x"/>
                                          </p:val>
                                        </p:tav>
                                      </p:tavLst>
                                    </p:anim>
                                    <p:anim calcmode="lin" valueType="num">
                                      <p:cBhvr>
                                        <p:cTn id="45"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6" presetClass="entr" presetSubtype="37" fill="hold"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barn(outVertical)">
                                      <p:cBhvr>
                                        <p:cTn id="50"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372" y="129495"/>
            <a:ext cx="8229600" cy="639762"/>
          </a:xfrm>
        </p:spPr>
        <p:txBody>
          <a:bodyPr>
            <a:noAutofit/>
          </a:bodyPr>
          <a:lstStyle/>
          <a:p>
            <a:pPr algn="l"/>
            <a:r>
              <a:rPr lang="en-US" sz="3200" b="1" dirty="0">
                <a:solidFill>
                  <a:srgbClr val="C00000"/>
                </a:solidFill>
                <a:latin typeface="Times New Roman" panose="02020603050405020304" pitchFamily="18" charset="0"/>
                <a:cs typeface="Times New Roman" panose="02020603050405020304" pitchFamily="18" charset="0"/>
              </a:rPr>
              <a:t>4</a:t>
            </a:r>
            <a:r>
              <a:rPr lang="en-US" sz="3200" b="1" dirty="0" smtClean="0">
                <a:solidFill>
                  <a:srgbClr val="C00000"/>
                </a:solidFill>
                <a:latin typeface="Times New Roman" panose="02020603050405020304" pitchFamily="18" charset="0"/>
                <a:cs typeface="Times New Roman" panose="02020603050405020304" pitchFamily="18" charset="0"/>
              </a:rPr>
              <a:t>.5</a:t>
            </a:r>
            <a:r>
              <a:rPr lang="en-US" sz="3200" b="1" dirty="0">
                <a:solidFill>
                  <a:srgbClr val="C00000"/>
                </a:solidFill>
                <a:latin typeface="Times New Roman" panose="02020603050405020304" pitchFamily="18" charset="0"/>
                <a:cs typeface="Times New Roman" panose="02020603050405020304" pitchFamily="18" charset="0"/>
              </a:rPr>
              <a:t>. Thiết kế mạch dãy</a:t>
            </a:r>
            <a:endParaRPr lang="en-US" sz="3200" dirty="0">
              <a:solidFill>
                <a:srgbClr val="C00000"/>
              </a:solidFill>
            </a:endParaRPr>
          </a:p>
        </p:txBody>
      </p:sp>
      <p:sp>
        <p:nvSpPr>
          <p:cNvPr id="3" name="Content Placeholder 2"/>
          <p:cNvSpPr>
            <a:spLocks noGrp="1"/>
          </p:cNvSpPr>
          <p:nvPr>
            <p:ph idx="1"/>
          </p:nvPr>
        </p:nvSpPr>
        <p:spPr>
          <a:xfrm>
            <a:off x="624113" y="1143002"/>
            <a:ext cx="11437257" cy="4067628"/>
          </a:xfrm>
        </p:spPr>
        <p:txBody>
          <a:bodyPr>
            <a:normAutofit/>
          </a:bodyPr>
          <a:lstStyle/>
          <a:p>
            <a:pPr marL="514350" lvl="1" indent="-514350" algn="just">
              <a:spcBef>
                <a:spcPts val="1200"/>
              </a:spcBef>
              <a:buFont typeface="+mj-lt"/>
              <a:buAutoNum type="arabicPeriod"/>
            </a:pPr>
            <a:r>
              <a:rPr lang="en-US" dirty="0" err="1">
                <a:solidFill>
                  <a:schemeClr val="bg2">
                    <a:lumMod val="25000"/>
                  </a:schemeClr>
                </a:solidFill>
              </a:rPr>
              <a:t>Phát</a:t>
            </a:r>
            <a:r>
              <a:rPr lang="en-US" dirty="0">
                <a:solidFill>
                  <a:schemeClr val="bg2">
                    <a:lumMod val="25000"/>
                  </a:schemeClr>
                </a:solidFill>
              </a:rPr>
              <a:t> </a:t>
            </a:r>
            <a:r>
              <a:rPr lang="en-US" dirty="0" err="1">
                <a:solidFill>
                  <a:schemeClr val="bg2">
                    <a:lumMod val="25000"/>
                  </a:schemeClr>
                </a:solidFill>
              </a:rPr>
              <a:t>biểu</a:t>
            </a:r>
            <a:r>
              <a:rPr lang="en-US" dirty="0">
                <a:solidFill>
                  <a:schemeClr val="bg2">
                    <a:lumMod val="25000"/>
                  </a:schemeClr>
                </a:solidFill>
              </a:rPr>
              <a:t> </a:t>
            </a:r>
            <a:r>
              <a:rPr lang="en-US" dirty="0" err="1">
                <a:solidFill>
                  <a:schemeClr val="bg2">
                    <a:lumMod val="25000"/>
                  </a:schemeClr>
                </a:solidFill>
              </a:rPr>
              <a:t>chức</a:t>
            </a:r>
            <a:r>
              <a:rPr lang="en-US" dirty="0">
                <a:solidFill>
                  <a:schemeClr val="bg2">
                    <a:lumMod val="25000"/>
                  </a:schemeClr>
                </a:solidFill>
              </a:rPr>
              <a:t> </a:t>
            </a:r>
            <a:r>
              <a:rPr lang="en-US" dirty="0" err="1">
                <a:solidFill>
                  <a:schemeClr val="bg2">
                    <a:lumMod val="25000"/>
                  </a:schemeClr>
                </a:solidFill>
              </a:rPr>
              <a:t>năng</a:t>
            </a:r>
            <a:r>
              <a:rPr lang="en-US" dirty="0">
                <a:solidFill>
                  <a:schemeClr val="bg2">
                    <a:lumMod val="25000"/>
                  </a:schemeClr>
                </a:solidFill>
              </a:rPr>
              <a:t> </a:t>
            </a:r>
            <a:r>
              <a:rPr lang="en-US" dirty="0" err="1">
                <a:solidFill>
                  <a:schemeClr val="bg2">
                    <a:lumMod val="25000"/>
                  </a:schemeClr>
                </a:solidFill>
              </a:rPr>
              <a:t>của</a:t>
            </a:r>
            <a:r>
              <a:rPr lang="en-US" dirty="0">
                <a:solidFill>
                  <a:schemeClr val="bg2">
                    <a:lumMod val="25000"/>
                  </a:schemeClr>
                </a:solidFill>
              </a:rPr>
              <a:t> mạch </a:t>
            </a:r>
            <a:r>
              <a:rPr lang="en-US" dirty="0" err="1">
                <a:solidFill>
                  <a:schemeClr val="bg2">
                    <a:lumMod val="25000"/>
                  </a:schemeClr>
                </a:solidFill>
              </a:rPr>
              <a:t>và</a:t>
            </a:r>
            <a:r>
              <a:rPr lang="en-US" dirty="0">
                <a:solidFill>
                  <a:schemeClr val="bg2">
                    <a:lumMod val="25000"/>
                  </a:schemeClr>
                </a:solidFill>
              </a:rPr>
              <a:t> </a:t>
            </a:r>
            <a:r>
              <a:rPr lang="en-US" dirty="0" err="1">
                <a:solidFill>
                  <a:schemeClr val="bg2">
                    <a:lumMod val="25000"/>
                  </a:schemeClr>
                </a:solidFill>
              </a:rPr>
              <a:t>biểu</a:t>
            </a:r>
            <a:r>
              <a:rPr lang="en-US" dirty="0">
                <a:solidFill>
                  <a:schemeClr val="bg2">
                    <a:lumMod val="25000"/>
                  </a:schemeClr>
                </a:solidFill>
              </a:rPr>
              <a:t> </a:t>
            </a:r>
            <a:r>
              <a:rPr lang="en-US" dirty="0" err="1">
                <a:solidFill>
                  <a:schemeClr val="bg2">
                    <a:lumMod val="25000"/>
                  </a:schemeClr>
                </a:solidFill>
              </a:rPr>
              <a:t>diễn</a:t>
            </a:r>
            <a:r>
              <a:rPr lang="en-US" dirty="0">
                <a:solidFill>
                  <a:schemeClr val="bg2">
                    <a:lumMod val="25000"/>
                  </a:schemeClr>
                </a:solidFill>
              </a:rPr>
              <a:t> </a:t>
            </a:r>
            <a:r>
              <a:rPr lang="en-US" dirty="0" err="1">
                <a:solidFill>
                  <a:schemeClr val="bg2">
                    <a:lumMod val="25000"/>
                  </a:schemeClr>
                </a:solidFill>
              </a:rPr>
              <a:t>lên</a:t>
            </a:r>
            <a:r>
              <a:rPr lang="en-US" dirty="0">
                <a:solidFill>
                  <a:schemeClr val="bg2">
                    <a:lumMod val="25000"/>
                  </a:schemeClr>
                </a:solidFill>
              </a:rPr>
              <a:t> </a:t>
            </a:r>
            <a:r>
              <a:rPr lang="en-US" dirty="0" err="1">
                <a:solidFill>
                  <a:schemeClr val="bg2">
                    <a:lumMod val="25000"/>
                  </a:schemeClr>
                </a:solidFill>
              </a:rPr>
              <a:t>một</a:t>
            </a:r>
            <a:r>
              <a:rPr lang="en-US" dirty="0">
                <a:solidFill>
                  <a:schemeClr val="bg2">
                    <a:lumMod val="25000"/>
                  </a:schemeClr>
                </a:solidFill>
              </a:rPr>
              <a:t> </a:t>
            </a:r>
            <a:r>
              <a:rPr lang="en-US" dirty="0" err="1">
                <a:solidFill>
                  <a:schemeClr val="bg2">
                    <a:lumMod val="25000"/>
                  </a:schemeClr>
                </a:solidFill>
              </a:rPr>
              <a:t>dạng</a:t>
            </a:r>
            <a:r>
              <a:rPr lang="en-US" dirty="0">
                <a:solidFill>
                  <a:schemeClr val="bg2">
                    <a:lumMod val="25000"/>
                  </a:schemeClr>
                </a:solidFill>
              </a:rPr>
              <a:t> </a:t>
            </a:r>
            <a:r>
              <a:rPr lang="en-US" dirty="0" err="1">
                <a:solidFill>
                  <a:schemeClr val="bg2">
                    <a:lumMod val="25000"/>
                  </a:schemeClr>
                </a:solidFill>
              </a:rPr>
              <a:t>biểu</a:t>
            </a:r>
            <a:r>
              <a:rPr lang="en-US" dirty="0">
                <a:solidFill>
                  <a:schemeClr val="bg2">
                    <a:lumMod val="25000"/>
                  </a:schemeClr>
                </a:solidFill>
              </a:rPr>
              <a:t> </a:t>
            </a:r>
            <a:r>
              <a:rPr lang="en-US" dirty="0" err="1">
                <a:solidFill>
                  <a:schemeClr val="bg2">
                    <a:lumMod val="25000"/>
                  </a:schemeClr>
                </a:solidFill>
              </a:rPr>
              <a:t>diễn</a:t>
            </a:r>
            <a:r>
              <a:rPr lang="en-US" dirty="0">
                <a:solidFill>
                  <a:schemeClr val="bg2">
                    <a:lumMod val="25000"/>
                  </a:schemeClr>
                </a:solidFill>
              </a:rPr>
              <a:t> </a:t>
            </a:r>
            <a:r>
              <a:rPr lang="en-US" dirty="0" err="1">
                <a:solidFill>
                  <a:schemeClr val="bg2">
                    <a:lumMod val="25000"/>
                  </a:schemeClr>
                </a:solidFill>
              </a:rPr>
              <a:t>chuẩn</a:t>
            </a:r>
            <a:r>
              <a:rPr lang="en-US" dirty="0">
                <a:solidFill>
                  <a:schemeClr val="bg2">
                    <a:lumMod val="25000"/>
                  </a:schemeClr>
                </a:solidFill>
              </a:rPr>
              <a:t> (</a:t>
            </a:r>
            <a:r>
              <a:rPr lang="en-US" dirty="0" err="1">
                <a:solidFill>
                  <a:schemeClr val="bg2">
                    <a:lumMod val="25000"/>
                  </a:schemeClr>
                </a:solidFill>
              </a:rPr>
              <a:t>bảng</a:t>
            </a:r>
            <a:r>
              <a:rPr lang="en-US" dirty="0">
                <a:solidFill>
                  <a:schemeClr val="bg2">
                    <a:lumMod val="25000"/>
                  </a:schemeClr>
                </a:solidFill>
              </a:rPr>
              <a:t> </a:t>
            </a:r>
            <a:r>
              <a:rPr lang="en-US" dirty="0" err="1">
                <a:solidFill>
                  <a:schemeClr val="bg2">
                    <a:lumMod val="25000"/>
                  </a:schemeClr>
                </a:solidFill>
              </a:rPr>
              <a:t>chuyển</a:t>
            </a:r>
            <a:r>
              <a:rPr lang="en-US" dirty="0">
                <a:solidFill>
                  <a:schemeClr val="bg2">
                    <a:lumMod val="25000"/>
                  </a:schemeClr>
                </a:solidFill>
              </a:rPr>
              <a:t> </a:t>
            </a:r>
            <a:r>
              <a:rPr lang="en-US" dirty="0" err="1">
                <a:solidFill>
                  <a:schemeClr val="bg2">
                    <a:lumMod val="25000"/>
                  </a:schemeClr>
                </a:solidFill>
              </a:rPr>
              <a:t>đổi</a:t>
            </a:r>
            <a:r>
              <a:rPr lang="en-US" dirty="0">
                <a:solidFill>
                  <a:schemeClr val="bg2">
                    <a:lumMod val="25000"/>
                  </a:schemeClr>
                </a:solidFill>
              </a:rPr>
              <a:t> trạng thái </a:t>
            </a:r>
            <a:r>
              <a:rPr lang="en-US" dirty="0" err="1">
                <a:solidFill>
                  <a:schemeClr val="bg2">
                    <a:lumMod val="25000"/>
                  </a:schemeClr>
                </a:solidFill>
              </a:rPr>
              <a:t>và</a:t>
            </a:r>
            <a:r>
              <a:rPr lang="en-US" dirty="0">
                <a:solidFill>
                  <a:schemeClr val="bg2">
                    <a:lumMod val="25000"/>
                  </a:schemeClr>
                </a:solidFill>
              </a:rPr>
              <a:t> </a:t>
            </a:r>
            <a:r>
              <a:rPr lang="en-US" dirty="0" err="1">
                <a:solidFill>
                  <a:schemeClr val="bg2">
                    <a:lumMod val="25000"/>
                  </a:schemeClr>
                </a:solidFill>
              </a:rPr>
              <a:t>đáp</a:t>
            </a:r>
            <a:r>
              <a:rPr lang="en-US" dirty="0">
                <a:solidFill>
                  <a:schemeClr val="bg2">
                    <a:lumMod val="25000"/>
                  </a:schemeClr>
                </a:solidFill>
              </a:rPr>
              <a:t> </a:t>
            </a:r>
            <a:r>
              <a:rPr lang="en-US" dirty="0" err="1">
                <a:solidFill>
                  <a:schemeClr val="bg2">
                    <a:lumMod val="25000"/>
                  </a:schemeClr>
                </a:solidFill>
              </a:rPr>
              <a:t>ứng</a:t>
            </a:r>
            <a:r>
              <a:rPr lang="en-US" dirty="0">
                <a:solidFill>
                  <a:schemeClr val="bg2">
                    <a:lumMod val="25000"/>
                  </a:schemeClr>
                </a:solidFill>
              </a:rPr>
              <a:t> ra, </a:t>
            </a:r>
            <a:r>
              <a:rPr lang="en-US" dirty="0" err="1">
                <a:solidFill>
                  <a:schemeClr val="bg2">
                    <a:lumMod val="25000"/>
                  </a:schemeClr>
                </a:solidFill>
              </a:rPr>
              <a:t>hoặc</a:t>
            </a:r>
            <a:r>
              <a:rPr lang="en-US" dirty="0">
                <a:solidFill>
                  <a:schemeClr val="bg2">
                    <a:lumMod val="25000"/>
                  </a:schemeClr>
                </a:solidFill>
              </a:rPr>
              <a:t> đồ </a:t>
            </a:r>
            <a:r>
              <a:rPr lang="en-US" dirty="0" err="1">
                <a:solidFill>
                  <a:schemeClr val="bg2">
                    <a:lumMod val="25000"/>
                  </a:schemeClr>
                </a:solidFill>
              </a:rPr>
              <a:t>hình</a:t>
            </a:r>
            <a:r>
              <a:rPr lang="en-US" dirty="0">
                <a:solidFill>
                  <a:schemeClr val="bg2">
                    <a:lumMod val="25000"/>
                  </a:schemeClr>
                </a:solidFill>
              </a:rPr>
              <a:t> trạng thái)</a:t>
            </a:r>
          </a:p>
          <a:p>
            <a:pPr marL="514350" lvl="1" indent="-514350" algn="just">
              <a:spcBef>
                <a:spcPts val="1200"/>
              </a:spcBef>
              <a:buFont typeface="+mj-lt"/>
              <a:buAutoNum type="arabicPeriod"/>
            </a:pPr>
            <a:r>
              <a:rPr lang="en-US" dirty="0" err="1" smtClean="0">
                <a:solidFill>
                  <a:schemeClr val="bg2">
                    <a:lumMod val="25000"/>
                  </a:schemeClr>
                </a:solidFill>
              </a:rPr>
              <a:t>Tối</a:t>
            </a:r>
            <a:r>
              <a:rPr lang="en-US" dirty="0" smtClean="0">
                <a:solidFill>
                  <a:schemeClr val="bg2">
                    <a:lumMod val="25000"/>
                  </a:schemeClr>
                </a:solidFill>
              </a:rPr>
              <a:t> </a:t>
            </a:r>
            <a:r>
              <a:rPr lang="en-US" dirty="0" err="1" smtClean="0">
                <a:solidFill>
                  <a:schemeClr val="bg2">
                    <a:lumMod val="25000"/>
                  </a:schemeClr>
                </a:solidFill>
              </a:rPr>
              <a:t>thiểu</a:t>
            </a:r>
            <a:r>
              <a:rPr lang="en-US" dirty="0" smtClean="0">
                <a:solidFill>
                  <a:schemeClr val="bg2">
                    <a:lumMod val="25000"/>
                  </a:schemeClr>
                </a:solidFill>
              </a:rPr>
              <a:t> </a:t>
            </a:r>
            <a:r>
              <a:rPr lang="en-US" dirty="0" err="1" smtClean="0">
                <a:solidFill>
                  <a:schemeClr val="bg2">
                    <a:lumMod val="25000"/>
                  </a:schemeClr>
                </a:solidFill>
              </a:rPr>
              <a:t>các</a:t>
            </a:r>
            <a:r>
              <a:rPr lang="en-US" dirty="0" smtClean="0">
                <a:solidFill>
                  <a:schemeClr val="bg2">
                    <a:lumMod val="25000"/>
                  </a:schemeClr>
                </a:solidFill>
              </a:rPr>
              <a:t> trạng thái </a:t>
            </a:r>
            <a:r>
              <a:rPr lang="en-US" dirty="0" err="1" smtClean="0">
                <a:solidFill>
                  <a:schemeClr val="bg2">
                    <a:lumMod val="25000"/>
                  </a:schemeClr>
                </a:solidFill>
              </a:rPr>
              <a:t>trong</a:t>
            </a:r>
            <a:endParaRPr lang="en-US" dirty="0" smtClean="0">
              <a:solidFill>
                <a:schemeClr val="bg2">
                  <a:lumMod val="25000"/>
                </a:schemeClr>
              </a:solidFill>
            </a:endParaRPr>
          </a:p>
          <a:p>
            <a:pPr marL="514350" lvl="1" indent="-514350" algn="just">
              <a:spcBef>
                <a:spcPts val="1200"/>
              </a:spcBef>
              <a:buFont typeface="+mj-lt"/>
              <a:buAutoNum type="arabicPeriod"/>
            </a:pPr>
            <a:r>
              <a:rPr lang="en-US" dirty="0" err="1">
                <a:solidFill>
                  <a:schemeClr val="bg2">
                    <a:lumMod val="25000"/>
                  </a:schemeClr>
                </a:solidFill>
              </a:rPr>
              <a:t>Mã</a:t>
            </a:r>
            <a:r>
              <a:rPr lang="en-US" dirty="0">
                <a:solidFill>
                  <a:schemeClr val="bg2">
                    <a:lumMod val="25000"/>
                  </a:schemeClr>
                </a:solidFill>
              </a:rPr>
              <a:t> </a:t>
            </a:r>
            <a:r>
              <a:rPr lang="en-US" dirty="0" err="1">
                <a:solidFill>
                  <a:schemeClr val="bg2">
                    <a:lumMod val="25000"/>
                  </a:schemeClr>
                </a:solidFill>
              </a:rPr>
              <a:t>hóa</a:t>
            </a:r>
            <a:r>
              <a:rPr lang="en-US" dirty="0">
                <a:solidFill>
                  <a:schemeClr val="bg2">
                    <a:lumMod val="25000"/>
                  </a:schemeClr>
                </a:solidFill>
              </a:rPr>
              <a:t> </a:t>
            </a:r>
            <a:r>
              <a:rPr lang="en-US" dirty="0" err="1">
                <a:solidFill>
                  <a:schemeClr val="bg2">
                    <a:lumMod val="25000"/>
                  </a:schemeClr>
                </a:solidFill>
              </a:rPr>
              <a:t>các</a:t>
            </a:r>
            <a:r>
              <a:rPr lang="en-US" dirty="0">
                <a:solidFill>
                  <a:schemeClr val="bg2">
                    <a:lumMod val="25000"/>
                  </a:schemeClr>
                </a:solidFill>
              </a:rPr>
              <a:t> trạng thái </a:t>
            </a:r>
            <a:r>
              <a:rPr lang="en-US" dirty="0" err="1">
                <a:solidFill>
                  <a:schemeClr val="bg2">
                    <a:lumMod val="25000"/>
                  </a:schemeClr>
                </a:solidFill>
              </a:rPr>
              <a:t>trong</a:t>
            </a:r>
            <a:r>
              <a:rPr lang="en-US" dirty="0">
                <a:solidFill>
                  <a:schemeClr val="bg2">
                    <a:lumMod val="25000"/>
                  </a:schemeClr>
                </a:solidFill>
              </a:rPr>
              <a:t>, </a:t>
            </a:r>
            <a:r>
              <a:rPr lang="en-US" dirty="0" err="1">
                <a:solidFill>
                  <a:schemeClr val="bg2">
                    <a:lumMod val="25000"/>
                  </a:schemeClr>
                </a:solidFill>
              </a:rPr>
              <a:t>tín</a:t>
            </a:r>
            <a:r>
              <a:rPr lang="en-US" dirty="0">
                <a:solidFill>
                  <a:schemeClr val="bg2">
                    <a:lumMod val="25000"/>
                  </a:schemeClr>
                </a:solidFill>
              </a:rPr>
              <a:t> </a:t>
            </a:r>
            <a:r>
              <a:rPr lang="en-US" dirty="0" err="1">
                <a:solidFill>
                  <a:schemeClr val="bg2">
                    <a:lumMod val="25000"/>
                  </a:schemeClr>
                </a:solidFill>
              </a:rPr>
              <a:t>hiệu</a:t>
            </a:r>
            <a:r>
              <a:rPr lang="en-US" dirty="0">
                <a:solidFill>
                  <a:schemeClr val="bg2">
                    <a:lumMod val="25000"/>
                  </a:schemeClr>
                </a:solidFill>
              </a:rPr>
              <a:t> </a:t>
            </a:r>
            <a:r>
              <a:rPr lang="en-US" dirty="0" err="1">
                <a:solidFill>
                  <a:schemeClr val="bg2">
                    <a:lumMod val="25000"/>
                  </a:schemeClr>
                </a:solidFill>
              </a:rPr>
              <a:t>vào</a:t>
            </a:r>
            <a:r>
              <a:rPr lang="en-US" dirty="0">
                <a:solidFill>
                  <a:schemeClr val="bg2">
                    <a:lumMod val="25000"/>
                  </a:schemeClr>
                </a:solidFill>
              </a:rPr>
              <a:t>, </a:t>
            </a:r>
            <a:r>
              <a:rPr lang="en-US" dirty="0" err="1">
                <a:solidFill>
                  <a:schemeClr val="bg2">
                    <a:lumMod val="25000"/>
                  </a:schemeClr>
                </a:solidFill>
              </a:rPr>
              <a:t>đáp</a:t>
            </a:r>
            <a:r>
              <a:rPr lang="en-US" dirty="0">
                <a:solidFill>
                  <a:schemeClr val="bg2">
                    <a:lumMod val="25000"/>
                  </a:schemeClr>
                </a:solidFill>
              </a:rPr>
              <a:t> </a:t>
            </a:r>
            <a:r>
              <a:rPr lang="en-US" dirty="0" err="1">
                <a:solidFill>
                  <a:schemeClr val="bg2">
                    <a:lumMod val="25000"/>
                  </a:schemeClr>
                </a:solidFill>
              </a:rPr>
              <a:t>ứng</a:t>
            </a:r>
            <a:r>
              <a:rPr lang="en-US" dirty="0">
                <a:solidFill>
                  <a:schemeClr val="bg2">
                    <a:lumMod val="25000"/>
                  </a:schemeClr>
                </a:solidFill>
              </a:rPr>
              <a:t> ra</a:t>
            </a:r>
          </a:p>
          <a:p>
            <a:pPr marL="514350" lvl="1" indent="-514350" algn="just">
              <a:spcBef>
                <a:spcPts val="1200"/>
              </a:spcBef>
              <a:buFont typeface="+mj-lt"/>
              <a:buAutoNum type="arabicPeriod"/>
            </a:pPr>
            <a:r>
              <a:rPr lang="en-US" dirty="0" err="1" smtClean="0">
                <a:solidFill>
                  <a:schemeClr val="bg2">
                    <a:lumMod val="25000"/>
                  </a:schemeClr>
                </a:solidFill>
              </a:rPr>
              <a:t>Xây</a:t>
            </a:r>
            <a:r>
              <a:rPr lang="en-US" dirty="0" smtClean="0">
                <a:solidFill>
                  <a:schemeClr val="bg2">
                    <a:lumMod val="25000"/>
                  </a:schemeClr>
                </a:solidFill>
              </a:rPr>
              <a:t> </a:t>
            </a:r>
            <a:r>
              <a:rPr lang="en-US" dirty="0" err="1" smtClean="0">
                <a:solidFill>
                  <a:schemeClr val="bg2">
                    <a:lumMod val="25000"/>
                  </a:schemeClr>
                </a:solidFill>
              </a:rPr>
              <a:t>dựng</a:t>
            </a:r>
            <a:r>
              <a:rPr lang="en-US" dirty="0" smtClean="0">
                <a:solidFill>
                  <a:schemeClr val="bg2">
                    <a:lumMod val="25000"/>
                  </a:schemeClr>
                </a:solidFill>
              </a:rPr>
              <a:t> </a:t>
            </a:r>
            <a:r>
              <a:rPr lang="en-US" dirty="0" err="1" smtClean="0">
                <a:solidFill>
                  <a:schemeClr val="bg2">
                    <a:lumMod val="25000"/>
                  </a:schemeClr>
                </a:solidFill>
              </a:rPr>
              <a:t>bảng</a:t>
            </a:r>
            <a:r>
              <a:rPr lang="en-US" dirty="0" smtClean="0">
                <a:solidFill>
                  <a:schemeClr val="bg2">
                    <a:lumMod val="25000"/>
                  </a:schemeClr>
                </a:solidFill>
              </a:rPr>
              <a:t> </a:t>
            </a:r>
            <a:r>
              <a:rPr lang="en-US" dirty="0" err="1" smtClean="0">
                <a:solidFill>
                  <a:schemeClr val="bg2">
                    <a:lumMod val="25000"/>
                  </a:schemeClr>
                </a:solidFill>
              </a:rPr>
              <a:t>kích</a:t>
            </a:r>
            <a:endParaRPr lang="en-US" dirty="0" smtClean="0">
              <a:solidFill>
                <a:schemeClr val="bg2">
                  <a:lumMod val="25000"/>
                </a:schemeClr>
              </a:solidFill>
            </a:endParaRPr>
          </a:p>
          <a:p>
            <a:pPr marL="514350" lvl="1" indent="-514350" algn="just">
              <a:spcBef>
                <a:spcPts val="1200"/>
              </a:spcBef>
              <a:buFont typeface="+mj-lt"/>
              <a:buAutoNum type="arabicPeriod"/>
            </a:pPr>
            <a:r>
              <a:rPr lang="en-US" dirty="0" err="1">
                <a:solidFill>
                  <a:schemeClr val="bg2">
                    <a:lumMod val="25000"/>
                  </a:schemeClr>
                </a:solidFill>
              </a:rPr>
              <a:t>Dẫn</a:t>
            </a:r>
            <a:r>
              <a:rPr lang="en-US" dirty="0">
                <a:solidFill>
                  <a:schemeClr val="bg2">
                    <a:lumMod val="25000"/>
                  </a:schemeClr>
                </a:solidFill>
              </a:rPr>
              <a:t> ra </a:t>
            </a:r>
            <a:r>
              <a:rPr lang="en-US" dirty="0" err="1">
                <a:solidFill>
                  <a:schemeClr val="bg2">
                    <a:lumMod val="25000"/>
                  </a:schemeClr>
                </a:solidFill>
              </a:rPr>
              <a:t>các</a:t>
            </a:r>
            <a:r>
              <a:rPr lang="en-US" dirty="0">
                <a:solidFill>
                  <a:schemeClr val="bg2">
                    <a:lumMod val="25000"/>
                  </a:schemeClr>
                </a:solidFill>
              </a:rPr>
              <a:t> </a:t>
            </a:r>
            <a:r>
              <a:rPr lang="en-US" dirty="0" err="1">
                <a:solidFill>
                  <a:schemeClr val="bg2">
                    <a:lumMod val="25000"/>
                  </a:schemeClr>
                </a:solidFill>
              </a:rPr>
              <a:t>phương</a:t>
            </a:r>
            <a:r>
              <a:rPr lang="en-US" dirty="0">
                <a:solidFill>
                  <a:schemeClr val="bg2">
                    <a:lumMod val="25000"/>
                  </a:schemeClr>
                </a:solidFill>
              </a:rPr>
              <a:t> </a:t>
            </a:r>
            <a:r>
              <a:rPr lang="en-US" dirty="0" err="1">
                <a:solidFill>
                  <a:schemeClr val="bg2">
                    <a:lumMod val="25000"/>
                  </a:schemeClr>
                </a:solidFill>
              </a:rPr>
              <a:t>trình</a:t>
            </a:r>
            <a:r>
              <a:rPr lang="en-US" dirty="0">
                <a:solidFill>
                  <a:schemeClr val="bg2">
                    <a:lumMod val="25000"/>
                  </a:schemeClr>
                </a:solidFill>
              </a:rPr>
              <a:t> </a:t>
            </a:r>
            <a:r>
              <a:rPr lang="en-US" dirty="0" err="1">
                <a:solidFill>
                  <a:schemeClr val="bg2">
                    <a:lumMod val="25000"/>
                  </a:schemeClr>
                </a:solidFill>
              </a:rPr>
              <a:t>kích</a:t>
            </a:r>
            <a:r>
              <a:rPr lang="en-US" dirty="0">
                <a:solidFill>
                  <a:schemeClr val="bg2">
                    <a:lumMod val="25000"/>
                  </a:schemeClr>
                </a:solidFill>
              </a:rPr>
              <a:t> </a:t>
            </a:r>
            <a:r>
              <a:rPr lang="en-US" dirty="0" err="1">
                <a:solidFill>
                  <a:schemeClr val="bg2">
                    <a:lumMod val="25000"/>
                  </a:schemeClr>
                </a:solidFill>
              </a:rPr>
              <a:t>và</a:t>
            </a:r>
            <a:r>
              <a:rPr lang="en-US" dirty="0">
                <a:solidFill>
                  <a:schemeClr val="bg2">
                    <a:lumMod val="25000"/>
                  </a:schemeClr>
                </a:solidFill>
              </a:rPr>
              <a:t> </a:t>
            </a:r>
            <a:r>
              <a:rPr lang="en-US" dirty="0" err="1">
                <a:solidFill>
                  <a:schemeClr val="bg2">
                    <a:lumMod val="25000"/>
                  </a:schemeClr>
                </a:solidFill>
              </a:rPr>
              <a:t>ngõ</a:t>
            </a:r>
            <a:r>
              <a:rPr lang="en-US" dirty="0">
                <a:solidFill>
                  <a:schemeClr val="bg2">
                    <a:lumMod val="25000"/>
                  </a:schemeClr>
                </a:solidFill>
              </a:rPr>
              <a:t> ra</a:t>
            </a:r>
          </a:p>
          <a:p>
            <a:pPr marL="514350" lvl="1" indent="-514350" algn="just">
              <a:spcBef>
                <a:spcPts val="1200"/>
              </a:spcBef>
              <a:buFont typeface="+mj-lt"/>
              <a:buAutoNum type="arabicPeriod"/>
            </a:pPr>
            <a:r>
              <a:rPr lang="en-US" dirty="0" err="1" smtClean="0">
                <a:solidFill>
                  <a:schemeClr val="bg2">
                    <a:lumMod val="25000"/>
                  </a:schemeClr>
                </a:solidFill>
              </a:rPr>
              <a:t>Thực</a:t>
            </a:r>
            <a:r>
              <a:rPr lang="en-US" dirty="0" smtClean="0">
                <a:solidFill>
                  <a:schemeClr val="bg2">
                    <a:lumMod val="25000"/>
                  </a:schemeClr>
                </a:solidFill>
              </a:rPr>
              <a:t> </a:t>
            </a:r>
            <a:r>
              <a:rPr lang="en-US" dirty="0" err="1" smtClean="0">
                <a:solidFill>
                  <a:schemeClr val="bg2">
                    <a:lumMod val="25000"/>
                  </a:schemeClr>
                </a:solidFill>
              </a:rPr>
              <a:t>hiện</a:t>
            </a:r>
            <a:r>
              <a:rPr lang="en-US" dirty="0" smtClean="0">
                <a:solidFill>
                  <a:schemeClr val="bg2">
                    <a:lumMod val="25000"/>
                  </a:schemeClr>
                </a:solidFill>
              </a:rPr>
              <a:t> mạch</a:t>
            </a:r>
          </a:p>
          <a:p>
            <a:pPr marL="0" lvl="1" indent="0" algn="just">
              <a:spcBef>
                <a:spcPts val="1200"/>
              </a:spcBef>
              <a:buNone/>
            </a:pPr>
            <a:endParaRPr lang="en-US" dirty="0">
              <a:solidFill>
                <a:schemeClr val="bg2">
                  <a:lumMod val="25000"/>
                </a:schemeClr>
              </a:solidFill>
            </a:endParaRPr>
          </a:p>
        </p:txBody>
      </p:sp>
      <p:sp>
        <p:nvSpPr>
          <p:cNvPr id="4" name="Slide Number Placeholder 3"/>
          <p:cNvSpPr>
            <a:spLocks noGrp="1"/>
          </p:cNvSpPr>
          <p:nvPr>
            <p:ph type="sldNum" sz="quarter" idx="12"/>
          </p:nvPr>
        </p:nvSpPr>
        <p:spPr/>
        <p:txBody>
          <a:bodyPr/>
          <a:lstStyle/>
          <a:p>
            <a:fld id="{A8707075-541A-4CB2-8C7D-C1C20183CA57}" type="slidenum">
              <a:rPr lang="en-US" smtClean="0"/>
              <a:pPr/>
              <a:t>112</a:t>
            </a:fld>
            <a:endParaRPr lang="en-US" dirty="0"/>
          </a:p>
        </p:txBody>
      </p:sp>
    </p:spTree>
    <p:extLst>
      <p:ext uri="{BB962C8B-B14F-4D97-AF65-F5344CB8AC3E}">
        <p14:creationId xmlns:p14="http://schemas.microsoft.com/office/powerpoint/2010/main" val="126928669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077200" y="6492876"/>
            <a:ext cx="2133600" cy="365125"/>
          </a:xfrm>
        </p:spPr>
        <p:txBody>
          <a:bodyPr/>
          <a:lstStyle/>
          <a:p>
            <a:fld id="{A8707075-541A-4CB2-8C7D-C1C20183CA57}" type="slidenum">
              <a:rPr lang="en-US" smtClean="0"/>
              <a:pPr/>
              <a:t>113</a:t>
            </a:fld>
            <a:endParaRPr lang="en-US" dirty="0"/>
          </a:p>
        </p:txBody>
      </p:sp>
      <p:sp>
        <p:nvSpPr>
          <p:cNvPr id="5" name="Title 1"/>
          <p:cNvSpPr>
            <a:spLocks noGrp="1"/>
          </p:cNvSpPr>
          <p:nvPr>
            <p:ph type="title"/>
          </p:nvPr>
        </p:nvSpPr>
        <p:spPr>
          <a:xfrm>
            <a:off x="29075" y="-13898"/>
            <a:ext cx="11088868" cy="762000"/>
          </a:xfrm>
        </p:spPr>
        <p:txBody>
          <a:bodyPr vert="horz" lIns="91440" tIns="45720" rIns="91440" bIns="45720" rtlCol="0" anchor="ctr">
            <a:noAutofit/>
          </a:bodyPr>
          <a:lstStyle/>
          <a:p>
            <a:pPr lvl="0" algn="l">
              <a:defRPr/>
            </a:pPr>
            <a:r>
              <a:rPr lang="en-US" sz="3200" b="1" dirty="0">
                <a:solidFill>
                  <a:srgbClr val="C00000"/>
                </a:solidFill>
                <a:latin typeface="Times New Roman" panose="02020603050405020304" pitchFamily="18" charset="0"/>
                <a:cs typeface="Times New Roman" panose="02020603050405020304" pitchFamily="18" charset="0"/>
              </a:rPr>
              <a:t>4</a:t>
            </a:r>
            <a:r>
              <a:rPr lang="en-US" sz="3200" b="1" dirty="0" smtClean="0">
                <a:solidFill>
                  <a:srgbClr val="C00000"/>
                </a:solidFill>
                <a:latin typeface="Times New Roman" panose="02020603050405020304" pitchFamily="18" charset="0"/>
                <a:cs typeface="Times New Roman" panose="02020603050405020304" pitchFamily="18" charset="0"/>
              </a:rPr>
              <a:t>.5</a:t>
            </a:r>
            <a:r>
              <a:rPr lang="en-US" sz="3200" b="1" dirty="0">
                <a:solidFill>
                  <a:srgbClr val="C00000"/>
                </a:solidFill>
                <a:latin typeface="Times New Roman" panose="02020603050405020304" pitchFamily="18" charset="0"/>
                <a:cs typeface="Times New Roman" panose="02020603050405020304" pitchFamily="18" charset="0"/>
              </a:rPr>
              <a:t>. Thiết kế </a:t>
            </a:r>
            <a:r>
              <a:rPr lang="en-US" sz="3200" b="1" dirty="0" err="1">
                <a:solidFill>
                  <a:srgbClr val="C00000"/>
                </a:solidFill>
                <a:latin typeface="Times New Roman" panose="02020603050405020304" pitchFamily="18" charset="0"/>
                <a:cs typeface="Times New Roman" panose="02020603050405020304" pitchFamily="18" charset="0"/>
              </a:rPr>
              <a:t>mạch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dãy</a:t>
            </a:r>
            <a:r>
              <a:rPr lang="en-US" sz="3200" b="1" dirty="0" smtClean="0">
                <a:solidFill>
                  <a:srgbClr val="C00000"/>
                </a:solidFill>
                <a:latin typeface="Times New Roman" panose="02020603050405020304" pitchFamily="18" charset="0"/>
                <a:cs typeface="Times New Roman" panose="02020603050405020304" pitchFamily="18" charset="0"/>
              </a:rPr>
              <a:t> – </a:t>
            </a:r>
            <a:r>
              <a:rPr lang="en-US" sz="3200" b="1" dirty="0" err="1" smtClean="0">
                <a:solidFill>
                  <a:srgbClr val="C00000"/>
                </a:solidFill>
                <a:latin typeface="Times New Roman" panose="02020603050405020304" pitchFamily="18" charset="0"/>
                <a:cs typeface="Times New Roman" panose="02020603050405020304" pitchFamily="18" charset="0"/>
              </a:rPr>
              <a:t>Tối</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thiểu</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các</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trạng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thái</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trong</a:t>
            </a:r>
            <a:r>
              <a:rPr lang="en-US" sz="3200" b="1" dirty="0" smtClean="0">
                <a:solidFill>
                  <a:srgbClr val="C00000"/>
                </a:solidFill>
                <a:latin typeface="Times New Roman" panose="02020603050405020304" pitchFamily="18" charset="0"/>
                <a:cs typeface="Times New Roman" panose="02020603050405020304" pitchFamily="18" charset="0"/>
              </a:rPr>
              <a:t> (1)</a:t>
            </a:r>
            <a:endParaRPr lang="en-US" sz="3200" b="1" dirty="0">
              <a:solidFill>
                <a:srgbClr val="C00000"/>
              </a:solidFill>
            </a:endParaRPr>
          </a:p>
        </p:txBody>
      </p:sp>
      <p:sp>
        <p:nvSpPr>
          <p:cNvPr id="6" name="Rectangle 5"/>
          <p:cNvSpPr/>
          <p:nvPr/>
        </p:nvSpPr>
        <p:spPr>
          <a:xfrm>
            <a:off x="483302" y="1508925"/>
            <a:ext cx="3966150" cy="461665"/>
          </a:xfrm>
          <a:prstGeom prst="rect">
            <a:avLst/>
          </a:prstGeom>
        </p:spPr>
        <p:txBody>
          <a:bodyPr wrap="none">
            <a:spAutoFit/>
          </a:bodyPr>
          <a:lstStyle/>
          <a:p>
            <a:pPr marL="342900" indent="-342900">
              <a:buFontTx/>
              <a:buChar char="-"/>
            </a:pPr>
            <a:r>
              <a:rPr lang="en-US" sz="2400" dirty="0">
                <a:latin typeface="Times New Roman" panose="02020603050405020304" pitchFamily="18" charset="0"/>
                <a:cs typeface="Times New Roman" panose="02020603050405020304" pitchFamily="18" charset="0"/>
              </a:rPr>
              <a:t>Hai trạng thái tương </a:t>
            </a:r>
            <a:r>
              <a:rPr lang="en-US" sz="2400" dirty="0" err="1">
                <a:latin typeface="Times New Roman" panose="02020603050405020304" pitchFamily="18" charset="0"/>
                <a:cs typeface="Times New Roman" panose="02020603050405020304" pitchFamily="18" charset="0"/>
              </a:rPr>
              <a:t>đương</a:t>
            </a:r>
            <a:r>
              <a:rPr lang="en-US" sz="2400" dirty="0">
                <a:latin typeface="Times New Roman" panose="02020603050405020304" pitchFamily="18" charset="0"/>
                <a:cs typeface="Times New Roman" panose="02020603050405020304" pitchFamily="18" charset="0"/>
              </a:rPr>
              <a:t>.</a:t>
            </a:r>
          </a:p>
        </p:txBody>
      </p:sp>
      <p:sp>
        <p:nvSpPr>
          <p:cNvPr id="3" name="Rectangle 2"/>
          <p:cNvSpPr/>
          <p:nvPr/>
        </p:nvSpPr>
        <p:spPr>
          <a:xfrm>
            <a:off x="703509" y="3758586"/>
            <a:ext cx="4420034" cy="830997"/>
          </a:xfrm>
          <a:prstGeom prst="rect">
            <a:avLst/>
          </a:prstGeom>
        </p:spPr>
        <p:txBody>
          <a:bodyPr wrap="square">
            <a:spAutoFit/>
          </a:bodyPr>
          <a:lstStyle/>
          <a:p>
            <a:pPr marL="342900" indent="-342900"/>
            <a:r>
              <a:rPr lang="en-US" sz="2400" b="1" i="1" dirty="0" err="1">
                <a:latin typeface="Times New Roman" panose="02020603050405020304" pitchFamily="18" charset="0"/>
                <a:cs typeface="Times New Roman" panose="02020603050405020304" pitchFamily="18" charset="0"/>
              </a:rPr>
              <a:t>Ví</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dụ</a:t>
            </a:r>
            <a:r>
              <a:rPr lang="en-US" sz="2400" dirty="0">
                <a:latin typeface="Times New Roman" panose="02020603050405020304" pitchFamily="18" charset="0"/>
                <a:cs typeface="Times New Roman" panose="02020603050405020304" pitchFamily="18" charset="0"/>
              </a:rPr>
              <a:t>: </a:t>
            </a:r>
          </a:p>
          <a:p>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các trạng thái tương </a:t>
            </a:r>
            <a:r>
              <a:rPr lang="en-US" sz="2400" dirty="0" err="1">
                <a:latin typeface="Times New Roman" panose="02020603050405020304" pitchFamily="18" charset="0"/>
                <a:cs typeface="Times New Roman" panose="02020603050405020304" pitchFamily="18" charset="0"/>
              </a:rPr>
              <a:t>đương</a:t>
            </a:r>
            <a:endParaRPr lang="en-US" sz="2400" dirty="0">
              <a:latin typeface="Times New Roman" panose="02020603050405020304" pitchFamily="18" charset="0"/>
              <a:cs typeface="Times New Roman" panose="02020603050405020304" pitchFamily="18" charset="0"/>
            </a:endParaRPr>
          </a:p>
        </p:txBody>
      </p:sp>
      <p:sp>
        <p:nvSpPr>
          <p:cNvPr id="8" name="Rectangle 7"/>
          <p:cNvSpPr/>
          <p:nvPr/>
        </p:nvSpPr>
        <p:spPr>
          <a:xfrm>
            <a:off x="483302" y="2418860"/>
            <a:ext cx="5468164" cy="461665"/>
          </a:xfrm>
          <a:prstGeom prst="rect">
            <a:avLst/>
          </a:prstGeom>
        </p:spPr>
        <p:txBody>
          <a:bodyPr wrap="none">
            <a:spAutoFit/>
          </a:bodyPr>
          <a:lstStyle/>
          <a:p>
            <a:pPr marL="342900" indent="-342900">
              <a:buFontTx/>
              <a:buChar char="-"/>
            </a:pPr>
            <a:r>
              <a:rPr lang="en-US" sz="2400" dirty="0" err="1">
                <a:latin typeface="Times New Roman" panose="02020603050405020304" pitchFamily="18" charset="0"/>
                <a:cs typeface="Times New Roman" panose="02020603050405020304" pitchFamily="18" charset="0"/>
              </a:rPr>
              <a:t>Nhóm</a:t>
            </a:r>
            <a:r>
              <a:rPr lang="en-US" sz="2400" dirty="0">
                <a:latin typeface="Times New Roman" panose="02020603050405020304" pitchFamily="18" charset="0"/>
                <a:cs typeface="Times New Roman" panose="02020603050405020304" pitchFamily="18" charset="0"/>
              </a:rPr>
              <a:t> các trạng thái tương </a:t>
            </a:r>
            <a:r>
              <a:rPr lang="en-US" sz="2400" dirty="0" err="1">
                <a:latin typeface="Times New Roman" panose="02020603050405020304" pitchFamily="18" charset="0"/>
                <a:cs typeface="Times New Roman" panose="02020603050405020304" pitchFamily="18" charset="0"/>
              </a:rPr>
              <a:t>đương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đa</a:t>
            </a:r>
            <a:endParaRPr lang="en-US" sz="2400" dirty="0">
              <a:latin typeface="Times New Roman" panose="02020603050405020304" pitchFamily="18" charset="0"/>
              <a:cs typeface="Times New Roman" panose="02020603050405020304" pitchFamily="18" charset="0"/>
            </a:endParaRPr>
          </a:p>
        </p:txBody>
      </p:sp>
      <p:sp>
        <p:nvSpPr>
          <p:cNvPr id="9" name="Rectangle 8"/>
          <p:cNvSpPr/>
          <p:nvPr/>
        </p:nvSpPr>
        <p:spPr>
          <a:xfrm>
            <a:off x="483303" y="1966125"/>
            <a:ext cx="4666251" cy="461665"/>
          </a:xfrm>
          <a:prstGeom prst="rect">
            <a:avLst/>
          </a:prstGeom>
        </p:spPr>
        <p:txBody>
          <a:bodyPr wrap="square">
            <a:spAutoFit/>
          </a:bodyPr>
          <a:lstStyle/>
          <a:p>
            <a:pPr marL="342900" indent="-342900">
              <a:buFontTx/>
              <a:buChar char="-"/>
            </a:pPr>
            <a:r>
              <a:rPr lang="en-US" sz="2400" dirty="0" err="1">
                <a:latin typeface="Times New Roman" panose="02020603050405020304" pitchFamily="18" charset="0"/>
                <a:cs typeface="Times New Roman" panose="02020603050405020304" pitchFamily="18" charset="0"/>
              </a:rPr>
              <a:t>Nhóm</a:t>
            </a:r>
            <a:r>
              <a:rPr lang="en-US" sz="2400" dirty="0">
                <a:latin typeface="Times New Roman" panose="02020603050405020304" pitchFamily="18" charset="0"/>
                <a:cs typeface="Times New Roman" panose="02020603050405020304" pitchFamily="18" charset="0"/>
              </a:rPr>
              <a:t> các trạng thái tương </a:t>
            </a:r>
            <a:r>
              <a:rPr lang="en-US" sz="2400" dirty="0" err="1">
                <a:latin typeface="Times New Roman" panose="02020603050405020304" pitchFamily="18" charset="0"/>
                <a:cs typeface="Times New Roman" panose="02020603050405020304" pitchFamily="18" charset="0"/>
              </a:rPr>
              <a:t>đương</a:t>
            </a:r>
            <a:endParaRPr lang="en-US" sz="2400"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2"/>
          <a:stretch>
            <a:fillRect/>
          </a:stretch>
        </p:blipFill>
        <p:spPr>
          <a:xfrm>
            <a:off x="6215743" y="2619268"/>
            <a:ext cx="5334000" cy="3391878"/>
          </a:xfrm>
          <a:prstGeom prst="rect">
            <a:avLst/>
          </a:prstGeom>
        </p:spPr>
      </p:pic>
      <p:sp>
        <p:nvSpPr>
          <p:cNvPr id="11" name="Rectangle 10"/>
          <p:cNvSpPr/>
          <p:nvPr/>
        </p:nvSpPr>
        <p:spPr>
          <a:xfrm>
            <a:off x="483302" y="754925"/>
            <a:ext cx="3310522" cy="523220"/>
          </a:xfrm>
          <a:prstGeom prst="rect">
            <a:avLst/>
          </a:prstGeom>
        </p:spPr>
        <p:txBody>
          <a:bodyPr wrap="none">
            <a:spAutoFit/>
          </a:bodyPr>
          <a:lstStyle/>
          <a:p>
            <a:pPr marL="457200" indent="-457200">
              <a:buFont typeface="Wingdings" panose="05000000000000000000" pitchFamily="2" charset="2"/>
              <a:buChar char="v"/>
            </a:pPr>
            <a:r>
              <a:rPr lang="en-US" sz="2800" b="1" dirty="0" err="1">
                <a:latin typeface="Times New Roman" panose="02020603050405020304" pitchFamily="18" charset="0"/>
                <a:cs typeface="Times New Roman" panose="02020603050405020304" pitchFamily="18" charset="0"/>
              </a:rPr>
              <a:t>Một</a:t>
            </a:r>
            <a:r>
              <a:rPr lang="en-US" sz="2800" b="1" dirty="0">
                <a:latin typeface="Times New Roman" panose="02020603050405020304" pitchFamily="18" charset="0"/>
                <a:cs typeface="Times New Roman" panose="02020603050405020304" pitchFamily="18" charset="0"/>
              </a:rPr>
              <a:t> số </a:t>
            </a:r>
            <a:r>
              <a:rPr lang="en-US" sz="2800" b="1" dirty="0" err="1">
                <a:latin typeface="Times New Roman" panose="02020603050405020304" pitchFamily="18" charset="0"/>
                <a:cs typeface="Times New Roman" panose="02020603050405020304" pitchFamily="18" charset="0"/>
              </a:rPr>
              <a:t>khái</a:t>
            </a:r>
            <a:r>
              <a:rPr lang="en-US" sz="2800" b="1" dirty="0">
                <a:latin typeface="Times New Roman" panose="02020603050405020304" pitchFamily="18" charset="0"/>
                <a:cs typeface="Times New Roman" panose="02020603050405020304" pitchFamily="18" charset="0"/>
              </a:rPr>
              <a:t> niệm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1000"/>
                                        <p:tgtEl>
                                          <p:spTgt spid="9">
                                            <p:txEl>
                                              <p:pRg st="0" end="0"/>
                                            </p:txEl>
                                          </p:spTgt>
                                        </p:tgtEl>
                                      </p:cBhvr>
                                    </p:animEffect>
                                    <p:anim calcmode="lin" valueType="num">
                                      <p:cBhvr>
                                        <p:cTn id="2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fade">
                                      <p:cBhvr>
                                        <p:cTn id="28" dur="1000"/>
                                        <p:tgtEl>
                                          <p:spTgt spid="8">
                                            <p:txEl>
                                              <p:pRg st="0" end="0"/>
                                            </p:txEl>
                                          </p:spTgt>
                                        </p:tgtEl>
                                      </p:cBhvr>
                                    </p:animEffect>
                                    <p:anim calcmode="lin" valueType="num">
                                      <p:cBhvr>
                                        <p:cTn id="29"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1000"/>
                                        <p:tgtEl>
                                          <p:spTgt spid="3"/>
                                        </p:tgtEl>
                                      </p:cBhvr>
                                    </p:animEffect>
                                    <p:anim calcmode="lin" valueType="num">
                                      <p:cBhvr>
                                        <p:cTn id="36" dur="1000" fill="hold"/>
                                        <p:tgtEl>
                                          <p:spTgt spid="3"/>
                                        </p:tgtEl>
                                        <p:attrNameLst>
                                          <p:attrName>ppt_x</p:attrName>
                                        </p:attrNameLst>
                                      </p:cBhvr>
                                      <p:tavLst>
                                        <p:tav tm="0">
                                          <p:val>
                                            <p:strVal val="#ppt_x"/>
                                          </p:val>
                                        </p:tav>
                                        <p:tav tm="100000">
                                          <p:val>
                                            <p:strVal val="#ppt_x"/>
                                          </p:val>
                                        </p:tav>
                                      </p:tavLst>
                                    </p:anim>
                                    <p:anim calcmode="lin" valueType="num">
                                      <p:cBhvr>
                                        <p:cTn id="3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6"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arn(inHorizontal)">
                                      <p:cBhvr>
                                        <p:cTn id="4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11"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114</a:t>
            </a:fld>
            <a:endParaRPr lang="en-US" dirty="0"/>
          </a:p>
        </p:txBody>
      </p:sp>
      <p:sp>
        <p:nvSpPr>
          <p:cNvPr id="2037761" name="Rectangle 1"/>
          <p:cNvSpPr>
            <a:spLocks noChangeArrowheads="1"/>
          </p:cNvSpPr>
          <p:nvPr/>
        </p:nvSpPr>
        <p:spPr bwMode="auto">
          <a:xfrm>
            <a:off x="580571" y="675014"/>
            <a:ext cx="7590971"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5938" lvl="2" indent="-457200" algn="just">
              <a:buFont typeface="Wingdings" panose="05000000000000000000" pitchFamily="2" charset="2"/>
              <a:buChar char="v"/>
            </a:pPr>
            <a:r>
              <a:rPr lang="en-US" sz="2800" b="1" dirty="0">
                <a:latin typeface="Times New Roman" panose="02020603050405020304" pitchFamily="18" charset="0"/>
                <a:ea typeface="Times New Roman" panose="02020603050405020304" pitchFamily="18" charset="0"/>
                <a:cs typeface="Times New Roman" panose="02020603050405020304" pitchFamily="18" charset="0"/>
              </a:rPr>
              <a:t> Phương pháp phân nhóm tương đương</a:t>
            </a:r>
            <a:endParaRPr lang="en-US" sz="3600" dirty="0">
              <a:latin typeface="Times New Roman" panose="02020603050405020304" pitchFamily="18" charset="0"/>
              <a:cs typeface="Times New Roman" panose="02020603050405020304" pitchFamily="18" charset="0"/>
            </a:endParaRPr>
          </a:p>
        </p:txBody>
      </p:sp>
      <p:graphicFrame>
        <p:nvGraphicFramePr>
          <p:cNvPr id="9" name="Table 8"/>
          <p:cNvGraphicFramePr>
            <a:graphicFrameLocks noGrp="1"/>
          </p:cNvGraphicFramePr>
          <p:nvPr/>
        </p:nvGraphicFramePr>
        <p:xfrm>
          <a:off x="1828800" y="1447800"/>
          <a:ext cx="3200402" cy="2682240"/>
        </p:xfrm>
        <a:graphic>
          <a:graphicData uri="http://schemas.openxmlformats.org/drawingml/2006/table">
            <a:tbl>
              <a:tblPr/>
              <a:tblGrid>
                <a:gridCol w="957273">
                  <a:extLst>
                    <a:ext uri="{9D8B030D-6E8A-4147-A177-3AD203B41FA5}">
                      <a16:colId xmlns:a16="http://schemas.microsoft.com/office/drawing/2014/main" val="20000"/>
                    </a:ext>
                  </a:extLst>
                </a:gridCol>
                <a:gridCol w="553869">
                  <a:extLst>
                    <a:ext uri="{9D8B030D-6E8A-4147-A177-3AD203B41FA5}">
                      <a16:colId xmlns:a16="http://schemas.microsoft.com/office/drawing/2014/main" val="20001"/>
                    </a:ext>
                  </a:extLst>
                </a:gridCol>
                <a:gridCol w="553869">
                  <a:extLst>
                    <a:ext uri="{9D8B030D-6E8A-4147-A177-3AD203B41FA5}">
                      <a16:colId xmlns:a16="http://schemas.microsoft.com/office/drawing/2014/main" val="20002"/>
                    </a:ext>
                  </a:extLst>
                </a:gridCol>
                <a:gridCol w="553869">
                  <a:extLst>
                    <a:ext uri="{9D8B030D-6E8A-4147-A177-3AD203B41FA5}">
                      <a16:colId xmlns:a16="http://schemas.microsoft.com/office/drawing/2014/main" val="20003"/>
                    </a:ext>
                  </a:extLst>
                </a:gridCol>
                <a:gridCol w="581522">
                  <a:extLst>
                    <a:ext uri="{9D8B030D-6E8A-4147-A177-3AD203B41FA5}">
                      <a16:colId xmlns:a16="http://schemas.microsoft.com/office/drawing/2014/main" val="20004"/>
                    </a:ext>
                  </a:extLst>
                </a:gridCol>
              </a:tblGrid>
              <a:tr h="471055">
                <a:tc>
                  <a:txBody>
                    <a:bodyPr/>
                    <a:lstStyle/>
                    <a:p>
                      <a:pPr algn="ctr">
                        <a:spcAft>
                          <a:spcPts val="0"/>
                        </a:spcAft>
                      </a:pPr>
                      <a:r>
                        <a:rPr lang="en-US" sz="1600" b="1" dirty="0">
                          <a:latin typeface="Times New Roman"/>
                          <a:ea typeface="Times New Roman"/>
                        </a:rPr>
                        <a:t>TT </a:t>
                      </a:r>
                      <a:endParaRPr lang="en-US" sz="1800" dirty="0">
                        <a:latin typeface="Times New Roman"/>
                        <a:ea typeface="Times New Roman"/>
                      </a:endParaRPr>
                    </a:p>
                    <a:p>
                      <a:pPr algn="ctr">
                        <a:spcAft>
                          <a:spcPts val="0"/>
                        </a:spcAft>
                      </a:pPr>
                      <a:r>
                        <a:rPr lang="en-US" sz="1600" b="1" dirty="0">
                          <a:latin typeface="Times New Roman"/>
                          <a:ea typeface="Times New Roman"/>
                        </a:rPr>
                        <a:t>hiện tại</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en-US" sz="1600" b="1" dirty="0">
                          <a:latin typeface="Times New Roman"/>
                          <a:ea typeface="Times New Roman"/>
                        </a:rPr>
                        <a:t>TT </a:t>
                      </a:r>
                      <a:endParaRPr lang="en-US" sz="1800" dirty="0">
                        <a:latin typeface="Times New Roman"/>
                        <a:ea typeface="Times New Roman"/>
                      </a:endParaRPr>
                    </a:p>
                    <a:p>
                      <a:pPr algn="ctr">
                        <a:spcAft>
                          <a:spcPts val="0"/>
                        </a:spcAft>
                      </a:pPr>
                      <a:r>
                        <a:rPr lang="en-US" sz="1600" b="1" dirty="0">
                          <a:latin typeface="Times New Roman"/>
                          <a:ea typeface="Times New Roman"/>
                        </a:rPr>
                        <a:t>tiếp theo</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a:spcAft>
                          <a:spcPts val="0"/>
                        </a:spcAft>
                      </a:pPr>
                      <a:r>
                        <a:rPr lang="en-US" sz="1600" b="1" dirty="0">
                          <a:latin typeface="Times New Roman"/>
                          <a:ea typeface="Times New Roman"/>
                        </a:rPr>
                        <a:t>Đầu </a:t>
                      </a:r>
                      <a:endParaRPr lang="en-US" sz="1800" dirty="0">
                        <a:latin typeface="Times New Roman"/>
                        <a:ea typeface="Times New Roman"/>
                      </a:endParaRPr>
                    </a:p>
                    <a:p>
                      <a:pPr algn="ctr">
                        <a:spcAft>
                          <a:spcPts val="0"/>
                        </a:spcAft>
                      </a:pPr>
                      <a:r>
                        <a:rPr lang="en-US" sz="1600" b="1" dirty="0">
                          <a:latin typeface="Times New Roman"/>
                          <a:ea typeface="Times New Roman"/>
                        </a:rPr>
                        <a:t>ra</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235527">
                <a:tc>
                  <a:txBody>
                    <a:bodyPr/>
                    <a:lstStyle/>
                    <a:p>
                      <a:pPr algn="ctr">
                        <a:spcAft>
                          <a:spcPts val="0"/>
                        </a:spcAft>
                      </a:pP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latin typeface="Times New Roman"/>
                          <a:ea typeface="Times New Roman"/>
                        </a:rPr>
                        <a:t>X=0</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latin typeface="Times New Roman"/>
                          <a:ea typeface="Times New Roman"/>
                        </a:rPr>
                        <a:t>X=1</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latin typeface="Times New Roman"/>
                          <a:ea typeface="Times New Roman"/>
                        </a:rPr>
                        <a:t>X=0</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latin typeface="Times New Roman"/>
                          <a:ea typeface="Times New Roman"/>
                        </a:rPr>
                        <a:t>X=1</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5527">
                <a:tc>
                  <a:txBody>
                    <a:bodyPr/>
                    <a:lstStyle/>
                    <a:p>
                      <a:pPr algn="ctr">
                        <a:spcAft>
                          <a:spcPts val="0"/>
                        </a:spcAft>
                      </a:pPr>
                      <a:r>
                        <a:rPr lang="en-US" sz="1600" dirty="0">
                          <a:latin typeface="Times New Roman"/>
                          <a:ea typeface="Times New Roman"/>
                        </a:rPr>
                        <a:t>A</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CCFF"/>
                    </a:solidFill>
                  </a:tcPr>
                </a:tc>
                <a:tc>
                  <a:txBody>
                    <a:bodyPr/>
                    <a:lstStyle/>
                    <a:p>
                      <a:pPr algn="ctr">
                        <a:spcAft>
                          <a:spcPts val="0"/>
                        </a:spcAft>
                      </a:pPr>
                      <a:r>
                        <a:rPr lang="en-US" sz="1600" dirty="0">
                          <a:latin typeface="Times New Roman"/>
                          <a:ea typeface="Times New Roman"/>
                        </a:rPr>
                        <a:t>G</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CCFF"/>
                    </a:solidFill>
                  </a:tcPr>
                </a:tc>
                <a:tc>
                  <a:txBody>
                    <a:bodyPr/>
                    <a:lstStyle/>
                    <a:p>
                      <a:pPr algn="ctr">
                        <a:spcAft>
                          <a:spcPts val="0"/>
                        </a:spcAft>
                      </a:pPr>
                      <a:r>
                        <a:rPr lang="en-US" sz="1600" dirty="0">
                          <a:latin typeface="Times New Roman"/>
                          <a:ea typeface="Times New Roman"/>
                        </a:rPr>
                        <a:t>F</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CCFF"/>
                    </a:solidFill>
                  </a:tcPr>
                </a:tc>
                <a:tc>
                  <a:txBody>
                    <a:bodyPr/>
                    <a:lstStyle/>
                    <a:p>
                      <a:pPr algn="ctr">
                        <a:spcAft>
                          <a:spcPts val="0"/>
                        </a:spcAft>
                      </a:pPr>
                      <a:r>
                        <a:rPr lang="en-US" sz="1600" dirty="0">
                          <a:latin typeface="Times New Roman"/>
                          <a:ea typeface="Times New Roman"/>
                        </a:rPr>
                        <a:t>0</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CCFF"/>
                    </a:solidFill>
                  </a:tcPr>
                </a:tc>
                <a:tc>
                  <a:txBody>
                    <a:bodyPr/>
                    <a:lstStyle/>
                    <a:p>
                      <a:pPr algn="ctr">
                        <a:spcAft>
                          <a:spcPts val="0"/>
                        </a:spcAft>
                      </a:pPr>
                      <a:r>
                        <a:rPr lang="en-US" sz="1600" dirty="0">
                          <a:latin typeface="Times New Roman"/>
                          <a:ea typeface="Times New Roman"/>
                        </a:rPr>
                        <a:t>0</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CCFF"/>
                    </a:solidFill>
                  </a:tcPr>
                </a:tc>
                <a:extLst>
                  <a:ext uri="{0D108BD9-81ED-4DB2-BD59-A6C34878D82A}">
                    <a16:rowId xmlns:a16="http://schemas.microsoft.com/office/drawing/2014/main" val="10002"/>
                  </a:ext>
                </a:extLst>
              </a:tr>
              <a:tr h="235527">
                <a:tc>
                  <a:txBody>
                    <a:bodyPr/>
                    <a:lstStyle/>
                    <a:p>
                      <a:pPr algn="ctr">
                        <a:spcAft>
                          <a:spcPts val="0"/>
                        </a:spcAft>
                      </a:pPr>
                      <a:r>
                        <a:rPr lang="en-US" sz="1600" dirty="0">
                          <a:latin typeface="Times New Roman"/>
                          <a:ea typeface="Times New Roman"/>
                        </a:rPr>
                        <a:t>B</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spcAft>
                          <a:spcPts val="0"/>
                        </a:spcAft>
                      </a:pPr>
                      <a:r>
                        <a:rPr lang="en-US" sz="1600" dirty="0">
                          <a:latin typeface="Times New Roman"/>
                          <a:ea typeface="Times New Roman"/>
                        </a:rPr>
                        <a:t>E</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spcAft>
                          <a:spcPts val="0"/>
                        </a:spcAft>
                      </a:pPr>
                      <a:r>
                        <a:rPr lang="en-US" sz="1600" dirty="0">
                          <a:latin typeface="Times New Roman"/>
                          <a:ea typeface="Times New Roman"/>
                        </a:rPr>
                        <a:t>C</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spcAft>
                          <a:spcPts val="0"/>
                        </a:spcAft>
                      </a:pPr>
                      <a:r>
                        <a:rPr lang="en-US" sz="1600" dirty="0">
                          <a:latin typeface="Times New Roman"/>
                          <a:ea typeface="Times New Roman"/>
                        </a:rPr>
                        <a:t>0</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spcAft>
                          <a:spcPts val="0"/>
                        </a:spcAft>
                      </a:pPr>
                      <a:r>
                        <a:rPr lang="en-US" sz="1600" dirty="0">
                          <a:latin typeface="Times New Roman"/>
                          <a:ea typeface="Times New Roman"/>
                        </a:rPr>
                        <a:t>1</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3"/>
                  </a:ext>
                </a:extLst>
              </a:tr>
              <a:tr h="235527">
                <a:tc>
                  <a:txBody>
                    <a:bodyPr/>
                    <a:lstStyle/>
                    <a:p>
                      <a:pPr algn="ctr">
                        <a:spcAft>
                          <a:spcPts val="0"/>
                        </a:spcAft>
                      </a:pPr>
                      <a:r>
                        <a:rPr lang="en-US" sz="1600" dirty="0">
                          <a:latin typeface="Times New Roman"/>
                          <a:ea typeface="Times New Roman"/>
                        </a:rPr>
                        <a:t>C</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CCFF"/>
                    </a:solidFill>
                  </a:tcPr>
                </a:tc>
                <a:tc>
                  <a:txBody>
                    <a:bodyPr/>
                    <a:lstStyle/>
                    <a:p>
                      <a:pPr algn="ctr">
                        <a:spcAft>
                          <a:spcPts val="0"/>
                        </a:spcAft>
                      </a:pPr>
                      <a:r>
                        <a:rPr lang="en-US" sz="1600" dirty="0">
                          <a:latin typeface="Times New Roman"/>
                          <a:ea typeface="Times New Roman"/>
                        </a:rPr>
                        <a:t>G</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CCFF"/>
                    </a:solidFill>
                  </a:tcPr>
                </a:tc>
                <a:tc>
                  <a:txBody>
                    <a:bodyPr/>
                    <a:lstStyle/>
                    <a:p>
                      <a:pPr algn="ctr">
                        <a:spcAft>
                          <a:spcPts val="0"/>
                        </a:spcAft>
                      </a:pPr>
                      <a:r>
                        <a:rPr lang="en-US" sz="1600" dirty="0">
                          <a:latin typeface="Times New Roman"/>
                          <a:ea typeface="Times New Roman"/>
                        </a:rPr>
                        <a:t>G</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CCFF"/>
                    </a:solidFill>
                  </a:tcPr>
                </a:tc>
                <a:tc>
                  <a:txBody>
                    <a:bodyPr/>
                    <a:lstStyle/>
                    <a:p>
                      <a:pPr algn="ctr">
                        <a:spcAft>
                          <a:spcPts val="0"/>
                        </a:spcAft>
                      </a:pPr>
                      <a:r>
                        <a:rPr lang="en-US" sz="1600" dirty="0">
                          <a:latin typeface="Times New Roman"/>
                          <a:ea typeface="Times New Roman"/>
                        </a:rPr>
                        <a:t>0</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CCFF"/>
                    </a:solidFill>
                  </a:tcPr>
                </a:tc>
                <a:tc>
                  <a:txBody>
                    <a:bodyPr/>
                    <a:lstStyle/>
                    <a:p>
                      <a:pPr algn="ctr">
                        <a:spcAft>
                          <a:spcPts val="0"/>
                        </a:spcAft>
                      </a:pPr>
                      <a:r>
                        <a:rPr lang="en-US" sz="1600" dirty="0">
                          <a:latin typeface="Times New Roman"/>
                          <a:ea typeface="Times New Roman"/>
                        </a:rPr>
                        <a:t>0</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CCFF"/>
                    </a:solidFill>
                  </a:tcPr>
                </a:tc>
                <a:extLst>
                  <a:ext uri="{0D108BD9-81ED-4DB2-BD59-A6C34878D82A}">
                    <a16:rowId xmlns:a16="http://schemas.microsoft.com/office/drawing/2014/main" val="10004"/>
                  </a:ext>
                </a:extLst>
              </a:tr>
              <a:tr h="235527">
                <a:tc>
                  <a:txBody>
                    <a:bodyPr/>
                    <a:lstStyle/>
                    <a:p>
                      <a:pPr algn="ctr">
                        <a:spcAft>
                          <a:spcPts val="0"/>
                        </a:spcAft>
                      </a:pPr>
                      <a:r>
                        <a:rPr lang="en-US" sz="1600" dirty="0">
                          <a:latin typeface="Times New Roman"/>
                          <a:ea typeface="Times New Roman"/>
                        </a:rPr>
                        <a:t>D</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latin typeface="Times New Roman"/>
                          <a:ea typeface="Times New Roman"/>
                        </a:rPr>
                        <a:t>A</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latin typeface="Times New Roman"/>
                          <a:ea typeface="Times New Roman"/>
                        </a:rPr>
                        <a:t>G</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latin typeface="Times New Roman"/>
                          <a:ea typeface="Times New Roman"/>
                        </a:rPr>
                        <a:t>1</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latin typeface="Times New Roman"/>
                          <a:ea typeface="Times New Roman"/>
                        </a:rPr>
                        <a:t>0</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35527">
                <a:tc>
                  <a:txBody>
                    <a:bodyPr/>
                    <a:lstStyle/>
                    <a:p>
                      <a:pPr algn="ctr">
                        <a:spcAft>
                          <a:spcPts val="0"/>
                        </a:spcAft>
                      </a:pPr>
                      <a:r>
                        <a:rPr lang="en-US" sz="1600" dirty="0">
                          <a:latin typeface="Times New Roman"/>
                          <a:ea typeface="Times New Roman"/>
                        </a:rPr>
                        <a:t>E</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latin typeface="Times New Roman"/>
                          <a:ea typeface="Times New Roman"/>
                        </a:rPr>
                        <a:t>B</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latin typeface="Times New Roman"/>
                          <a:ea typeface="Times New Roman"/>
                        </a:rPr>
                        <a:t>A</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latin typeface="Times New Roman"/>
                          <a:ea typeface="Times New Roman"/>
                        </a:rPr>
                        <a:t>1</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latin typeface="Times New Roman"/>
                          <a:ea typeface="Times New Roman"/>
                        </a:rPr>
                        <a:t>0</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35527">
                <a:tc>
                  <a:txBody>
                    <a:bodyPr/>
                    <a:lstStyle/>
                    <a:p>
                      <a:pPr algn="ctr">
                        <a:spcAft>
                          <a:spcPts val="0"/>
                        </a:spcAft>
                      </a:pPr>
                      <a:r>
                        <a:rPr lang="en-US" sz="1600" dirty="0">
                          <a:latin typeface="Times New Roman"/>
                          <a:ea typeface="Times New Roman"/>
                        </a:rPr>
                        <a:t>F</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spcAft>
                          <a:spcPts val="0"/>
                        </a:spcAft>
                      </a:pPr>
                      <a:r>
                        <a:rPr lang="en-US" sz="1600" dirty="0">
                          <a:latin typeface="Times New Roman"/>
                          <a:ea typeface="Times New Roman"/>
                        </a:rPr>
                        <a:t>D</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spcAft>
                          <a:spcPts val="0"/>
                        </a:spcAft>
                      </a:pPr>
                      <a:r>
                        <a:rPr lang="en-US" sz="1600" dirty="0">
                          <a:latin typeface="Times New Roman"/>
                          <a:ea typeface="Times New Roman"/>
                        </a:rPr>
                        <a:t>E</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spcAft>
                          <a:spcPts val="0"/>
                        </a:spcAft>
                      </a:pPr>
                      <a:r>
                        <a:rPr lang="en-US" sz="1600" dirty="0">
                          <a:latin typeface="Times New Roman"/>
                          <a:ea typeface="Times New Roman"/>
                        </a:rPr>
                        <a:t>0</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spcAft>
                          <a:spcPts val="0"/>
                        </a:spcAft>
                      </a:pPr>
                      <a:r>
                        <a:rPr lang="en-US" sz="1600" dirty="0">
                          <a:latin typeface="Times New Roman"/>
                          <a:ea typeface="Times New Roman"/>
                        </a:rPr>
                        <a:t>1</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7"/>
                  </a:ext>
                </a:extLst>
              </a:tr>
              <a:tr h="235527">
                <a:tc>
                  <a:txBody>
                    <a:bodyPr/>
                    <a:lstStyle/>
                    <a:p>
                      <a:pPr algn="ctr">
                        <a:spcAft>
                          <a:spcPts val="0"/>
                        </a:spcAft>
                      </a:pPr>
                      <a:r>
                        <a:rPr lang="en-US" sz="1600" dirty="0">
                          <a:latin typeface="Times New Roman"/>
                          <a:ea typeface="Times New Roman"/>
                        </a:rPr>
                        <a:t>G</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spcAft>
                          <a:spcPts val="0"/>
                        </a:spcAft>
                      </a:pPr>
                      <a:r>
                        <a:rPr lang="en-US" sz="1600" dirty="0">
                          <a:latin typeface="Times New Roman"/>
                          <a:ea typeface="Times New Roman"/>
                        </a:rPr>
                        <a:t>H</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spcAft>
                          <a:spcPts val="0"/>
                        </a:spcAft>
                      </a:pPr>
                      <a:r>
                        <a:rPr lang="en-US" sz="1600" dirty="0">
                          <a:latin typeface="Times New Roman"/>
                          <a:ea typeface="Times New Roman"/>
                        </a:rPr>
                        <a:t>E</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spcAft>
                          <a:spcPts val="0"/>
                        </a:spcAft>
                      </a:pPr>
                      <a:r>
                        <a:rPr lang="en-US" sz="1600" dirty="0">
                          <a:latin typeface="Times New Roman"/>
                          <a:ea typeface="Times New Roman"/>
                        </a:rPr>
                        <a:t>0</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spcAft>
                          <a:spcPts val="0"/>
                        </a:spcAft>
                      </a:pPr>
                      <a:r>
                        <a:rPr lang="en-US" sz="1600" dirty="0">
                          <a:latin typeface="Times New Roman"/>
                          <a:ea typeface="Times New Roman"/>
                        </a:rPr>
                        <a:t>1</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8"/>
                  </a:ext>
                </a:extLst>
              </a:tr>
              <a:tr h="235527">
                <a:tc>
                  <a:txBody>
                    <a:bodyPr/>
                    <a:lstStyle/>
                    <a:p>
                      <a:pPr algn="ctr">
                        <a:spcAft>
                          <a:spcPts val="0"/>
                        </a:spcAft>
                      </a:pPr>
                      <a:r>
                        <a:rPr lang="en-US" sz="1600" dirty="0">
                          <a:latin typeface="Times New Roman"/>
                          <a:ea typeface="Times New Roman"/>
                        </a:rPr>
                        <a:t>H</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latin typeface="Times New Roman"/>
                          <a:ea typeface="Times New Roman"/>
                        </a:rPr>
                        <a:t>C</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latin typeface="Times New Roman"/>
                          <a:ea typeface="Times New Roman"/>
                        </a:rPr>
                        <a:t>F</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latin typeface="Times New Roman"/>
                          <a:ea typeface="Times New Roman"/>
                        </a:rPr>
                        <a:t>1</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latin typeface="Times New Roman"/>
                          <a:ea typeface="Times New Roman"/>
                        </a:rPr>
                        <a:t>0</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10" name="Table 9"/>
          <p:cNvGraphicFramePr>
            <a:graphicFrameLocks noGrp="1"/>
          </p:cNvGraphicFramePr>
          <p:nvPr/>
        </p:nvGraphicFramePr>
        <p:xfrm>
          <a:off x="6019800" y="1524000"/>
          <a:ext cx="4038600" cy="2438400"/>
        </p:xfrm>
        <a:graphic>
          <a:graphicData uri="http://schemas.openxmlformats.org/drawingml/2006/table">
            <a:tbl>
              <a:tblPr/>
              <a:tblGrid>
                <a:gridCol w="513842">
                  <a:extLst>
                    <a:ext uri="{9D8B030D-6E8A-4147-A177-3AD203B41FA5}">
                      <a16:colId xmlns:a16="http://schemas.microsoft.com/office/drawing/2014/main" val="20000"/>
                    </a:ext>
                  </a:extLst>
                </a:gridCol>
                <a:gridCol w="662969">
                  <a:extLst>
                    <a:ext uri="{9D8B030D-6E8A-4147-A177-3AD203B41FA5}">
                      <a16:colId xmlns:a16="http://schemas.microsoft.com/office/drawing/2014/main" val="20001"/>
                    </a:ext>
                  </a:extLst>
                </a:gridCol>
                <a:gridCol w="1146012">
                  <a:extLst>
                    <a:ext uri="{9D8B030D-6E8A-4147-A177-3AD203B41FA5}">
                      <a16:colId xmlns:a16="http://schemas.microsoft.com/office/drawing/2014/main" val="20002"/>
                    </a:ext>
                  </a:extLst>
                </a:gridCol>
                <a:gridCol w="1171138">
                  <a:extLst>
                    <a:ext uri="{9D8B030D-6E8A-4147-A177-3AD203B41FA5}">
                      <a16:colId xmlns:a16="http://schemas.microsoft.com/office/drawing/2014/main" val="20003"/>
                    </a:ext>
                  </a:extLst>
                </a:gridCol>
                <a:gridCol w="544639">
                  <a:extLst>
                    <a:ext uri="{9D8B030D-6E8A-4147-A177-3AD203B41FA5}">
                      <a16:colId xmlns:a16="http://schemas.microsoft.com/office/drawing/2014/main" val="20004"/>
                    </a:ext>
                  </a:extLst>
                </a:gridCol>
              </a:tblGrid>
              <a:tr h="304800">
                <a:tc>
                  <a:txBody>
                    <a:bodyPr/>
                    <a:lstStyle/>
                    <a:p>
                      <a:pPr>
                        <a:spcAft>
                          <a:spcPts val="0"/>
                        </a:spcAft>
                      </a:pPr>
                      <a:r>
                        <a:rPr lang="en-US" sz="1800" dirty="0">
                          <a:latin typeface="Times New Roman"/>
                          <a:ea typeface="Times New Roman"/>
                        </a:rPr>
                        <a:t>P</a:t>
                      </a:r>
                      <a:r>
                        <a:rPr lang="en-US" sz="1800" baseline="-25000" dirty="0">
                          <a:latin typeface="Times New Roman"/>
                          <a:ea typeface="Times New Roman"/>
                        </a:rPr>
                        <a:t>0</a:t>
                      </a:r>
                      <a:r>
                        <a:rPr lang="en-US" sz="1800" dirty="0">
                          <a:latin typeface="Times New Roman"/>
                          <a:ea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spcAft>
                          <a:spcPts val="0"/>
                        </a:spcAft>
                      </a:pPr>
                      <a:r>
                        <a:rPr lang="en-US" sz="1800" dirty="0">
                          <a:latin typeface="Times New Roman"/>
                          <a:ea typeface="Times New Roman"/>
                        </a:rPr>
                        <a:t>(ABCDEFGH)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spcAft>
                          <a:spcPts val="0"/>
                        </a:spcAft>
                      </a:pP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4800">
                <a:tc>
                  <a:txBody>
                    <a:bodyPr/>
                    <a:lstStyle/>
                    <a:p>
                      <a:pPr>
                        <a:spcAft>
                          <a:spcPts val="0"/>
                        </a:spcAft>
                      </a:pPr>
                      <a:r>
                        <a:rPr lang="en-US" sz="1800" dirty="0">
                          <a:latin typeface="Times New Roman"/>
                          <a:ea typeface="Times New Roman"/>
                        </a:rPr>
                        <a:t>P</a:t>
                      </a:r>
                      <a:r>
                        <a:rPr lang="en-US" sz="1800" baseline="-25000" dirty="0">
                          <a:latin typeface="Times New Roman"/>
                          <a:ea typeface="Times New Roman"/>
                        </a:rPr>
                        <a:t>1</a:t>
                      </a:r>
                      <a:r>
                        <a:rPr lang="en-US" sz="1800" dirty="0">
                          <a:latin typeface="Times New Roman"/>
                          <a:ea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dirty="0">
                          <a:latin typeface="Times New Roman"/>
                          <a:ea typeface="Times New Roman"/>
                        </a:rPr>
                        <a:t>(AC)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dirty="0">
                          <a:latin typeface="Times New Roman"/>
                          <a:ea typeface="Times New Roman"/>
                        </a:rPr>
                        <a:t>(BFG)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dirty="0">
                          <a:latin typeface="Times New Roman"/>
                          <a:ea typeface="Times New Roman"/>
                        </a:rPr>
                        <a:t>(DEH)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1"/>
                  </a:ext>
                </a:extLst>
              </a:tr>
              <a:tr h="304800">
                <a:tc>
                  <a:txBody>
                    <a:bodyPr/>
                    <a:lstStyle/>
                    <a:p>
                      <a:pPr>
                        <a:spcAft>
                          <a:spcPts val="0"/>
                        </a:spcAft>
                      </a:pP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600" dirty="0">
                          <a:latin typeface="Times New Roman"/>
                          <a:ea typeface="Times New Roman"/>
                        </a:rPr>
                        <a:t>GG</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600" dirty="0">
                          <a:latin typeface="Times New Roman"/>
                          <a:ea typeface="Times New Roman"/>
                        </a:rPr>
                        <a:t>EDH</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600" dirty="0">
                          <a:latin typeface="Times New Roman"/>
                          <a:ea typeface="Times New Roman"/>
                        </a:rPr>
                        <a:t>ABC</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600" dirty="0">
                          <a:latin typeface="Times New Roman"/>
                          <a:ea typeface="Times New Roman"/>
                        </a:rPr>
                        <a:t>X=0</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2"/>
                  </a:ext>
                </a:extLst>
              </a:tr>
              <a:tr h="304800">
                <a:tc>
                  <a:txBody>
                    <a:bodyPr/>
                    <a:lstStyle/>
                    <a:p>
                      <a:pPr>
                        <a:spcAft>
                          <a:spcPts val="0"/>
                        </a:spcAft>
                      </a:pP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latin typeface="Times New Roman"/>
                          <a:ea typeface="Times New Roman"/>
                        </a:rPr>
                        <a:t>FG</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latin typeface="Times New Roman"/>
                          <a:ea typeface="Times New Roman"/>
                        </a:rPr>
                        <a:t>CEE</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latin typeface="Times New Roman"/>
                          <a:ea typeface="Times New Roman"/>
                        </a:rPr>
                        <a:t>GAF</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latin typeface="Times New Roman"/>
                          <a:ea typeface="Times New Roman"/>
                        </a:rPr>
                        <a:t>X=1</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04800">
                <a:tc>
                  <a:txBody>
                    <a:bodyPr/>
                    <a:lstStyle/>
                    <a:p>
                      <a:pPr>
                        <a:spcAft>
                          <a:spcPts val="0"/>
                        </a:spcAft>
                      </a:pPr>
                      <a:r>
                        <a:rPr lang="en-US" sz="1800" dirty="0">
                          <a:latin typeface="Times New Roman"/>
                          <a:ea typeface="Times New Roman"/>
                        </a:rPr>
                        <a:t>P</a:t>
                      </a:r>
                      <a:r>
                        <a:rPr lang="en-US" sz="1800" baseline="-25000" dirty="0">
                          <a:latin typeface="Times New Roman"/>
                          <a:ea typeface="Times New Roman"/>
                        </a:rPr>
                        <a:t>2</a:t>
                      </a:r>
                      <a:r>
                        <a:rPr lang="en-US" sz="1800" dirty="0">
                          <a:latin typeface="Times New Roman"/>
                          <a:ea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spcAft>
                          <a:spcPts val="0"/>
                        </a:spcAft>
                      </a:pPr>
                      <a:r>
                        <a:rPr lang="en-US" sz="1800" dirty="0">
                          <a:latin typeface="Times New Roman"/>
                          <a:ea typeface="Times New Roman"/>
                        </a:rPr>
                        <a:t>(AC)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spcAft>
                          <a:spcPts val="0"/>
                        </a:spcAft>
                      </a:pPr>
                      <a:r>
                        <a:rPr lang="en-US" sz="1800" dirty="0">
                          <a:latin typeface="Times New Roman"/>
                          <a:ea typeface="Times New Roman"/>
                        </a:rPr>
                        <a:t>(B)  (GF)</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spcAft>
                          <a:spcPts val="0"/>
                        </a:spcAft>
                      </a:pPr>
                      <a:r>
                        <a:rPr lang="en-US" sz="1800" dirty="0">
                          <a:latin typeface="Times New Roman"/>
                          <a:ea typeface="Times New Roman"/>
                        </a:rPr>
                        <a:t>(DH)  (E)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spcAft>
                          <a:spcPts val="0"/>
                        </a:spcAft>
                      </a:pP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4"/>
                  </a:ext>
                </a:extLst>
              </a:tr>
              <a:tr h="304800">
                <a:tc>
                  <a:txBody>
                    <a:bodyPr/>
                    <a:lstStyle/>
                    <a:p>
                      <a:pPr>
                        <a:spcAft>
                          <a:spcPts val="0"/>
                        </a:spcAft>
                      </a:pP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600" dirty="0">
                          <a:latin typeface="Times New Roman"/>
                          <a:ea typeface="Times New Roman"/>
                        </a:rPr>
                        <a:t>GG</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spcAft>
                          <a:spcPts val="0"/>
                        </a:spcAft>
                      </a:pPr>
                      <a:r>
                        <a:rPr lang="en-US" sz="1600" dirty="0">
                          <a:latin typeface="Times New Roman"/>
                          <a:ea typeface="Times New Roman"/>
                        </a:rPr>
                        <a:t>           DH</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spcAft>
                          <a:spcPts val="0"/>
                        </a:spcAft>
                      </a:pPr>
                      <a:r>
                        <a:rPr lang="en-US" sz="1600" dirty="0">
                          <a:latin typeface="Times New Roman"/>
                          <a:ea typeface="Times New Roman"/>
                        </a:rPr>
                        <a:t>  AC</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600" dirty="0">
                          <a:latin typeface="Times New Roman"/>
                          <a:ea typeface="Times New Roman"/>
                        </a:rPr>
                        <a:t>X=0</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5"/>
                  </a:ext>
                </a:extLst>
              </a:tr>
              <a:tr h="304800">
                <a:tc>
                  <a:txBody>
                    <a:bodyPr/>
                    <a:lstStyle/>
                    <a:p>
                      <a:pPr>
                        <a:spcAft>
                          <a:spcPts val="0"/>
                        </a:spcAft>
                      </a:pP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latin typeface="Times New Roman"/>
                          <a:ea typeface="Times New Roman"/>
                        </a:rPr>
                        <a:t>FG</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dirty="0">
                          <a:latin typeface="Times New Roman"/>
                          <a:ea typeface="Times New Roman"/>
                        </a:rPr>
                        <a:t>           EE</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600" dirty="0">
                          <a:latin typeface="Times New Roman"/>
                          <a:ea typeface="Times New Roman"/>
                        </a:rPr>
                        <a:t>  GF</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latin typeface="Times New Roman"/>
                          <a:ea typeface="Times New Roman"/>
                        </a:rPr>
                        <a:t>X=1</a:t>
                      </a:r>
                      <a:endParaRPr lang="en-US" sz="1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04800">
                <a:tc>
                  <a:txBody>
                    <a:bodyPr/>
                    <a:lstStyle/>
                    <a:p>
                      <a:pPr>
                        <a:spcAft>
                          <a:spcPts val="0"/>
                        </a:spcAft>
                      </a:pPr>
                      <a:r>
                        <a:rPr lang="en-US" sz="1800" dirty="0">
                          <a:latin typeface="Times New Roman"/>
                          <a:ea typeface="Times New Roman"/>
                        </a:rPr>
                        <a:t>P</a:t>
                      </a:r>
                      <a:r>
                        <a:rPr lang="en-US" sz="1800" baseline="-25000" dirty="0">
                          <a:latin typeface="Times New Roman"/>
                          <a:ea typeface="Times New Roman"/>
                        </a:rPr>
                        <a:t>3</a:t>
                      </a:r>
                      <a:r>
                        <a:rPr lang="en-US" sz="1800" dirty="0">
                          <a:latin typeface="Times New Roman"/>
                          <a:ea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dirty="0">
                          <a:latin typeface="Times New Roman"/>
                          <a:ea typeface="Times New Roman"/>
                        </a:rPr>
                        <a:t>(AC)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dirty="0">
                          <a:latin typeface="Times New Roman"/>
                          <a:ea typeface="Times New Roman"/>
                        </a:rPr>
                        <a:t>(B)  (GF)</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dirty="0">
                          <a:latin typeface="Times New Roman"/>
                          <a:ea typeface="Times New Roman"/>
                        </a:rPr>
                        <a:t>(DH)  (E)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841836057"/>
              </p:ext>
            </p:extLst>
          </p:nvPr>
        </p:nvGraphicFramePr>
        <p:xfrm>
          <a:off x="1828800" y="4343400"/>
          <a:ext cx="3352800" cy="2514600"/>
        </p:xfrm>
        <a:graphic>
          <a:graphicData uri="http://schemas.openxmlformats.org/drawingml/2006/table">
            <a:tbl>
              <a:tblPr/>
              <a:tblGrid>
                <a:gridCol w="1002858">
                  <a:extLst>
                    <a:ext uri="{9D8B030D-6E8A-4147-A177-3AD203B41FA5}">
                      <a16:colId xmlns:a16="http://schemas.microsoft.com/office/drawing/2014/main" val="20000"/>
                    </a:ext>
                  </a:extLst>
                </a:gridCol>
                <a:gridCol w="580243">
                  <a:extLst>
                    <a:ext uri="{9D8B030D-6E8A-4147-A177-3AD203B41FA5}">
                      <a16:colId xmlns:a16="http://schemas.microsoft.com/office/drawing/2014/main" val="20001"/>
                    </a:ext>
                  </a:extLst>
                </a:gridCol>
                <a:gridCol w="580243">
                  <a:extLst>
                    <a:ext uri="{9D8B030D-6E8A-4147-A177-3AD203B41FA5}">
                      <a16:colId xmlns:a16="http://schemas.microsoft.com/office/drawing/2014/main" val="20002"/>
                    </a:ext>
                  </a:extLst>
                </a:gridCol>
                <a:gridCol w="580243">
                  <a:extLst>
                    <a:ext uri="{9D8B030D-6E8A-4147-A177-3AD203B41FA5}">
                      <a16:colId xmlns:a16="http://schemas.microsoft.com/office/drawing/2014/main" val="20003"/>
                    </a:ext>
                  </a:extLst>
                </a:gridCol>
                <a:gridCol w="609213">
                  <a:extLst>
                    <a:ext uri="{9D8B030D-6E8A-4147-A177-3AD203B41FA5}">
                      <a16:colId xmlns:a16="http://schemas.microsoft.com/office/drawing/2014/main" val="20004"/>
                    </a:ext>
                  </a:extLst>
                </a:gridCol>
              </a:tblGrid>
              <a:tr h="484293">
                <a:tc>
                  <a:txBody>
                    <a:bodyPr/>
                    <a:lstStyle/>
                    <a:p>
                      <a:pPr algn="ctr">
                        <a:spcAft>
                          <a:spcPts val="0"/>
                        </a:spcAft>
                      </a:pPr>
                      <a:r>
                        <a:rPr lang="en-US" sz="1400" b="1" dirty="0">
                          <a:latin typeface="Times New Roman"/>
                          <a:ea typeface="Times New Roman"/>
                        </a:rPr>
                        <a:t>TT </a:t>
                      </a:r>
                      <a:endParaRPr lang="en-US" sz="1600" dirty="0">
                        <a:latin typeface="Times New Roman"/>
                        <a:ea typeface="Times New Roman"/>
                      </a:endParaRPr>
                    </a:p>
                    <a:p>
                      <a:pPr algn="ctr">
                        <a:spcAft>
                          <a:spcPts val="0"/>
                        </a:spcAft>
                      </a:pPr>
                      <a:r>
                        <a:rPr lang="en-US" sz="1400" b="1" dirty="0">
                          <a:latin typeface="Times New Roman"/>
                          <a:ea typeface="Times New Roman"/>
                        </a:rPr>
                        <a:t>hiện tại</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en-US" sz="1400" b="1" dirty="0">
                          <a:latin typeface="Times New Roman"/>
                          <a:ea typeface="Times New Roman"/>
                        </a:rPr>
                        <a:t>TT </a:t>
                      </a:r>
                      <a:endParaRPr lang="en-US" sz="1600" dirty="0">
                        <a:latin typeface="Times New Roman"/>
                        <a:ea typeface="Times New Roman"/>
                      </a:endParaRPr>
                    </a:p>
                    <a:p>
                      <a:pPr algn="ctr">
                        <a:spcAft>
                          <a:spcPts val="0"/>
                        </a:spcAft>
                      </a:pPr>
                      <a:r>
                        <a:rPr lang="en-US" sz="1400" b="1" dirty="0">
                          <a:latin typeface="Times New Roman"/>
                          <a:ea typeface="Times New Roman"/>
                        </a:rPr>
                        <a:t>tiếp theo</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a:spcAft>
                          <a:spcPts val="0"/>
                        </a:spcAft>
                      </a:pPr>
                      <a:r>
                        <a:rPr lang="en-US" sz="1400" b="1" dirty="0">
                          <a:latin typeface="Times New Roman"/>
                          <a:ea typeface="Times New Roman"/>
                        </a:rPr>
                        <a:t>Đầu </a:t>
                      </a:r>
                      <a:endParaRPr lang="en-US" sz="1600" dirty="0">
                        <a:latin typeface="Times New Roman"/>
                        <a:ea typeface="Times New Roman"/>
                      </a:endParaRPr>
                    </a:p>
                    <a:p>
                      <a:pPr algn="ctr">
                        <a:spcAft>
                          <a:spcPts val="0"/>
                        </a:spcAft>
                      </a:pPr>
                      <a:r>
                        <a:rPr lang="en-US" sz="1400" b="1" dirty="0">
                          <a:latin typeface="Times New Roman"/>
                          <a:ea typeface="Times New Roman"/>
                        </a:rPr>
                        <a:t>ra</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242147">
                <a:tc>
                  <a:txBody>
                    <a:bodyPr/>
                    <a:lstStyle/>
                    <a:p>
                      <a:pPr>
                        <a:spcAft>
                          <a:spcPts val="0"/>
                        </a:spcAft>
                      </a:pPr>
                      <a:endParaRPr lang="en-US" sz="14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latin typeface="Times New Roman"/>
                          <a:ea typeface="Times New Roman"/>
                        </a:rPr>
                        <a:t>X=0</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latin typeface="Times New Roman"/>
                          <a:ea typeface="Times New Roman"/>
                        </a:rPr>
                        <a:t>X=1</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latin typeface="Times New Roman"/>
                          <a:ea typeface="Times New Roman"/>
                        </a:rPr>
                        <a:t>X=0</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latin typeface="Times New Roman"/>
                          <a:ea typeface="Times New Roman"/>
                        </a:rPr>
                        <a:t>X=1</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3520">
                <a:tc>
                  <a:txBody>
                    <a:bodyPr/>
                    <a:lstStyle/>
                    <a:p>
                      <a:pPr algn="ctr">
                        <a:spcAft>
                          <a:spcPts val="0"/>
                        </a:spcAft>
                      </a:pPr>
                      <a:r>
                        <a:rPr lang="en-US" sz="1400" dirty="0">
                          <a:latin typeface="Times New Roman"/>
                          <a:ea typeface="Times New Roman"/>
                        </a:rPr>
                        <a:t>A</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CCFF"/>
                    </a:solidFill>
                  </a:tcPr>
                </a:tc>
                <a:tc>
                  <a:txBody>
                    <a:bodyPr/>
                    <a:lstStyle/>
                    <a:p>
                      <a:pPr>
                        <a:spcAft>
                          <a:spcPts val="0"/>
                        </a:spcAft>
                      </a:pPr>
                      <a:r>
                        <a:rPr lang="en-US" sz="1400" dirty="0">
                          <a:latin typeface="Times New Roman"/>
                          <a:ea typeface="Times New Roman"/>
                        </a:rPr>
                        <a:t>F</a:t>
                      </a:r>
                      <a:r>
                        <a:rPr lang="en-US" sz="1400" strike="sngStrike" dirty="0">
                          <a:latin typeface="Times New Roman"/>
                          <a:ea typeface="Times New Roman"/>
                        </a:rPr>
                        <a:t>G</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CCFF"/>
                    </a:solidFill>
                  </a:tcPr>
                </a:tc>
                <a:tc>
                  <a:txBody>
                    <a:bodyPr/>
                    <a:lstStyle/>
                    <a:p>
                      <a:pPr>
                        <a:spcAft>
                          <a:spcPts val="0"/>
                        </a:spcAft>
                      </a:pPr>
                      <a:r>
                        <a:rPr lang="en-US" sz="1400" dirty="0">
                          <a:latin typeface="Times New Roman"/>
                          <a:ea typeface="Times New Roman"/>
                        </a:rPr>
                        <a:t>F</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CCFF"/>
                    </a:solidFill>
                  </a:tcPr>
                </a:tc>
                <a:tc>
                  <a:txBody>
                    <a:bodyPr/>
                    <a:lstStyle/>
                    <a:p>
                      <a:pPr>
                        <a:spcAft>
                          <a:spcPts val="0"/>
                        </a:spcAft>
                      </a:pPr>
                      <a:r>
                        <a:rPr lang="en-US" sz="1400" dirty="0">
                          <a:latin typeface="Times New Roman"/>
                          <a:ea typeface="Times New Roman"/>
                        </a:rPr>
                        <a:t>0</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CCFF"/>
                    </a:solidFill>
                  </a:tcPr>
                </a:tc>
                <a:tc>
                  <a:txBody>
                    <a:bodyPr/>
                    <a:lstStyle/>
                    <a:p>
                      <a:pPr>
                        <a:spcAft>
                          <a:spcPts val="0"/>
                        </a:spcAft>
                      </a:pPr>
                      <a:r>
                        <a:rPr lang="en-US" sz="1400" dirty="0">
                          <a:latin typeface="Times New Roman"/>
                          <a:ea typeface="Times New Roman"/>
                        </a:rPr>
                        <a:t>0</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CCFF"/>
                    </a:solidFill>
                  </a:tcPr>
                </a:tc>
                <a:extLst>
                  <a:ext uri="{0D108BD9-81ED-4DB2-BD59-A6C34878D82A}">
                    <a16:rowId xmlns:a16="http://schemas.microsoft.com/office/drawing/2014/main" val="10002"/>
                  </a:ext>
                </a:extLst>
              </a:tr>
              <a:tr h="223520">
                <a:tc>
                  <a:txBody>
                    <a:bodyPr/>
                    <a:lstStyle/>
                    <a:p>
                      <a:pPr algn="ctr">
                        <a:spcAft>
                          <a:spcPts val="0"/>
                        </a:spcAft>
                      </a:pPr>
                      <a:r>
                        <a:rPr lang="en-US" sz="1400" dirty="0">
                          <a:latin typeface="Times New Roman"/>
                          <a:ea typeface="Times New Roman"/>
                        </a:rPr>
                        <a:t>B</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1400" dirty="0">
                          <a:latin typeface="Times New Roman"/>
                          <a:ea typeface="Times New Roman"/>
                        </a:rPr>
                        <a:t>E</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1400" dirty="0">
                          <a:latin typeface="Times New Roman"/>
                          <a:ea typeface="Times New Roman"/>
                        </a:rPr>
                        <a:t>A</a:t>
                      </a:r>
                      <a:r>
                        <a:rPr lang="en-US" sz="1400" strike="sngStrike" dirty="0">
                          <a:latin typeface="Times New Roman"/>
                          <a:ea typeface="Times New Roman"/>
                        </a:rPr>
                        <a:t>C</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1400" dirty="0">
                          <a:latin typeface="Times New Roman"/>
                          <a:ea typeface="Times New Roman"/>
                        </a:rPr>
                        <a:t>0</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1400" dirty="0">
                          <a:latin typeface="Times New Roman"/>
                          <a:ea typeface="Times New Roman"/>
                        </a:rPr>
                        <a:t>1</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23520">
                <a:tc>
                  <a:txBody>
                    <a:bodyPr/>
                    <a:lstStyle/>
                    <a:p>
                      <a:pPr algn="ctr">
                        <a:spcAft>
                          <a:spcPts val="0"/>
                        </a:spcAft>
                      </a:pPr>
                      <a:r>
                        <a:rPr lang="en-US" sz="1400" dirty="0" smtClean="0">
                          <a:latin typeface="Times New Roman"/>
                          <a:ea typeface="Times New Roman"/>
                        </a:rPr>
                        <a:t>AC</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CCFF"/>
                    </a:solidFill>
                  </a:tcPr>
                </a:tc>
                <a:tc>
                  <a:txBody>
                    <a:bodyPr/>
                    <a:lstStyle/>
                    <a:p>
                      <a:pPr>
                        <a:spcAft>
                          <a:spcPts val="0"/>
                        </a:spcAft>
                      </a:pPr>
                      <a:r>
                        <a:rPr lang="en-US" sz="1400" dirty="0">
                          <a:latin typeface="Times New Roman"/>
                          <a:ea typeface="Times New Roman"/>
                        </a:rPr>
                        <a:t>F</a:t>
                      </a:r>
                      <a:r>
                        <a:rPr lang="en-US" sz="1400" strike="sngStrike" dirty="0">
                          <a:latin typeface="Times New Roman"/>
                          <a:ea typeface="Times New Roman"/>
                        </a:rPr>
                        <a:t>G</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CCFF"/>
                    </a:solidFill>
                  </a:tcPr>
                </a:tc>
                <a:tc>
                  <a:txBody>
                    <a:bodyPr/>
                    <a:lstStyle/>
                    <a:p>
                      <a:pPr>
                        <a:spcAft>
                          <a:spcPts val="0"/>
                        </a:spcAft>
                      </a:pPr>
                      <a:r>
                        <a:rPr lang="en-US" sz="1400" dirty="0">
                          <a:latin typeface="Times New Roman"/>
                          <a:ea typeface="Times New Roman"/>
                        </a:rPr>
                        <a:t>F</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CCFF"/>
                    </a:solidFill>
                  </a:tcPr>
                </a:tc>
                <a:tc>
                  <a:txBody>
                    <a:bodyPr/>
                    <a:lstStyle/>
                    <a:p>
                      <a:pPr>
                        <a:spcAft>
                          <a:spcPts val="0"/>
                        </a:spcAft>
                      </a:pPr>
                      <a:r>
                        <a:rPr lang="en-US" sz="1400" dirty="0">
                          <a:latin typeface="Times New Roman"/>
                          <a:ea typeface="Times New Roman"/>
                        </a:rPr>
                        <a:t>0</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CCFF"/>
                    </a:solidFill>
                  </a:tcPr>
                </a:tc>
                <a:tc>
                  <a:txBody>
                    <a:bodyPr/>
                    <a:lstStyle/>
                    <a:p>
                      <a:pPr>
                        <a:spcAft>
                          <a:spcPts val="0"/>
                        </a:spcAft>
                      </a:pPr>
                      <a:r>
                        <a:rPr lang="en-US" sz="1400" dirty="0">
                          <a:latin typeface="Times New Roman"/>
                          <a:ea typeface="Times New Roman"/>
                        </a:rPr>
                        <a:t>0</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CCFF"/>
                    </a:solidFill>
                  </a:tcPr>
                </a:tc>
                <a:extLst>
                  <a:ext uri="{0D108BD9-81ED-4DB2-BD59-A6C34878D82A}">
                    <a16:rowId xmlns:a16="http://schemas.microsoft.com/office/drawing/2014/main" val="10004"/>
                  </a:ext>
                </a:extLst>
              </a:tr>
              <a:tr h="223520">
                <a:tc>
                  <a:txBody>
                    <a:bodyPr/>
                    <a:lstStyle/>
                    <a:p>
                      <a:pPr algn="ctr">
                        <a:spcAft>
                          <a:spcPts val="0"/>
                        </a:spcAft>
                      </a:pPr>
                      <a:r>
                        <a:rPr lang="en-US" sz="1400" dirty="0">
                          <a:latin typeface="Times New Roman"/>
                          <a:ea typeface="Times New Roman"/>
                        </a:rPr>
                        <a:t>D</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spcAft>
                          <a:spcPts val="0"/>
                        </a:spcAft>
                      </a:pPr>
                      <a:r>
                        <a:rPr lang="en-US" sz="1400" dirty="0">
                          <a:latin typeface="Times New Roman"/>
                          <a:ea typeface="Times New Roman"/>
                        </a:rPr>
                        <a:t>A</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spcAft>
                          <a:spcPts val="0"/>
                        </a:spcAft>
                      </a:pPr>
                      <a:r>
                        <a:rPr lang="en-US" sz="1400" dirty="0">
                          <a:latin typeface="Times New Roman"/>
                          <a:ea typeface="Times New Roman"/>
                        </a:rPr>
                        <a:t>F</a:t>
                      </a:r>
                      <a:r>
                        <a:rPr lang="en-US" sz="1400" strike="sngStrike" dirty="0">
                          <a:latin typeface="Times New Roman"/>
                          <a:ea typeface="Times New Roman"/>
                        </a:rPr>
                        <a:t>G</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spcAft>
                          <a:spcPts val="0"/>
                        </a:spcAft>
                      </a:pPr>
                      <a:r>
                        <a:rPr lang="en-US" sz="1400" dirty="0">
                          <a:latin typeface="Times New Roman"/>
                          <a:ea typeface="Times New Roman"/>
                        </a:rPr>
                        <a:t>1</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spcAft>
                          <a:spcPts val="0"/>
                        </a:spcAft>
                      </a:pPr>
                      <a:r>
                        <a:rPr lang="en-US" sz="1400" dirty="0">
                          <a:latin typeface="Times New Roman"/>
                          <a:ea typeface="Times New Roman"/>
                        </a:rPr>
                        <a:t>0</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5"/>
                  </a:ext>
                </a:extLst>
              </a:tr>
              <a:tr h="223520">
                <a:tc>
                  <a:txBody>
                    <a:bodyPr/>
                    <a:lstStyle/>
                    <a:p>
                      <a:pPr algn="ctr">
                        <a:spcAft>
                          <a:spcPts val="0"/>
                        </a:spcAft>
                      </a:pPr>
                      <a:r>
                        <a:rPr lang="en-US" sz="1400" dirty="0">
                          <a:latin typeface="Times New Roman"/>
                          <a:ea typeface="Times New Roman"/>
                        </a:rPr>
                        <a:t>E</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Aft>
                          <a:spcPts val="0"/>
                        </a:spcAft>
                      </a:pPr>
                      <a:r>
                        <a:rPr lang="en-US" sz="1400" dirty="0">
                          <a:latin typeface="Times New Roman"/>
                          <a:ea typeface="Times New Roman"/>
                        </a:rPr>
                        <a:t>B</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Aft>
                          <a:spcPts val="0"/>
                        </a:spcAft>
                      </a:pPr>
                      <a:r>
                        <a:rPr lang="en-US" sz="1400" dirty="0">
                          <a:latin typeface="Times New Roman"/>
                          <a:ea typeface="Times New Roman"/>
                        </a:rPr>
                        <a:t>A</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Aft>
                          <a:spcPts val="0"/>
                        </a:spcAft>
                      </a:pPr>
                      <a:r>
                        <a:rPr lang="en-US" sz="1400" dirty="0">
                          <a:latin typeface="Times New Roman"/>
                          <a:ea typeface="Times New Roman"/>
                        </a:rPr>
                        <a:t>1</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Aft>
                          <a:spcPts val="0"/>
                        </a:spcAft>
                      </a:pPr>
                      <a:r>
                        <a:rPr lang="en-US" sz="1400" dirty="0">
                          <a:latin typeface="Times New Roman"/>
                          <a:ea typeface="Times New Roman"/>
                        </a:rPr>
                        <a:t>0</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223520">
                <a:tc>
                  <a:txBody>
                    <a:bodyPr/>
                    <a:lstStyle/>
                    <a:p>
                      <a:pPr algn="ctr">
                        <a:spcAft>
                          <a:spcPts val="0"/>
                        </a:spcAft>
                      </a:pPr>
                      <a:r>
                        <a:rPr lang="en-US" sz="1400" dirty="0">
                          <a:latin typeface="Times New Roman"/>
                          <a:ea typeface="Times New Roman"/>
                        </a:rPr>
                        <a:t>F</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spcAft>
                          <a:spcPts val="0"/>
                        </a:spcAft>
                      </a:pPr>
                      <a:r>
                        <a:rPr lang="en-US" sz="1400" dirty="0">
                          <a:latin typeface="Times New Roman"/>
                          <a:ea typeface="Times New Roman"/>
                        </a:rPr>
                        <a:t>D</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spcAft>
                          <a:spcPts val="0"/>
                        </a:spcAft>
                      </a:pPr>
                      <a:r>
                        <a:rPr lang="en-US" sz="1400" dirty="0">
                          <a:latin typeface="Times New Roman"/>
                          <a:ea typeface="Times New Roman"/>
                        </a:rPr>
                        <a:t>E</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spcAft>
                          <a:spcPts val="0"/>
                        </a:spcAft>
                      </a:pPr>
                      <a:r>
                        <a:rPr lang="en-US" sz="1400" dirty="0">
                          <a:latin typeface="Times New Roman"/>
                          <a:ea typeface="Times New Roman"/>
                        </a:rPr>
                        <a:t>0</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spcAft>
                          <a:spcPts val="0"/>
                        </a:spcAft>
                      </a:pPr>
                      <a:r>
                        <a:rPr lang="en-US" sz="1400" dirty="0">
                          <a:latin typeface="Times New Roman"/>
                          <a:ea typeface="Times New Roman"/>
                        </a:rPr>
                        <a:t>1</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07"/>
                  </a:ext>
                </a:extLst>
              </a:tr>
              <a:tr h="223520">
                <a:tc>
                  <a:txBody>
                    <a:bodyPr/>
                    <a:lstStyle/>
                    <a:p>
                      <a:pPr algn="ctr">
                        <a:spcAft>
                          <a:spcPts val="0"/>
                        </a:spcAft>
                      </a:pPr>
                      <a:r>
                        <a:rPr lang="en-US" sz="1400" dirty="0" smtClean="0">
                          <a:latin typeface="Times New Roman"/>
                          <a:ea typeface="Times New Roman"/>
                        </a:rPr>
                        <a:t>FG</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spcAft>
                          <a:spcPts val="0"/>
                        </a:spcAft>
                      </a:pPr>
                      <a:r>
                        <a:rPr lang="en-US" sz="1400" dirty="0">
                          <a:latin typeface="Times New Roman"/>
                          <a:ea typeface="Times New Roman"/>
                        </a:rPr>
                        <a:t>D</a:t>
                      </a:r>
                      <a:r>
                        <a:rPr lang="en-US" sz="1400" strike="sngStrike" dirty="0">
                          <a:latin typeface="Times New Roman"/>
                          <a:ea typeface="Times New Roman"/>
                        </a:rPr>
                        <a:t>H</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spcAft>
                          <a:spcPts val="0"/>
                        </a:spcAft>
                      </a:pPr>
                      <a:r>
                        <a:rPr lang="en-US" sz="1400" dirty="0">
                          <a:latin typeface="Times New Roman"/>
                          <a:ea typeface="Times New Roman"/>
                        </a:rPr>
                        <a:t>E</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spcAft>
                          <a:spcPts val="0"/>
                        </a:spcAft>
                      </a:pPr>
                      <a:r>
                        <a:rPr lang="en-US" sz="1400" dirty="0">
                          <a:latin typeface="Times New Roman"/>
                          <a:ea typeface="Times New Roman"/>
                        </a:rPr>
                        <a:t>0</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spcAft>
                          <a:spcPts val="0"/>
                        </a:spcAft>
                      </a:pPr>
                      <a:r>
                        <a:rPr lang="en-US" sz="1400" dirty="0">
                          <a:latin typeface="Times New Roman"/>
                          <a:ea typeface="Times New Roman"/>
                        </a:rPr>
                        <a:t>1</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08"/>
                  </a:ext>
                </a:extLst>
              </a:tr>
              <a:tr h="223520">
                <a:tc>
                  <a:txBody>
                    <a:bodyPr/>
                    <a:lstStyle/>
                    <a:p>
                      <a:pPr algn="ctr">
                        <a:spcAft>
                          <a:spcPts val="0"/>
                        </a:spcAft>
                      </a:pPr>
                      <a:r>
                        <a:rPr lang="en-US" sz="1400" dirty="0" smtClean="0">
                          <a:latin typeface="Times New Roman"/>
                          <a:ea typeface="Times New Roman"/>
                        </a:rPr>
                        <a:t>DH</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spcAft>
                          <a:spcPts val="0"/>
                        </a:spcAft>
                      </a:pPr>
                      <a:r>
                        <a:rPr lang="en-US" sz="1400" dirty="0">
                          <a:latin typeface="Times New Roman"/>
                          <a:ea typeface="Times New Roman"/>
                        </a:rPr>
                        <a:t>A</a:t>
                      </a:r>
                      <a:r>
                        <a:rPr lang="en-US" sz="1400" strike="sngStrike" dirty="0">
                          <a:latin typeface="Times New Roman"/>
                          <a:ea typeface="Times New Roman"/>
                        </a:rPr>
                        <a:t>C</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spcAft>
                          <a:spcPts val="0"/>
                        </a:spcAft>
                      </a:pPr>
                      <a:r>
                        <a:rPr lang="en-US" sz="1400" dirty="0">
                          <a:latin typeface="Times New Roman"/>
                          <a:ea typeface="Times New Roman"/>
                        </a:rPr>
                        <a:t>F</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spcAft>
                          <a:spcPts val="0"/>
                        </a:spcAft>
                      </a:pPr>
                      <a:r>
                        <a:rPr lang="en-US" sz="1400" dirty="0">
                          <a:latin typeface="Times New Roman"/>
                          <a:ea typeface="Times New Roman"/>
                        </a:rPr>
                        <a:t>1</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spcAft>
                          <a:spcPts val="0"/>
                        </a:spcAft>
                      </a:pPr>
                      <a:r>
                        <a:rPr lang="en-US" sz="1400" dirty="0">
                          <a:latin typeface="Times New Roman"/>
                          <a:ea typeface="Times New Roman"/>
                        </a:rPr>
                        <a:t>0</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9"/>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56312163"/>
              </p:ext>
            </p:extLst>
          </p:nvPr>
        </p:nvGraphicFramePr>
        <p:xfrm>
          <a:off x="6096001" y="4343401"/>
          <a:ext cx="3962399" cy="2209797"/>
        </p:xfrm>
        <a:graphic>
          <a:graphicData uri="http://schemas.openxmlformats.org/drawingml/2006/table">
            <a:tbl>
              <a:tblPr/>
              <a:tblGrid>
                <a:gridCol w="1143910">
                  <a:extLst>
                    <a:ext uri="{9D8B030D-6E8A-4147-A177-3AD203B41FA5}">
                      <a16:colId xmlns:a16="http://schemas.microsoft.com/office/drawing/2014/main" val="20000"/>
                    </a:ext>
                  </a:extLst>
                </a:gridCol>
                <a:gridCol w="728034">
                  <a:extLst>
                    <a:ext uri="{9D8B030D-6E8A-4147-A177-3AD203B41FA5}">
                      <a16:colId xmlns:a16="http://schemas.microsoft.com/office/drawing/2014/main" val="20001"/>
                    </a:ext>
                  </a:extLst>
                </a:gridCol>
                <a:gridCol w="687755">
                  <a:extLst>
                    <a:ext uri="{9D8B030D-6E8A-4147-A177-3AD203B41FA5}">
                      <a16:colId xmlns:a16="http://schemas.microsoft.com/office/drawing/2014/main" val="20002"/>
                    </a:ext>
                  </a:extLst>
                </a:gridCol>
                <a:gridCol w="685742">
                  <a:extLst>
                    <a:ext uri="{9D8B030D-6E8A-4147-A177-3AD203B41FA5}">
                      <a16:colId xmlns:a16="http://schemas.microsoft.com/office/drawing/2014/main" val="20003"/>
                    </a:ext>
                  </a:extLst>
                </a:gridCol>
                <a:gridCol w="716958">
                  <a:extLst>
                    <a:ext uri="{9D8B030D-6E8A-4147-A177-3AD203B41FA5}">
                      <a16:colId xmlns:a16="http://schemas.microsoft.com/office/drawing/2014/main" val="20004"/>
                    </a:ext>
                  </a:extLst>
                </a:gridCol>
              </a:tblGrid>
              <a:tr h="580351">
                <a:tc>
                  <a:txBody>
                    <a:bodyPr/>
                    <a:lstStyle/>
                    <a:p>
                      <a:pPr algn="ctr">
                        <a:spcAft>
                          <a:spcPts val="0"/>
                        </a:spcAft>
                      </a:pPr>
                      <a:r>
                        <a:rPr lang="en-US" sz="1400" b="1" dirty="0">
                          <a:latin typeface="Times New Roman"/>
                          <a:ea typeface="Times New Roman"/>
                        </a:rPr>
                        <a:t>TT </a:t>
                      </a:r>
                      <a:endParaRPr lang="en-US" sz="1600" dirty="0">
                        <a:latin typeface="Times New Roman"/>
                        <a:ea typeface="Times New Roman"/>
                      </a:endParaRPr>
                    </a:p>
                    <a:p>
                      <a:pPr algn="ctr">
                        <a:spcAft>
                          <a:spcPts val="0"/>
                        </a:spcAft>
                      </a:pPr>
                      <a:r>
                        <a:rPr lang="en-US" sz="1400" b="1" dirty="0">
                          <a:latin typeface="Times New Roman"/>
                          <a:ea typeface="Times New Roman"/>
                        </a:rPr>
                        <a:t>hiện tại</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en-US" sz="1400" b="1" dirty="0">
                          <a:latin typeface="Times New Roman"/>
                          <a:ea typeface="Times New Roman"/>
                        </a:rPr>
                        <a:t>TT </a:t>
                      </a:r>
                      <a:endParaRPr lang="en-US" sz="1600" dirty="0">
                        <a:latin typeface="Times New Roman"/>
                        <a:ea typeface="Times New Roman"/>
                      </a:endParaRPr>
                    </a:p>
                    <a:p>
                      <a:pPr algn="ctr">
                        <a:spcAft>
                          <a:spcPts val="0"/>
                        </a:spcAft>
                      </a:pPr>
                      <a:r>
                        <a:rPr lang="en-US" sz="1400" b="1" dirty="0">
                          <a:latin typeface="Times New Roman"/>
                          <a:ea typeface="Times New Roman"/>
                        </a:rPr>
                        <a:t>tiếp theo</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a:spcAft>
                          <a:spcPts val="0"/>
                        </a:spcAft>
                      </a:pPr>
                      <a:r>
                        <a:rPr lang="en-US" sz="1400" b="1" dirty="0">
                          <a:latin typeface="Times New Roman"/>
                          <a:ea typeface="Times New Roman"/>
                        </a:rPr>
                        <a:t>Đầu </a:t>
                      </a:r>
                      <a:endParaRPr lang="en-US" sz="1600" dirty="0">
                        <a:latin typeface="Times New Roman"/>
                        <a:ea typeface="Times New Roman"/>
                      </a:endParaRPr>
                    </a:p>
                    <a:p>
                      <a:pPr algn="ctr">
                        <a:spcAft>
                          <a:spcPts val="0"/>
                        </a:spcAft>
                      </a:pPr>
                      <a:r>
                        <a:rPr lang="en-US" sz="1400" b="1" dirty="0">
                          <a:latin typeface="Times New Roman"/>
                          <a:ea typeface="Times New Roman"/>
                        </a:rPr>
                        <a:t>ra</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290176">
                <a:tc>
                  <a:txBody>
                    <a:bodyPr/>
                    <a:lstStyle/>
                    <a:p>
                      <a:pPr algn="ctr">
                        <a:spcAft>
                          <a:spcPts val="0"/>
                        </a:spcAft>
                      </a:pPr>
                      <a:endParaRPr lang="en-US" sz="14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dirty="0">
                          <a:latin typeface="Times New Roman"/>
                          <a:ea typeface="Times New Roman"/>
                        </a:rPr>
                        <a:t>X=0</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dirty="0">
                          <a:latin typeface="Times New Roman"/>
                          <a:ea typeface="Times New Roman"/>
                        </a:rPr>
                        <a:t>X=1</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dirty="0">
                          <a:latin typeface="Times New Roman"/>
                          <a:ea typeface="Times New Roman"/>
                        </a:rPr>
                        <a:t>X=0</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dirty="0">
                          <a:latin typeface="Times New Roman"/>
                          <a:ea typeface="Times New Roman"/>
                        </a:rPr>
                        <a:t>X=1</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7854">
                <a:tc>
                  <a:txBody>
                    <a:bodyPr/>
                    <a:lstStyle/>
                    <a:p>
                      <a:pPr algn="ctr">
                        <a:spcAft>
                          <a:spcPts val="0"/>
                        </a:spcAft>
                      </a:pPr>
                      <a:r>
                        <a:rPr lang="en-US" sz="1400" dirty="0">
                          <a:latin typeface="Times New Roman"/>
                          <a:ea typeface="Times New Roman"/>
                        </a:rPr>
                        <a:t>A</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CCFF"/>
                    </a:solidFill>
                  </a:tcPr>
                </a:tc>
                <a:tc>
                  <a:txBody>
                    <a:bodyPr/>
                    <a:lstStyle/>
                    <a:p>
                      <a:pPr algn="ctr">
                        <a:spcAft>
                          <a:spcPts val="0"/>
                        </a:spcAft>
                      </a:pPr>
                      <a:r>
                        <a:rPr lang="en-US" sz="1400" dirty="0">
                          <a:latin typeface="Times New Roman"/>
                          <a:ea typeface="Times New Roman"/>
                        </a:rPr>
                        <a:t>F</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CCFF"/>
                    </a:solidFill>
                  </a:tcPr>
                </a:tc>
                <a:tc>
                  <a:txBody>
                    <a:bodyPr/>
                    <a:lstStyle/>
                    <a:p>
                      <a:pPr algn="ctr">
                        <a:spcAft>
                          <a:spcPts val="0"/>
                        </a:spcAft>
                      </a:pPr>
                      <a:r>
                        <a:rPr lang="en-US" sz="1400" dirty="0">
                          <a:latin typeface="Times New Roman"/>
                          <a:ea typeface="Times New Roman"/>
                        </a:rPr>
                        <a:t>F</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CCFF"/>
                    </a:solidFill>
                  </a:tcPr>
                </a:tc>
                <a:tc>
                  <a:txBody>
                    <a:bodyPr/>
                    <a:lstStyle/>
                    <a:p>
                      <a:pPr algn="ctr">
                        <a:spcAft>
                          <a:spcPts val="0"/>
                        </a:spcAft>
                      </a:pPr>
                      <a:r>
                        <a:rPr lang="en-US" sz="1400" dirty="0">
                          <a:latin typeface="Times New Roman"/>
                          <a:ea typeface="Times New Roman"/>
                        </a:rPr>
                        <a:t>0</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CCFF"/>
                    </a:solidFill>
                  </a:tcPr>
                </a:tc>
                <a:tc>
                  <a:txBody>
                    <a:bodyPr/>
                    <a:lstStyle/>
                    <a:p>
                      <a:pPr algn="ctr">
                        <a:spcAft>
                          <a:spcPts val="0"/>
                        </a:spcAft>
                      </a:pPr>
                      <a:r>
                        <a:rPr lang="en-US" sz="1400" dirty="0">
                          <a:latin typeface="Times New Roman"/>
                          <a:ea typeface="Times New Roman"/>
                        </a:rPr>
                        <a:t>0</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CCFF"/>
                    </a:solidFill>
                  </a:tcPr>
                </a:tc>
                <a:extLst>
                  <a:ext uri="{0D108BD9-81ED-4DB2-BD59-A6C34878D82A}">
                    <a16:rowId xmlns:a16="http://schemas.microsoft.com/office/drawing/2014/main" val="10002"/>
                  </a:ext>
                </a:extLst>
              </a:tr>
              <a:tr h="267854">
                <a:tc>
                  <a:txBody>
                    <a:bodyPr/>
                    <a:lstStyle/>
                    <a:p>
                      <a:pPr algn="ctr">
                        <a:spcAft>
                          <a:spcPts val="0"/>
                        </a:spcAft>
                      </a:pPr>
                      <a:r>
                        <a:rPr lang="en-US" sz="1400" dirty="0">
                          <a:latin typeface="Times New Roman"/>
                          <a:ea typeface="Times New Roman"/>
                        </a:rPr>
                        <a:t>B</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400" dirty="0">
                          <a:latin typeface="Times New Roman"/>
                          <a:ea typeface="Times New Roman"/>
                        </a:rPr>
                        <a:t>E</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400" dirty="0">
                          <a:latin typeface="Times New Roman"/>
                          <a:ea typeface="Times New Roman"/>
                        </a:rPr>
                        <a:t>A</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400" dirty="0">
                          <a:latin typeface="Times New Roman"/>
                          <a:ea typeface="Times New Roman"/>
                        </a:rPr>
                        <a:t>0</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400" dirty="0">
                          <a:latin typeface="Times New Roman"/>
                          <a:ea typeface="Times New Roman"/>
                        </a:rPr>
                        <a:t>1</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67854">
                <a:tc>
                  <a:txBody>
                    <a:bodyPr/>
                    <a:lstStyle/>
                    <a:p>
                      <a:pPr algn="ctr">
                        <a:spcAft>
                          <a:spcPts val="0"/>
                        </a:spcAft>
                      </a:pPr>
                      <a:r>
                        <a:rPr lang="en-US" sz="1400" dirty="0">
                          <a:latin typeface="Times New Roman"/>
                          <a:ea typeface="Times New Roman"/>
                        </a:rPr>
                        <a:t>D</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spcAft>
                          <a:spcPts val="0"/>
                        </a:spcAft>
                      </a:pPr>
                      <a:r>
                        <a:rPr lang="en-US" sz="1400" dirty="0">
                          <a:latin typeface="Times New Roman"/>
                          <a:ea typeface="Times New Roman"/>
                        </a:rPr>
                        <a:t>A</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spcAft>
                          <a:spcPts val="0"/>
                        </a:spcAft>
                      </a:pPr>
                      <a:r>
                        <a:rPr lang="en-US" sz="1400" dirty="0">
                          <a:latin typeface="Times New Roman"/>
                          <a:ea typeface="Times New Roman"/>
                        </a:rPr>
                        <a:t>F</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spcAft>
                          <a:spcPts val="0"/>
                        </a:spcAft>
                      </a:pPr>
                      <a:r>
                        <a:rPr lang="en-US" sz="1400" dirty="0">
                          <a:latin typeface="Times New Roman"/>
                          <a:ea typeface="Times New Roman"/>
                        </a:rPr>
                        <a:t>1</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spcAft>
                          <a:spcPts val="0"/>
                        </a:spcAft>
                      </a:pPr>
                      <a:r>
                        <a:rPr lang="en-US" sz="1400" dirty="0">
                          <a:latin typeface="Times New Roman"/>
                          <a:ea typeface="Times New Roman"/>
                        </a:rPr>
                        <a:t>0</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4"/>
                  </a:ext>
                </a:extLst>
              </a:tr>
              <a:tr h="267854">
                <a:tc>
                  <a:txBody>
                    <a:bodyPr/>
                    <a:lstStyle/>
                    <a:p>
                      <a:pPr algn="ctr">
                        <a:spcAft>
                          <a:spcPts val="0"/>
                        </a:spcAft>
                      </a:pPr>
                      <a:r>
                        <a:rPr lang="en-US" sz="1400" dirty="0">
                          <a:latin typeface="Times New Roman"/>
                          <a:ea typeface="Times New Roman"/>
                        </a:rPr>
                        <a:t>E</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dirty="0">
                          <a:latin typeface="Times New Roman"/>
                          <a:ea typeface="Times New Roman"/>
                        </a:rPr>
                        <a:t>B</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dirty="0">
                          <a:latin typeface="Times New Roman"/>
                          <a:ea typeface="Times New Roman"/>
                        </a:rPr>
                        <a:t>A</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dirty="0">
                          <a:latin typeface="Times New Roman"/>
                          <a:ea typeface="Times New Roman"/>
                        </a:rPr>
                        <a:t>1</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dirty="0">
                          <a:latin typeface="Times New Roman"/>
                          <a:ea typeface="Times New Roman"/>
                        </a:rPr>
                        <a:t>0</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67854">
                <a:tc>
                  <a:txBody>
                    <a:bodyPr/>
                    <a:lstStyle/>
                    <a:p>
                      <a:pPr algn="ctr">
                        <a:spcAft>
                          <a:spcPts val="0"/>
                        </a:spcAft>
                      </a:pPr>
                      <a:r>
                        <a:rPr lang="en-US" sz="1400" dirty="0">
                          <a:latin typeface="Times New Roman"/>
                          <a:ea typeface="Times New Roman"/>
                        </a:rPr>
                        <a:t>F</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1400" dirty="0">
                          <a:latin typeface="Times New Roman"/>
                          <a:ea typeface="Times New Roman"/>
                        </a:rPr>
                        <a:t>D</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1400" dirty="0">
                          <a:latin typeface="Times New Roman"/>
                          <a:ea typeface="Times New Roman"/>
                        </a:rPr>
                        <a:t>E</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1400" dirty="0">
                          <a:latin typeface="Times New Roman"/>
                          <a:ea typeface="Times New Roman"/>
                        </a:rPr>
                        <a:t>0</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1400" dirty="0">
                          <a:latin typeface="Times New Roman"/>
                          <a:ea typeface="Times New Roman"/>
                        </a:rPr>
                        <a:t>1</a:t>
                      </a:r>
                      <a:endParaRPr lang="en-US" sz="16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06"/>
                  </a:ext>
                </a:extLst>
              </a:tr>
            </a:tbl>
          </a:graphicData>
        </a:graphic>
      </p:graphicFrame>
      <p:sp>
        <p:nvSpPr>
          <p:cNvPr id="13" name="Title 1"/>
          <p:cNvSpPr>
            <a:spLocks noGrp="1"/>
          </p:cNvSpPr>
          <p:nvPr>
            <p:ph type="title"/>
          </p:nvPr>
        </p:nvSpPr>
        <p:spPr>
          <a:xfrm>
            <a:off x="174218" y="-15877"/>
            <a:ext cx="11088868" cy="762000"/>
          </a:xfrm>
        </p:spPr>
        <p:txBody>
          <a:bodyPr vert="horz" lIns="91440" tIns="45720" rIns="91440" bIns="45720" rtlCol="0" anchor="ctr">
            <a:noAutofit/>
          </a:bodyPr>
          <a:lstStyle/>
          <a:p>
            <a:pPr lvl="0" algn="l">
              <a:defRPr/>
            </a:pPr>
            <a:r>
              <a:rPr lang="en-US" sz="3200" b="1" dirty="0">
                <a:solidFill>
                  <a:srgbClr val="C00000"/>
                </a:solidFill>
                <a:latin typeface="Times New Roman" panose="02020603050405020304" pitchFamily="18" charset="0"/>
                <a:cs typeface="Times New Roman" panose="02020603050405020304" pitchFamily="18" charset="0"/>
              </a:rPr>
              <a:t>4</a:t>
            </a:r>
            <a:r>
              <a:rPr lang="en-US" sz="3200" b="1" dirty="0" smtClean="0">
                <a:solidFill>
                  <a:srgbClr val="C00000"/>
                </a:solidFill>
                <a:latin typeface="Times New Roman" panose="02020603050405020304" pitchFamily="18" charset="0"/>
                <a:cs typeface="Times New Roman" panose="02020603050405020304" pitchFamily="18" charset="0"/>
              </a:rPr>
              <a:t>.5</a:t>
            </a:r>
            <a:r>
              <a:rPr lang="en-US" sz="3200" b="1" dirty="0">
                <a:solidFill>
                  <a:srgbClr val="C00000"/>
                </a:solidFill>
                <a:latin typeface="Times New Roman" panose="02020603050405020304" pitchFamily="18" charset="0"/>
                <a:cs typeface="Times New Roman" panose="02020603050405020304" pitchFamily="18" charset="0"/>
              </a:rPr>
              <a:t>. Thiết kế </a:t>
            </a:r>
            <a:r>
              <a:rPr lang="en-US" sz="3200" b="1" dirty="0" err="1">
                <a:solidFill>
                  <a:srgbClr val="C00000"/>
                </a:solidFill>
                <a:latin typeface="Times New Roman" panose="02020603050405020304" pitchFamily="18" charset="0"/>
                <a:cs typeface="Times New Roman" panose="02020603050405020304" pitchFamily="18" charset="0"/>
              </a:rPr>
              <a:t>mạch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dãy</a:t>
            </a:r>
            <a:r>
              <a:rPr lang="en-US" sz="3200" b="1" dirty="0" smtClean="0">
                <a:solidFill>
                  <a:srgbClr val="C00000"/>
                </a:solidFill>
                <a:latin typeface="Times New Roman" panose="02020603050405020304" pitchFamily="18" charset="0"/>
                <a:cs typeface="Times New Roman" panose="02020603050405020304" pitchFamily="18" charset="0"/>
              </a:rPr>
              <a:t> – </a:t>
            </a:r>
            <a:r>
              <a:rPr lang="en-US" sz="3200" b="1" dirty="0" err="1" smtClean="0">
                <a:solidFill>
                  <a:srgbClr val="C00000"/>
                </a:solidFill>
                <a:latin typeface="Times New Roman" panose="02020603050405020304" pitchFamily="18" charset="0"/>
                <a:cs typeface="Times New Roman" panose="02020603050405020304" pitchFamily="18" charset="0"/>
              </a:rPr>
              <a:t>Tối</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thiểu</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các</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trạng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thái</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trong</a:t>
            </a:r>
            <a:r>
              <a:rPr lang="en-US" sz="3200" b="1" dirty="0" smtClean="0">
                <a:solidFill>
                  <a:srgbClr val="C00000"/>
                </a:solidFill>
                <a:latin typeface="Times New Roman" panose="02020603050405020304" pitchFamily="18" charset="0"/>
                <a:cs typeface="Times New Roman" panose="02020603050405020304" pitchFamily="18" charset="0"/>
              </a:rPr>
              <a:t> (2)</a:t>
            </a:r>
            <a:endParaRPr lang="en-US" sz="32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37761"/>
                                        </p:tgtEl>
                                        <p:attrNameLst>
                                          <p:attrName>style.visibility</p:attrName>
                                        </p:attrNameLst>
                                      </p:cBhvr>
                                      <p:to>
                                        <p:strVal val="visible"/>
                                      </p:to>
                                    </p:set>
                                    <p:animEffect transition="in" filter="fade">
                                      <p:cBhvr>
                                        <p:cTn id="7" dur="1000"/>
                                        <p:tgtEl>
                                          <p:spTgt spid="2037761"/>
                                        </p:tgtEl>
                                      </p:cBhvr>
                                    </p:animEffect>
                                    <p:anim calcmode="lin" valueType="num">
                                      <p:cBhvr>
                                        <p:cTn id="8" dur="1000" fill="hold"/>
                                        <p:tgtEl>
                                          <p:spTgt spid="2037761"/>
                                        </p:tgtEl>
                                        <p:attrNameLst>
                                          <p:attrName>ppt_x</p:attrName>
                                        </p:attrNameLst>
                                      </p:cBhvr>
                                      <p:tavLst>
                                        <p:tav tm="0">
                                          <p:val>
                                            <p:strVal val="#ppt_x"/>
                                          </p:val>
                                        </p:tav>
                                        <p:tav tm="100000">
                                          <p:val>
                                            <p:strVal val="#ppt_x"/>
                                          </p:val>
                                        </p:tav>
                                      </p:tavLst>
                                    </p:anim>
                                    <p:anim calcmode="lin" valueType="num">
                                      <p:cBhvr>
                                        <p:cTn id="9" dur="1000" fill="hold"/>
                                        <p:tgtEl>
                                          <p:spTgt spid="203776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10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10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arn(inVertical)">
                                      <p:cBhvr>
                                        <p:cTn id="24" dur="10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Vertical)">
                                      <p:cBhvr>
                                        <p:cTn id="2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61"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115</a:t>
            </a:fld>
            <a:endParaRPr lang="en-US" dirty="0"/>
          </a:p>
        </p:txBody>
      </p:sp>
      <p:sp>
        <p:nvSpPr>
          <p:cNvPr id="7" name="Rectangle 1"/>
          <p:cNvSpPr>
            <a:spLocks noChangeArrowheads="1"/>
          </p:cNvSpPr>
          <p:nvPr/>
        </p:nvSpPr>
        <p:spPr bwMode="auto">
          <a:xfrm>
            <a:off x="417285" y="1069984"/>
            <a:ext cx="10700658"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lvl="2" algn="just"/>
            <a:r>
              <a:rPr lang="en-US" sz="2400" b="1" i="1" dirty="0">
                <a:latin typeface="Times New Roman" panose="02020603050405020304" pitchFamily="18" charset="0"/>
                <a:cs typeface="Times New Roman" panose="02020603050405020304" pitchFamily="18" charset="0"/>
              </a:rPr>
              <a:t>Bài tập: </a:t>
            </a:r>
            <a:r>
              <a:rPr lang="en-US" sz="2400" dirty="0">
                <a:latin typeface="Times New Roman" panose="02020603050405020304" pitchFamily="18" charset="0"/>
                <a:cs typeface="Times New Roman" panose="02020603050405020304" pitchFamily="18" charset="0"/>
              </a:rPr>
              <a:t>Tối thiểu các trạng thái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a:t>
            </a:r>
            <a:r>
              <a:rPr lang="en-US" sz="2400" i="1" dirty="0" err="1">
                <a:latin typeface="Times New Roman" panose="02020603050405020304" pitchFamily="18" charset="0"/>
                <a:cs typeface="Times New Roman" panose="02020603050405020304" pitchFamily="18" charset="0"/>
              </a:rPr>
              <a:t>bằng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phương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pháp</a:t>
            </a:r>
            <a:r>
              <a:rPr lang="en-US" sz="2400" i="1" dirty="0">
                <a:latin typeface="Times New Roman" panose="02020603050405020304" pitchFamily="18" charset="0"/>
                <a:cs typeface="Times New Roman" panose="02020603050405020304" pitchFamily="18" charset="0"/>
              </a:rPr>
              <a:t> phân </a:t>
            </a:r>
            <a:r>
              <a:rPr lang="en-US" sz="2400" i="1" dirty="0" err="1">
                <a:latin typeface="Times New Roman" panose="02020603050405020304" pitchFamily="18" charset="0"/>
                <a:cs typeface="Times New Roman" panose="02020603050405020304" pitchFamily="18" charset="0"/>
              </a:rPr>
              <a:t>nhóm</a:t>
            </a:r>
            <a:r>
              <a:rPr lang="en-US" sz="2400" i="1" dirty="0">
                <a:latin typeface="Times New Roman" panose="02020603050405020304" pitchFamily="18" charset="0"/>
                <a:cs typeface="Times New Roman" panose="02020603050405020304" pitchFamily="18" charset="0"/>
              </a:rPr>
              <a:t> tương </a:t>
            </a:r>
            <a:r>
              <a:rPr lang="en-US" sz="2400" i="1" dirty="0" err="1">
                <a:latin typeface="Times New Roman" panose="02020603050405020304" pitchFamily="18" charset="0"/>
                <a:cs typeface="Times New Roman" panose="02020603050405020304" pitchFamily="18" charset="0"/>
              </a:rPr>
              <a:t>đương</a:t>
            </a:r>
            <a:r>
              <a:rPr lang="en-US" sz="2400" i="1" dirty="0">
                <a:latin typeface="Times New Roman" panose="02020603050405020304" pitchFamily="18" charset="0"/>
                <a:cs typeface="Times New Roman" panose="02020603050405020304" pitchFamily="18" charset="0"/>
              </a:rPr>
              <a:t>)</a:t>
            </a:r>
            <a:endParaRPr lang="en-US" sz="3200" i="1" dirty="0">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4140342337"/>
              </p:ext>
            </p:extLst>
          </p:nvPr>
        </p:nvGraphicFramePr>
        <p:xfrm>
          <a:off x="3214437" y="1932320"/>
          <a:ext cx="5106354" cy="4023360"/>
        </p:xfrm>
        <a:graphic>
          <a:graphicData uri="http://schemas.openxmlformats.org/drawingml/2006/table">
            <a:tbl>
              <a:tblPr/>
              <a:tblGrid>
                <a:gridCol w="1526422">
                  <a:extLst>
                    <a:ext uri="{9D8B030D-6E8A-4147-A177-3AD203B41FA5}">
                      <a16:colId xmlns:a16="http://schemas.microsoft.com/office/drawing/2014/main" val="20000"/>
                    </a:ext>
                  </a:extLst>
                </a:gridCol>
                <a:gridCol w="884072">
                  <a:extLst>
                    <a:ext uri="{9D8B030D-6E8A-4147-A177-3AD203B41FA5}">
                      <a16:colId xmlns:a16="http://schemas.microsoft.com/office/drawing/2014/main" val="20001"/>
                    </a:ext>
                  </a:extLst>
                </a:gridCol>
                <a:gridCol w="884072">
                  <a:extLst>
                    <a:ext uri="{9D8B030D-6E8A-4147-A177-3AD203B41FA5}">
                      <a16:colId xmlns:a16="http://schemas.microsoft.com/office/drawing/2014/main" val="20002"/>
                    </a:ext>
                  </a:extLst>
                </a:gridCol>
                <a:gridCol w="884072">
                  <a:extLst>
                    <a:ext uri="{9D8B030D-6E8A-4147-A177-3AD203B41FA5}">
                      <a16:colId xmlns:a16="http://schemas.microsoft.com/office/drawing/2014/main" val="20003"/>
                    </a:ext>
                  </a:extLst>
                </a:gridCol>
                <a:gridCol w="927716">
                  <a:extLst>
                    <a:ext uri="{9D8B030D-6E8A-4147-A177-3AD203B41FA5}">
                      <a16:colId xmlns:a16="http://schemas.microsoft.com/office/drawing/2014/main" val="20004"/>
                    </a:ext>
                  </a:extLst>
                </a:gridCol>
              </a:tblGrid>
              <a:tr h="710738">
                <a:tc>
                  <a:txBody>
                    <a:bodyPr/>
                    <a:lstStyle/>
                    <a:p>
                      <a:pPr algn="ctr">
                        <a:spcAft>
                          <a:spcPts val="0"/>
                        </a:spcAft>
                      </a:pPr>
                      <a:r>
                        <a:rPr lang="en-US" sz="2400" b="1" dirty="0">
                          <a:latin typeface="Times New Roman"/>
                          <a:ea typeface="Times New Roman"/>
                        </a:rPr>
                        <a:t>TT </a:t>
                      </a:r>
                      <a:endParaRPr lang="en-US" sz="2800" dirty="0">
                        <a:latin typeface="Times New Roman"/>
                        <a:ea typeface="Times New Roman"/>
                      </a:endParaRPr>
                    </a:p>
                    <a:p>
                      <a:pPr algn="ctr">
                        <a:spcAft>
                          <a:spcPts val="0"/>
                        </a:spcAft>
                      </a:pPr>
                      <a:r>
                        <a:rPr lang="en-US" sz="2400" b="1" dirty="0">
                          <a:latin typeface="Times New Roman"/>
                          <a:ea typeface="Times New Roman"/>
                        </a:rPr>
                        <a:t>hiện tại</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en-US" sz="2400" b="1" dirty="0">
                          <a:latin typeface="Times New Roman"/>
                          <a:ea typeface="Times New Roman"/>
                        </a:rPr>
                        <a:t>TT </a:t>
                      </a:r>
                      <a:endParaRPr lang="en-US" sz="2800" dirty="0">
                        <a:latin typeface="Times New Roman"/>
                        <a:ea typeface="Times New Roman"/>
                      </a:endParaRPr>
                    </a:p>
                    <a:p>
                      <a:pPr algn="ctr">
                        <a:spcAft>
                          <a:spcPts val="0"/>
                        </a:spcAft>
                      </a:pPr>
                      <a:r>
                        <a:rPr lang="en-US" sz="2400" b="1" dirty="0">
                          <a:latin typeface="Times New Roman"/>
                          <a:ea typeface="Times New Roman"/>
                        </a:rPr>
                        <a:t>tiếp theo</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a:spcAft>
                          <a:spcPts val="0"/>
                        </a:spcAft>
                      </a:pPr>
                      <a:r>
                        <a:rPr lang="en-US" sz="2400" b="1" dirty="0">
                          <a:latin typeface="Times New Roman"/>
                          <a:ea typeface="Times New Roman"/>
                        </a:rPr>
                        <a:t>Đầu </a:t>
                      </a:r>
                      <a:endParaRPr lang="en-US" sz="2800" dirty="0">
                        <a:latin typeface="Times New Roman"/>
                        <a:ea typeface="Times New Roman"/>
                      </a:endParaRPr>
                    </a:p>
                    <a:p>
                      <a:pPr algn="ctr">
                        <a:spcAft>
                          <a:spcPts val="0"/>
                        </a:spcAft>
                      </a:pPr>
                      <a:r>
                        <a:rPr lang="en-US" sz="2400" b="1" dirty="0">
                          <a:latin typeface="Times New Roman"/>
                          <a:ea typeface="Times New Roman"/>
                        </a:rPr>
                        <a:t>ra</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355369">
                <a:tc>
                  <a:txBody>
                    <a:bodyPr/>
                    <a:lstStyle/>
                    <a:p>
                      <a:pPr algn="l">
                        <a:spcAft>
                          <a:spcPts val="0"/>
                        </a:spcAft>
                      </a:pPr>
                      <a:r>
                        <a:rPr lang="en-US" sz="2400" dirty="0">
                          <a:latin typeface="Times New Roman"/>
                          <a:ea typeface="Times New Roman"/>
                        </a:rPr>
                        <a:t>  </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2400" dirty="0">
                          <a:latin typeface="Times New Roman"/>
                          <a:ea typeface="Times New Roman"/>
                        </a:rPr>
                        <a:t>X=0</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2400" dirty="0">
                          <a:latin typeface="Times New Roman"/>
                          <a:ea typeface="Times New Roman"/>
                        </a:rPr>
                        <a:t>X=1</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2400" dirty="0">
                          <a:latin typeface="Times New Roman"/>
                          <a:ea typeface="Times New Roman"/>
                        </a:rPr>
                        <a:t>X=0</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2400" dirty="0">
                          <a:latin typeface="Times New Roman"/>
                          <a:ea typeface="Times New Roman"/>
                        </a:rPr>
                        <a:t>X=1</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5369">
                <a:tc>
                  <a:txBody>
                    <a:bodyPr/>
                    <a:lstStyle/>
                    <a:p>
                      <a:pPr algn="ctr">
                        <a:spcAft>
                          <a:spcPts val="0"/>
                        </a:spcAft>
                      </a:pPr>
                      <a:r>
                        <a:rPr lang="en-US" sz="2400" dirty="0">
                          <a:latin typeface="Times New Roman"/>
                          <a:ea typeface="Times New Roman"/>
                        </a:rPr>
                        <a:t>A</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algn="ctr">
                        <a:spcAft>
                          <a:spcPts val="0"/>
                        </a:spcAft>
                      </a:pPr>
                      <a:r>
                        <a:rPr lang="en-US" sz="2400" dirty="0">
                          <a:latin typeface="Times New Roman"/>
                          <a:ea typeface="Times New Roman"/>
                        </a:rPr>
                        <a:t>D</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algn="ctr">
                        <a:spcAft>
                          <a:spcPts val="0"/>
                        </a:spcAft>
                      </a:pPr>
                      <a:r>
                        <a:rPr lang="en-US" sz="2400" dirty="0">
                          <a:latin typeface="Times New Roman"/>
                          <a:ea typeface="Times New Roman"/>
                        </a:rPr>
                        <a:t>H</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algn="ctr">
                        <a:spcAft>
                          <a:spcPts val="0"/>
                        </a:spcAft>
                      </a:pPr>
                      <a:r>
                        <a:rPr lang="en-US" sz="2400" dirty="0">
                          <a:latin typeface="Times New Roman"/>
                          <a:ea typeface="Times New Roman"/>
                        </a:rPr>
                        <a:t>0</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algn="ctr">
                        <a:spcAft>
                          <a:spcPts val="0"/>
                        </a:spcAft>
                      </a:pPr>
                      <a:r>
                        <a:rPr lang="en-US" sz="2400" dirty="0">
                          <a:latin typeface="Times New Roman"/>
                          <a:ea typeface="Times New Roman"/>
                        </a:rPr>
                        <a:t>1</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extLst>
                  <a:ext uri="{0D108BD9-81ED-4DB2-BD59-A6C34878D82A}">
                    <a16:rowId xmlns:a16="http://schemas.microsoft.com/office/drawing/2014/main" val="10002"/>
                  </a:ext>
                </a:extLst>
              </a:tr>
              <a:tr h="355369">
                <a:tc>
                  <a:txBody>
                    <a:bodyPr/>
                    <a:lstStyle/>
                    <a:p>
                      <a:pPr algn="ctr">
                        <a:spcAft>
                          <a:spcPts val="0"/>
                        </a:spcAft>
                      </a:pPr>
                      <a:r>
                        <a:rPr lang="en-US" sz="2400" dirty="0">
                          <a:latin typeface="Times New Roman"/>
                          <a:ea typeface="Times New Roman"/>
                        </a:rPr>
                        <a:t>B</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400" dirty="0">
                          <a:latin typeface="Times New Roman"/>
                          <a:ea typeface="Times New Roman"/>
                        </a:rPr>
                        <a:t>F</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400" dirty="0">
                          <a:latin typeface="Times New Roman"/>
                          <a:ea typeface="Times New Roman"/>
                        </a:rPr>
                        <a:t>C</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400" dirty="0">
                          <a:latin typeface="Times New Roman"/>
                          <a:ea typeface="Times New Roman"/>
                        </a:rPr>
                        <a:t>1</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400" dirty="0">
                          <a:latin typeface="Times New Roman"/>
                          <a:ea typeface="Times New Roman"/>
                        </a:rPr>
                        <a:t>1</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55369">
                <a:tc>
                  <a:txBody>
                    <a:bodyPr/>
                    <a:lstStyle/>
                    <a:p>
                      <a:pPr algn="ctr">
                        <a:spcAft>
                          <a:spcPts val="0"/>
                        </a:spcAft>
                      </a:pPr>
                      <a:r>
                        <a:rPr lang="en-US" sz="2400" dirty="0">
                          <a:latin typeface="Times New Roman"/>
                          <a:ea typeface="Times New Roman"/>
                        </a:rPr>
                        <a:t>C</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algn="ctr">
                        <a:spcAft>
                          <a:spcPts val="0"/>
                        </a:spcAft>
                      </a:pPr>
                      <a:r>
                        <a:rPr lang="en-US" sz="2400" dirty="0">
                          <a:latin typeface="Times New Roman"/>
                          <a:ea typeface="Times New Roman"/>
                        </a:rPr>
                        <a:t>D</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algn="ctr">
                        <a:spcAft>
                          <a:spcPts val="0"/>
                        </a:spcAft>
                      </a:pPr>
                      <a:r>
                        <a:rPr lang="en-US" sz="2400" dirty="0">
                          <a:latin typeface="Times New Roman"/>
                          <a:ea typeface="Times New Roman"/>
                        </a:rPr>
                        <a:t>F</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algn="ctr">
                        <a:spcAft>
                          <a:spcPts val="0"/>
                        </a:spcAft>
                      </a:pPr>
                      <a:r>
                        <a:rPr lang="en-US" sz="2400" dirty="0">
                          <a:latin typeface="Times New Roman"/>
                          <a:ea typeface="Times New Roman"/>
                        </a:rPr>
                        <a:t>0</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algn="ctr">
                        <a:spcAft>
                          <a:spcPts val="0"/>
                        </a:spcAft>
                      </a:pPr>
                      <a:r>
                        <a:rPr lang="en-US" sz="2400" dirty="0">
                          <a:latin typeface="Times New Roman"/>
                          <a:ea typeface="Times New Roman"/>
                        </a:rPr>
                        <a:t>1</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extLst>
                  <a:ext uri="{0D108BD9-81ED-4DB2-BD59-A6C34878D82A}">
                    <a16:rowId xmlns:a16="http://schemas.microsoft.com/office/drawing/2014/main" val="10004"/>
                  </a:ext>
                </a:extLst>
              </a:tr>
              <a:tr h="355369">
                <a:tc>
                  <a:txBody>
                    <a:bodyPr/>
                    <a:lstStyle/>
                    <a:p>
                      <a:pPr algn="ctr">
                        <a:spcAft>
                          <a:spcPts val="0"/>
                        </a:spcAft>
                      </a:pPr>
                      <a:r>
                        <a:rPr lang="en-US" sz="2400" dirty="0">
                          <a:latin typeface="Times New Roman"/>
                          <a:ea typeface="Times New Roman"/>
                        </a:rPr>
                        <a:t>D</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algn="ctr">
                        <a:spcAft>
                          <a:spcPts val="0"/>
                        </a:spcAft>
                      </a:pPr>
                      <a:r>
                        <a:rPr lang="en-US" sz="2400" dirty="0">
                          <a:latin typeface="Times New Roman"/>
                          <a:ea typeface="Times New Roman"/>
                        </a:rPr>
                        <a:t>C</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algn="ctr">
                        <a:spcAft>
                          <a:spcPts val="0"/>
                        </a:spcAft>
                      </a:pPr>
                      <a:r>
                        <a:rPr lang="en-US" sz="2400" dirty="0">
                          <a:latin typeface="Times New Roman"/>
                          <a:ea typeface="Times New Roman"/>
                        </a:rPr>
                        <a:t>E</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algn="ctr">
                        <a:spcAft>
                          <a:spcPts val="0"/>
                        </a:spcAft>
                      </a:pPr>
                      <a:r>
                        <a:rPr lang="en-US" sz="2400" dirty="0">
                          <a:latin typeface="Times New Roman"/>
                          <a:ea typeface="Times New Roman"/>
                        </a:rPr>
                        <a:t>0</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algn="ctr">
                        <a:spcAft>
                          <a:spcPts val="0"/>
                        </a:spcAft>
                      </a:pPr>
                      <a:r>
                        <a:rPr lang="en-US" sz="2400" dirty="0">
                          <a:latin typeface="Times New Roman"/>
                          <a:ea typeface="Times New Roman"/>
                        </a:rPr>
                        <a:t>1</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extLst>
                  <a:ext uri="{0D108BD9-81ED-4DB2-BD59-A6C34878D82A}">
                    <a16:rowId xmlns:a16="http://schemas.microsoft.com/office/drawing/2014/main" val="10005"/>
                  </a:ext>
                </a:extLst>
              </a:tr>
              <a:tr h="355369">
                <a:tc>
                  <a:txBody>
                    <a:bodyPr/>
                    <a:lstStyle/>
                    <a:p>
                      <a:pPr algn="ctr">
                        <a:spcAft>
                          <a:spcPts val="0"/>
                        </a:spcAft>
                      </a:pPr>
                      <a:r>
                        <a:rPr lang="en-US" sz="2400" dirty="0">
                          <a:latin typeface="Times New Roman"/>
                          <a:ea typeface="Times New Roman"/>
                        </a:rPr>
                        <a:t>E</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400" dirty="0">
                          <a:latin typeface="Times New Roman"/>
                          <a:ea typeface="Times New Roman"/>
                        </a:rPr>
                        <a:t>C</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400" dirty="0">
                          <a:latin typeface="Times New Roman"/>
                          <a:ea typeface="Times New Roman"/>
                        </a:rPr>
                        <a:t>D</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400" dirty="0">
                          <a:latin typeface="Times New Roman"/>
                          <a:ea typeface="Times New Roman"/>
                        </a:rPr>
                        <a:t>1</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400" dirty="0">
                          <a:latin typeface="Times New Roman"/>
                          <a:ea typeface="Times New Roman"/>
                        </a:rPr>
                        <a:t>1</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355369">
                <a:tc>
                  <a:txBody>
                    <a:bodyPr/>
                    <a:lstStyle/>
                    <a:p>
                      <a:pPr algn="ctr">
                        <a:spcAft>
                          <a:spcPts val="0"/>
                        </a:spcAft>
                      </a:pPr>
                      <a:r>
                        <a:rPr lang="en-US" sz="2400" dirty="0">
                          <a:latin typeface="Times New Roman"/>
                          <a:ea typeface="Times New Roman"/>
                        </a:rPr>
                        <a:t>F</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400" dirty="0">
                          <a:latin typeface="Times New Roman"/>
                          <a:ea typeface="Times New Roman"/>
                        </a:rPr>
                        <a:t>D</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400" dirty="0">
                          <a:latin typeface="Times New Roman"/>
                          <a:ea typeface="Times New Roman"/>
                        </a:rPr>
                        <a:t>D</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400" dirty="0">
                          <a:latin typeface="Times New Roman"/>
                          <a:ea typeface="Times New Roman"/>
                        </a:rPr>
                        <a:t>1</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400" dirty="0">
                          <a:latin typeface="Times New Roman"/>
                          <a:ea typeface="Times New Roman"/>
                        </a:rPr>
                        <a:t>1</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355369">
                <a:tc>
                  <a:txBody>
                    <a:bodyPr/>
                    <a:lstStyle/>
                    <a:p>
                      <a:pPr algn="ctr">
                        <a:spcAft>
                          <a:spcPts val="0"/>
                        </a:spcAft>
                      </a:pPr>
                      <a:r>
                        <a:rPr lang="en-US" sz="2400" dirty="0">
                          <a:latin typeface="Times New Roman"/>
                          <a:ea typeface="Times New Roman"/>
                        </a:rPr>
                        <a:t>G</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400" dirty="0">
                          <a:latin typeface="Times New Roman"/>
                          <a:ea typeface="Times New Roman"/>
                        </a:rPr>
                        <a:t>D</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400" dirty="0">
                          <a:latin typeface="Times New Roman"/>
                          <a:ea typeface="Times New Roman"/>
                        </a:rPr>
                        <a:t>C</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400" dirty="0">
                          <a:latin typeface="Times New Roman"/>
                          <a:ea typeface="Times New Roman"/>
                        </a:rPr>
                        <a:t>1</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400" dirty="0">
                          <a:latin typeface="Times New Roman"/>
                          <a:ea typeface="Times New Roman"/>
                        </a:rPr>
                        <a:t>1</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355369">
                <a:tc>
                  <a:txBody>
                    <a:bodyPr/>
                    <a:lstStyle/>
                    <a:p>
                      <a:pPr algn="ctr">
                        <a:spcAft>
                          <a:spcPts val="0"/>
                        </a:spcAft>
                      </a:pPr>
                      <a:r>
                        <a:rPr lang="en-US" sz="2400" dirty="0">
                          <a:latin typeface="Times New Roman"/>
                          <a:ea typeface="Times New Roman"/>
                        </a:rPr>
                        <a:t>H</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400" dirty="0">
                          <a:latin typeface="Times New Roman"/>
                          <a:ea typeface="Times New Roman"/>
                        </a:rPr>
                        <a:t>B</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400" dirty="0">
                          <a:latin typeface="Times New Roman"/>
                          <a:ea typeface="Times New Roman"/>
                        </a:rPr>
                        <a:t>A</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400" dirty="0">
                          <a:latin typeface="Times New Roman"/>
                          <a:ea typeface="Times New Roman"/>
                        </a:rPr>
                        <a:t>1</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400" dirty="0">
                          <a:latin typeface="Times New Roman"/>
                          <a:ea typeface="Times New Roman"/>
                        </a:rPr>
                        <a:t>1</a:t>
                      </a:r>
                      <a:endParaRPr lang="en-US" sz="28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sp>
        <p:nvSpPr>
          <p:cNvPr id="10" name="Title 1"/>
          <p:cNvSpPr>
            <a:spLocks noGrp="1"/>
          </p:cNvSpPr>
          <p:nvPr>
            <p:ph type="title"/>
          </p:nvPr>
        </p:nvSpPr>
        <p:spPr>
          <a:xfrm>
            <a:off x="29075" y="-13898"/>
            <a:ext cx="11088868" cy="762000"/>
          </a:xfrm>
        </p:spPr>
        <p:txBody>
          <a:bodyPr vert="horz" lIns="91440" tIns="45720" rIns="91440" bIns="45720" rtlCol="0" anchor="ctr">
            <a:noAutofit/>
          </a:bodyPr>
          <a:lstStyle/>
          <a:p>
            <a:pPr lvl="0" algn="l">
              <a:defRPr/>
            </a:pPr>
            <a:r>
              <a:rPr lang="en-US" sz="3200" b="1" dirty="0">
                <a:solidFill>
                  <a:srgbClr val="C00000"/>
                </a:solidFill>
                <a:latin typeface="Times New Roman" panose="02020603050405020304" pitchFamily="18" charset="0"/>
                <a:cs typeface="Times New Roman" panose="02020603050405020304" pitchFamily="18" charset="0"/>
              </a:rPr>
              <a:t>5</a:t>
            </a:r>
            <a:r>
              <a:rPr lang="en-US" sz="3200" b="1" dirty="0" smtClean="0">
                <a:solidFill>
                  <a:srgbClr val="C00000"/>
                </a:solidFill>
                <a:latin typeface="Times New Roman" panose="02020603050405020304" pitchFamily="18" charset="0"/>
                <a:cs typeface="Times New Roman" panose="02020603050405020304" pitchFamily="18" charset="0"/>
              </a:rPr>
              <a:t>.5</a:t>
            </a:r>
            <a:r>
              <a:rPr lang="en-US" sz="3200" b="1" dirty="0">
                <a:solidFill>
                  <a:srgbClr val="C00000"/>
                </a:solidFill>
                <a:latin typeface="Times New Roman" panose="02020603050405020304" pitchFamily="18" charset="0"/>
                <a:cs typeface="Times New Roman" panose="02020603050405020304" pitchFamily="18" charset="0"/>
              </a:rPr>
              <a:t>. Thiết kế </a:t>
            </a:r>
            <a:r>
              <a:rPr lang="en-US" sz="3200" b="1" dirty="0" err="1">
                <a:solidFill>
                  <a:srgbClr val="C00000"/>
                </a:solidFill>
                <a:latin typeface="Times New Roman" panose="02020603050405020304" pitchFamily="18" charset="0"/>
                <a:cs typeface="Times New Roman" panose="02020603050405020304" pitchFamily="18" charset="0"/>
              </a:rPr>
              <a:t>mạch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dãy</a:t>
            </a:r>
            <a:r>
              <a:rPr lang="en-US" sz="3200" b="1" dirty="0" smtClean="0">
                <a:solidFill>
                  <a:srgbClr val="C00000"/>
                </a:solidFill>
                <a:latin typeface="Times New Roman" panose="02020603050405020304" pitchFamily="18" charset="0"/>
                <a:cs typeface="Times New Roman" panose="02020603050405020304" pitchFamily="18" charset="0"/>
              </a:rPr>
              <a:t> – </a:t>
            </a:r>
            <a:r>
              <a:rPr lang="en-US" sz="3200" b="1" dirty="0" err="1" smtClean="0">
                <a:solidFill>
                  <a:srgbClr val="C00000"/>
                </a:solidFill>
                <a:latin typeface="Times New Roman" panose="02020603050405020304" pitchFamily="18" charset="0"/>
                <a:cs typeface="Times New Roman" panose="02020603050405020304" pitchFamily="18" charset="0"/>
              </a:rPr>
              <a:t>Tối</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thiểu</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các</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trạng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thái</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trong</a:t>
            </a:r>
            <a:r>
              <a:rPr lang="en-US" sz="3200" b="1" dirty="0" smtClean="0">
                <a:solidFill>
                  <a:srgbClr val="C00000"/>
                </a:solidFill>
                <a:latin typeface="Times New Roman" panose="02020603050405020304" pitchFamily="18" charset="0"/>
                <a:cs typeface="Times New Roman" panose="02020603050405020304" pitchFamily="18" charset="0"/>
              </a:rPr>
              <a:t> (3)</a:t>
            </a:r>
            <a:endParaRPr lang="en-US" sz="32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116</a:t>
            </a:fld>
            <a:endParaRPr lang="en-US" dirty="0"/>
          </a:p>
        </p:txBody>
      </p:sp>
      <p:sp>
        <p:nvSpPr>
          <p:cNvPr id="7" name="Rectangle 1"/>
          <p:cNvSpPr>
            <a:spLocks noChangeArrowheads="1"/>
          </p:cNvSpPr>
          <p:nvPr/>
        </p:nvSpPr>
        <p:spPr bwMode="auto">
          <a:xfrm>
            <a:off x="638628" y="873122"/>
            <a:ext cx="6487886"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lvl="2" indent="-342900">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Phương</a:t>
            </a:r>
            <a:r>
              <a:rPr lang="en-US" sz="2800" b="1" dirty="0">
                <a:latin typeface="Times New Roman" panose="02020603050405020304" pitchFamily="18" charset="0"/>
                <a:cs typeface="Times New Roman" panose="02020603050405020304" pitchFamily="18" charset="0"/>
              </a:rPr>
              <a:t> pháp dùng </a:t>
            </a:r>
            <a:r>
              <a:rPr lang="en-US" sz="2800" b="1" dirty="0" err="1">
                <a:latin typeface="Times New Roman" panose="02020603050405020304" pitchFamily="18" charset="0"/>
                <a:cs typeface="Times New Roman" panose="02020603050405020304" pitchFamily="18" charset="0"/>
              </a:rPr>
              <a:t>bảng</a:t>
            </a:r>
            <a:r>
              <a:rPr lang="en-US" sz="2800" b="1" dirty="0">
                <a:latin typeface="Times New Roman" panose="02020603050405020304" pitchFamily="18" charset="0"/>
                <a:cs typeface="Times New Roman" panose="02020603050405020304" pitchFamily="18" charset="0"/>
              </a:rPr>
              <a:t> tam </a:t>
            </a:r>
            <a:r>
              <a:rPr lang="en-US" sz="2800" b="1" dirty="0" err="1">
                <a:latin typeface="Times New Roman" panose="02020603050405020304" pitchFamily="18" charset="0"/>
                <a:cs typeface="Times New Roman" panose="02020603050405020304" pitchFamily="18" charset="0"/>
              </a:rPr>
              <a:t>giác</a:t>
            </a:r>
            <a:endParaRPr lang="en-US" sz="2800" dirty="0">
              <a:latin typeface="Times New Roman" panose="02020603050405020304" pitchFamily="18" charset="0"/>
              <a:cs typeface="Times New Roman" panose="02020603050405020304"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249710261"/>
              </p:ext>
            </p:extLst>
          </p:nvPr>
        </p:nvGraphicFramePr>
        <p:xfrm>
          <a:off x="1170494" y="2489847"/>
          <a:ext cx="3844193" cy="3352800"/>
        </p:xfrm>
        <a:graphic>
          <a:graphicData uri="http://schemas.openxmlformats.org/drawingml/2006/table">
            <a:tbl>
              <a:tblPr/>
              <a:tblGrid>
                <a:gridCol w="1149838">
                  <a:extLst>
                    <a:ext uri="{9D8B030D-6E8A-4147-A177-3AD203B41FA5}">
                      <a16:colId xmlns:a16="http://schemas.microsoft.com/office/drawing/2014/main" val="20000"/>
                    </a:ext>
                  </a:extLst>
                </a:gridCol>
                <a:gridCol w="665285">
                  <a:extLst>
                    <a:ext uri="{9D8B030D-6E8A-4147-A177-3AD203B41FA5}">
                      <a16:colId xmlns:a16="http://schemas.microsoft.com/office/drawing/2014/main" val="20001"/>
                    </a:ext>
                  </a:extLst>
                </a:gridCol>
                <a:gridCol w="665285">
                  <a:extLst>
                    <a:ext uri="{9D8B030D-6E8A-4147-A177-3AD203B41FA5}">
                      <a16:colId xmlns:a16="http://schemas.microsoft.com/office/drawing/2014/main" val="20002"/>
                    </a:ext>
                  </a:extLst>
                </a:gridCol>
                <a:gridCol w="665285">
                  <a:extLst>
                    <a:ext uri="{9D8B030D-6E8A-4147-A177-3AD203B41FA5}">
                      <a16:colId xmlns:a16="http://schemas.microsoft.com/office/drawing/2014/main" val="20003"/>
                    </a:ext>
                  </a:extLst>
                </a:gridCol>
                <a:gridCol w="698500">
                  <a:extLst>
                    <a:ext uri="{9D8B030D-6E8A-4147-A177-3AD203B41FA5}">
                      <a16:colId xmlns:a16="http://schemas.microsoft.com/office/drawing/2014/main" val="20004"/>
                    </a:ext>
                  </a:extLst>
                </a:gridCol>
              </a:tblGrid>
              <a:tr h="609600">
                <a:tc>
                  <a:txBody>
                    <a:bodyPr/>
                    <a:lstStyle/>
                    <a:p>
                      <a:pPr algn="ctr">
                        <a:spcAft>
                          <a:spcPts val="0"/>
                        </a:spcAft>
                      </a:pPr>
                      <a:r>
                        <a:rPr lang="en-US" sz="2000" b="1" dirty="0">
                          <a:latin typeface="Times New Roman"/>
                          <a:ea typeface="Times New Roman"/>
                        </a:rPr>
                        <a:t>TT </a:t>
                      </a:r>
                      <a:endParaRPr lang="en-US" sz="2200" dirty="0">
                        <a:latin typeface="Times New Roman"/>
                        <a:ea typeface="Times New Roman"/>
                      </a:endParaRPr>
                    </a:p>
                    <a:p>
                      <a:pPr algn="ctr">
                        <a:spcAft>
                          <a:spcPts val="0"/>
                        </a:spcAft>
                      </a:pPr>
                      <a:r>
                        <a:rPr lang="en-US" sz="2000" b="1" dirty="0">
                          <a:latin typeface="Times New Roman"/>
                          <a:ea typeface="Times New Roman"/>
                        </a:rPr>
                        <a:t>hiện tại</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en-US" sz="2000" b="1" dirty="0">
                          <a:latin typeface="Times New Roman"/>
                          <a:ea typeface="Times New Roman"/>
                        </a:rPr>
                        <a:t>TT </a:t>
                      </a:r>
                      <a:endParaRPr lang="en-US" sz="2200" dirty="0">
                        <a:latin typeface="Times New Roman"/>
                        <a:ea typeface="Times New Roman"/>
                      </a:endParaRPr>
                    </a:p>
                    <a:p>
                      <a:pPr algn="ctr">
                        <a:spcAft>
                          <a:spcPts val="0"/>
                        </a:spcAft>
                      </a:pPr>
                      <a:r>
                        <a:rPr lang="en-US" sz="2000" b="1" dirty="0">
                          <a:latin typeface="Times New Roman"/>
                          <a:ea typeface="Times New Roman"/>
                        </a:rPr>
                        <a:t>tiếp theo</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a:spcAft>
                          <a:spcPts val="0"/>
                        </a:spcAft>
                      </a:pPr>
                      <a:r>
                        <a:rPr lang="en-US" sz="2000" b="1" dirty="0">
                          <a:latin typeface="Times New Roman"/>
                          <a:ea typeface="Times New Roman"/>
                        </a:rPr>
                        <a:t>Đầu </a:t>
                      </a:r>
                      <a:endParaRPr lang="en-US" sz="2200" dirty="0">
                        <a:latin typeface="Times New Roman"/>
                        <a:ea typeface="Times New Roman"/>
                      </a:endParaRPr>
                    </a:p>
                    <a:p>
                      <a:pPr algn="ctr">
                        <a:spcAft>
                          <a:spcPts val="0"/>
                        </a:spcAft>
                      </a:pPr>
                      <a:r>
                        <a:rPr lang="en-US" sz="2000" b="1" dirty="0">
                          <a:latin typeface="Times New Roman"/>
                          <a:ea typeface="Times New Roman"/>
                        </a:rPr>
                        <a:t>ra</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304800">
                <a:tc>
                  <a:txBody>
                    <a:bodyPr/>
                    <a:lstStyle/>
                    <a:p>
                      <a:pPr>
                        <a:spcAft>
                          <a:spcPts val="0"/>
                        </a:spcAft>
                      </a:pPr>
                      <a:endParaRPr lang="en-US" sz="20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2000" dirty="0">
                          <a:latin typeface="Times New Roman"/>
                          <a:ea typeface="Times New Roman"/>
                        </a:rPr>
                        <a:t>X=0</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2000" dirty="0">
                          <a:latin typeface="Times New Roman"/>
                          <a:ea typeface="Times New Roman"/>
                        </a:rPr>
                        <a:t>X=1</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2000" dirty="0">
                          <a:latin typeface="Times New Roman"/>
                          <a:ea typeface="Times New Roman"/>
                        </a:rPr>
                        <a:t>X=0</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2000" dirty="0">
                          <a:latin typeface="Times New Roman"/>
                          <a:ea typeface="Times New Roman"/>
                        </a:rPr>
                        <a:t>X=1</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04800">
                <a:tc>
                  <a:txBody>
                    <a:bodyPr/>
                    <a:lstStyle/>
                    <a:p>
                      <a:pPr algn="ctr">
                        <a:spcAft>
                          <a:spcPts val="0"/>
                        </a:spcAft>
                      </a:pPr>
                      <a:r>
                        <a:rPr lang="en-US" sz="2000" dirty="0">
                          <a:latin typeface="Times New Roman"/>
                          <a:ea typeface="Times New Roman"/>
                        </a:rPr>
                        <a:t>A</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algn="ctr">
                        <a:spcAft>
                          <a:spcPts val="0"/>
                        </a:spcAft>
                      </a:pPr>
                      <a:r>
                        <a:rPr lang="en-US" sz="2000" dirty="0">
                          <a:latin typeface="Times New Roman"/>
                          <a:ea typeface="Times New Roman"/>
                        </a:rPr>
                        <a:t>D</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algn="ctr">
                        <a:spcAft>
                          <a:spcPts val="0"/>
                        </a:spcAft>
                      </a:pPr>
                      <a:r>
                        <a:rPr lang="en-US" sz="2000" dirty="0">
                          <a:latin typeface="Times New Roman"/>
                          <a:ea typeface="Times New Roman"/>
                        </a:rPr>
                        <a:t>H</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algn="ctr">
                        <a:spcAft>
                          <a:spcPts val="0"/>
                        </a:spcAft>
                      </a:pPr>
                      <a:r>
                        <a:rPr lang="en-US" sz="2000" dirty="0">
                          <a:latin typeface="Times New Roman"/>
                          <a:ea typeface="Times New Roman"/>
                        </a:rPr>
                        <a:t>0</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algn="ctr">
                        <a:spcAft>
                          <a:spcPts val="0"/>
                        </a:spcAft>
                      </a:pPr>
                      <a:r>
                        <a:rPr lang="en-US" sz="2000" dirty="0">
                          <a:latin typeface="Times New Roman"/>
                          <a:ea typeface="Times New Roman"/>
                        </a:rPr>
                        <a:t>1</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extLst>
                  <a:ext uri="{0D108BD9-81ED-4DB2-BD59-A6C34878D82A}">
                    <a16:rowId xmlns:a16="http://schemas.microsoft.com/office/drawing/2014/main" val="10002"/>
                  </a:ext>
                </a:extLst>
              </a:tr>
              <a:tr h="304800">
                <a:tc>
                  <a:txBody>
                    <a:bodyPr/>
                    <a:lstStyle/>
                    <a:p>
                      <a:pPr algn="ctr">
                        <a:spcAft>
                          <a:spcPts val="0"/>
                        </a:spcAft>
                      </a:pPr>
                      <a:r>
                        <a:rPr lang="en-US" sz="2000" dirty="0">
                          <a:latin typeface="Times New Roman"/>
                          <a:ea typeface="Times New Roman"/>
                        </a:rPr>
                        <a:t>B</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dirty="0">
                          <a:latin typeface="Times New Roman"/>
                          <a:ea typeface="Times New Roman"/>
                        </a:rPr>
                        <a:t>F</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dirty="0">
                          <a:latin typeface="Times New Roman"/>
                          <a:ea typeface="Times New Roman"/>
                        </a:rPr>
                        <a:t>C</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dirty="0">
                          <a:latin typeface="Times New Roman"/>
                          <a:ea typeface="Times New Roman"/>
                        </a:rPr>
                        <a:t>1</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dirty="0">
                          <a:latin typeface="Times New Roman"/>
                          <a:ea typeface="Times New Roman"/>
                        </a:rPr>
                        <a:t>1</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04800">
                <a:tc>
                  <a:txBody>
                    <a:bodyPr/>
                    <a:lstStyle/>
                    <a:p>
                      <a:pPr algn="ctr">
                        <a:spcAft>
                          <a:spcPts val="0"/>
                        </a:spcAft>
                      </a:pPr>
                      <a:r>
                        <a:rPr lang="en-US" sz="2000" dirty="0">
                          <a:latin typeface="Times New Roman"/>
                          <a:ea typeface="Times New Roman"/>
                        </a:rPr>
                        <a:t>C</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algn="ctr">
                        <a:spcAft>
                          <a:spcPts val="0"/>
                        </a:spcAft>
                      </a:pPr>
                      <a:r>
                        <a:rPr lang="en-US" sz="2000" dirty="0">
                          <a:latin typeface="Times New Roman"/>
                          <a:ea typeface="Times New Roman"/>
                        </a:rPr>
                        <a:t>D</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algn="ctr">
                        <a:spcAft>
                          <a:spcPts val="0"/>
                        </a:spcAft>
                      </a:pPr>
                      <a:r>
                        <a:rPr lang="en-US" sz="2000" dirty="0">
                          <a:latin typeface="Times New Roman"/>
                          <a:ea typeface="Times New Roman"/>
                        </a:rPr>
                        <a:t>F</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algn="ctr">
                        <a:spcAft>
                          <a:spcPts val="0"/>
                        </a:spcAft>
                      </a:pPr>
                      <a:r>
                        <a:rPr lang="en-US" sz="2000" dirty="0">
                          <a:latin typeface="Times New Roman"/>
                          <a:ea typeface="Times New Roman"/>
                        </a:rPr>
                        <a:t>0</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algn="ctr">
                        <a:spcAft>
                          <a:spcPts val="0"/>
                        </a:spcAft>
                      </a:pPr>
                      <a:r>
                        <a:rPr lang="en-US" sz="2000" dirty="0">
                          <a:latin typeface="Times New Roman"/>
                          <a:ea typeface="Times New Roman"/>
                        </a:rPr>
                        <a:t>1</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extLst>
                  <a:ext uri="{0D108BD9-81ED-4DB2-BD59-A6C34878D82A}">
                    <a16:rowId xmlns:a16="http://schemas.microsoft.com/office/drawing/2014/main" val="10004"/>
                  </a:ext>
                </a:extLst>
              </a:tr>
              <a:tr h="304800">
                <a:tc>
                  <a:txBody>
                    <a:bodyPr/>
                    <a:lstStyle/>
                    <a:p>
                      <a:pPr algn="ctr">
                        <a:spcAft>
                          <a:spcPts val="0"/>
                        </a:spcAft>
                      </a:pPr>
                      <a:r>
                        <a:rPr lang="en-US" sz="2000" dirty="0">
                          <a:latin typeface="Times New Roman"/>
                          <a:ea typeface="Times New Roman"/>
                        </a:rPr>
                        <a:t>D</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algn="ctr">
                        <a:spcAft>
                          <a:spcPts val="0"/>
                        </a:spcAft>
                      </a:pPr>
                      <a:r>
                        <a:rPr lang="en-US" sz="2000" dirty="0">
                          <a:latin typeface="Times New Roman"/>
                          <a:ea typeface="Times New Roman"/>
                        </a:rPr>
                        <a:t>C</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algn="ctr">
                        <a:spcAft>
                          <a:spcPts val="0"/>
                        </a:spcAft>
                      </a:pPr>
                      <a:r>
                        <a:rPr lang="en-US" sz="2000" dirty="0">
                          <a:latin typeface="Times New Roman"/>
                          <a:ea typeface="Times New Roman"/>
                        </a:rPr>
                        <a:t>E</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algn="ctr">
                        <a:spcAft>
                          <a:spcPts val="0"/>
                        </a:spcAft>
                      </a:pPr>
                      <a:r>
                        <a:rPr lang="en-US" sz="2000" dirty="0">
                          <a:latin typeface="Times New Roman"/>
                          <a:ea typeface="Times New Roman"/>
                        </a:rPr>
                        <a:t>0</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algn="ctr">
                        <a:spcAft>
                          <a:spcPts val="0"/>
                        </a:spcAft>
                      </a:pPr>
                      <a:r>
                        <a:rPr lang="en-US" sz="2000" dirty="0">
                          <a:latin typeface="Times New Roman"/>
                          <a:ea typeface="Times New Roman"/>
                        </a:rPr>
                        <a:t>1</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extLst>
                  <a:ext uri="{0D108BD9-81ED-4DB2-BD59-A6C34878D82A}">
                    <a16:rowId xmlns:a16="http://schemas.microsoft.com/office/drawing/2014/main" val="10005"/>
                  </a:ext>
                </a:extLst>
              </a:tr>
              <a:tr h="304800">
                <a:tc>
                  <a:txBody>
                    <a:bodyPr/>
                    <a:lstStyle/>
                    <a:p>
                      <a:pPr algn="ctr">
                        <a:spcAft>
                          <a:spcPts val="0"/>
                        </a:spcAft>
                      </a:pPr>
                      <a:r>
                        <a:rPr lang="en-US" sz="2000" dirty="0">
                          <a:latin typeface="Times New Roman"/>
                          <a:ea typeface="Times New Roman"/>
                        </a:rPr>
                        <a:t>E</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dirty="0">
                          <a:latin typeface="Times New Roman"/>
                          <a:ea typeface="Times New Roman"/>
                        </a:rPr>
                        <a:t>C</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dirty="0">
                          <a:latin typeface="Times New Roman"/>
                          <a:ea typeface="Times New Roman"/>
                        </a:rPr>
                        <a:t>D</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dirty="0">
                          <a:latin typeface="Times New Roman"/>
                          <a:ea typeface="Times New Roman"/>
                        </a:rPr>
                        <a:t>1</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dirty="0">
                          <a:latin typeface="Times New Roman"/>
                          <a:ea typeface="Times New Roman"/>
                        </a:rPr>
                        <a:t>1</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304800">
                <a:tc>
                  <a:txBody>
                    <a:bodyPr/>
                    <a:lstStyle/>
                    <a:p>
                      <a:pPr algn="ctr">
                        <a:spcAft>
                          <a:spcPts val="0"/>
                        </a:spcAft>
                      </a:pPr>
                      <a:r>
                        <a:rPr lang="en-US" sz="2000" dirty="0">
                          <a:latin typeface="Times New Roman"/>
                          <a:ea typeface="Times New Roman"/>
                        </a:rPr>
                        <a:t>F</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dirty="0">
                          <a:latin typeface="Times New Roman"/>
                          <a:ea typeface="Times New Roman"/>
                        </a:rPr>
                        <a:t>D</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dirty="0">
                          <a:latin typeface="Times New Roman"/>
                          <a:ea typeface="Times New Roman"/>
                        </a:rPr>
                        <a:t>D</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dirty="0">
                          <a:latin typeface="Times New Roman"/>
                          <a:ea typeface="Times New Roman"/>
                        </a:rPr>
                        <a:t>1</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dirty="0">
                          <a:latin typeface="Times New Roman"/>
                          <a:ea typeface="Times New Roman"/>
                        </a:rPr>
                        <a:t>1</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304800">
                <a:tc>
                  <a:txBody>
                    <a:bodyPr/>
                    <a:lstStyle/>
                    <a:p>
                      <a:pPr algn="ctr">
                        <a:spcAft>
                          <a:spcPts val="0"/>
                        </a:spcAft>
                      </a:pPr>
                      <a:r>
                        <a:rPr lang="en-US" sz="2000" dirty="0">
                          <a:latin typeface="Times New Roman"/>
                          <a:ea typeface="Times New Roman"/>
                        </a:rPr>
                        <a:t>G</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dirty="0">
                          <a:latin typeface="Times New Roman"/>
                          <a:ea typeface="Times New Roman"/>
                        </a:rPr>
                        <a:t>D</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dirty="0">
                          <a:latin typeface="Times New Roman"/>
                          <a:ea typeface="Times New Roman"/>
                        </a:rPr>
                        <a:t>C</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dirty="0">
                          <a:latin typeface="Times New Roman"/>
                          <a:ea typeface="Times New Roman"/>
                        </a:rPr>
                        <a:t>1</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dirty="0">
                          <a:latin typeface="Times New Roman"/>
                          <a:ea typeface="Times New Roman"/>
                        </a:rPr>
                        <a:t>1</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304800">
                <a:tc>
                  <a:txBody>
                    <a:bodyPr/>
                    <a:lstStyle/>
                    <a:p>
                      <a:pPr algn="ctr">
                        <a:spcAft>
                          <a:spcPts val="0"/>
                        </a:spcAft>
                      </a:pPr>
                      <a:r>
                        <a:rPr lang="en-US" sz="2000" dirty="0">
                          <a:latin typeface="Times New Roman"/>
                          <a:ea typeface="Times New Roman"/>
                        </a:rPr>
                        <a:t>H</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dirty="0">
                          <a:latin typeface="Times New Roman"/>
                          <a:ea typeface="Times New Roman"/>
                        </a:rPr>
                        <a:t>B</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dirty="0">
                          <a:latin typeface="Times New Roman"/>
                          <a:ea typeface="Times New Roman"/>
                        </a:rPr>
                        <a:t>A</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dirty="0">
                          <a:latin typeface="Times New Roman"/>
                          <a:ea typeface="Times New Roman"/>
                        </a:rPr>
                        <a:t>1</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2000" dirty="0">
                          <a:latin typeface="Times New Roman"/>
                          <a:ea typeface="Times New Roman"/>
                        </a:rPr>
                        <a:t>1</a:t>
                      </a:r>
                      <a:endParaRPr lang="en-US" sz="2200" dirty="0">
                        <a:latin typeface="Times New Roman"/>
                        <a:ea typeface="Times New Roman"/>
                      </a:endParaRPr>
                    </a:p>
                  </a:txBody>
                  <a:tcPr marL="105508" marR="1055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9637221"/>
              </p:ext>
            </p:extLst>
          </p:nvPr>
        </p:nvGraphicFramePr>
        <p:xfrm>
          <a:off x="5773061" y="2345045"/>
          <a:ext cx="4495797" cy="4193868"/>
        </p:xfrm>
        <a:graphic>
          <a:graphicData uri="http://schemas.openxmlformats.org/drawingml/2006/table">
            <a:tbl>
              <a:tblPr/>
              <a:tblGrid>
                <a:gridCol w="529083">
                  <a:extLst>
                    <a:ext uri="{9D8B030D-6E8A-4147-A177-3AD203B41FA5}">
                      <a16:colId xmlns:a16="http://schemas.microsoft.com/office/drawing/2014/main" val="20000"/>
                    </a:ext>
                  </a:extLst>
                </a:gridCol>
                <a:gridCol w="529083">
                  <a:extLst>
                    <a:ext uri="{9D8B030D-6E8A-4147-A177-3AD203B41FA5}">
                      <a16:colId xmlns:a16="http://schemas.microsoft.com/office/drawing/2014/main" val="20001"/>
                    </a:ext>
                  </a:extLst>
                </a:gridCol>
                <a:gridCol w="529083">
                  <a:extLst>
                    <a:ext uri="{9D8B030D-6E8A-4147-A177-3AD203B41FA5}">
                      <a16:colId xmlns:a16="http://schemas.microsoft.com/office/drawing/2014/main" val="20002"/>
                    </a:ext>
                  </a:extLst>
                </a:gridCol>
                <a:gridCol w="628697">
                  <a:extLst>
                    <a:ext uri="{9D8B030D-6E8A-4147-A177-3AD203B41FA5}">
                      <a16:colId xmlns:a16="http://schemas.microsoft.com/office/drawing/2014/main" val="20003"/>
                    </a:ext>
                  </a:extLst>
                </a:gridCol>
                <a:gridCol w="529083">
                  <a:extLst>
                    <a:ext uri="{9D8B030D-6E8A-4147-A177-3AD203B41FA5}">
                      <a16:colId xmlns:a16="http://schemas.microsoft.com/office/drawing/2014/main" val="20004"/>
                    </a:ext>
                  </a:extLst>
                </a:gridCol>
                <a:gridCol w="616481">
                  <a:extLst>
                    <a:ext uri="{9D8B030D-6E8A-4147-A177-3AD203B41FA5}">
                      <a16:colId xmlns:a16="http://schemas.microsoft.com/office/drawing/2014/main" val="20005"/>
                    </a:ext>
                  </a:extLst>
                </a:gridCol>
                <a:gridCol w="605204">
                  <a:extLst>
                    <a:ext uri="{9D8B030D-6E8A-4147-A177-3AD203B41FA5}">
                      <a16:colId xmlns:a16="http://schemas.microsoft.com/office/drawing/2014/main" val="20006"/>
                    </a:ext>
                  </a:extLst>
                </a:gridCol>
                <a:gridCol w="529083">
                  <a:extLst>
                    <a:ext uri="{9D8B030D-6E8A-4147-A177-3AD203B41FA5}">
                      <a16:colId xmlns:a16="http://schemas.microsoft.com/office/drawing/2014/main" val="20007"/>
                    </a:ext>
                  </a:extLst>
                </a:gridCol>
              </a:tblGrid>
              <a:tr h="360469">
                <a:tc>
                  <a:txBody>
                    <a:bodyPr/>
                    <a:lstStyle/>
                    <a:p>
                      <a:pPr algn="ctr">
                        <a:spcAft>
                          <a:spcPts val="0"/>
                        </a:spcAft>
                      </a:pPr>
                      <a:r>
                        <a:rPr lang="en-US" sz="1500" dirty="0">
                          <a:latin typeface="Times New Roman"/>
                          <a:ea typeface="Times New Roman"/>
                        </a:rPr>
                        <a:t>B</a:t>
                      </a:r>
                      <a:endParaRPr lang="en-US" sz="1900" dirty="0">
                        <a:latin typeface="Times New Roman"/>
                        <a:ea typeface="Times New Roman"/>
                      </a:endParaRPr>
                    </a:p>
                  </a:txBody>
                  <a:tcPr marL="91172" marR="91172"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en-US" sz="1500" dirty="0">
                          <a:latin typeface="Times New Roman"/>
                          <a:ea typeface="Times New Roman"/>
                        </a:rPr>
                        <a:t>x</a:t>
                      </a:r>
                      <a:endParaRPr lang="en-US" sz="19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5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500" dirty="0">
                        <a:latin typeface="Times New Roman"/>
                        <a:ea typeface="Times New Roman"/>
                      </a:endParaRPr>
                    </a:p>
                  </a:txBody>
                  <a:tcPr marL="91172" marR="91172" marT="0" marB="0" anchor="ctr">
                    <a:lnL>
                      <a:noFill/>
                    </a:lnL>
                    <a:lnR>
                      <a:noFill/>
                    </a:lnR>
                    <a:lnT>
                      <a:noFill/>
                    </a:lnT>
                    <a:lnB>
                      <a:noFill/>
                    </a:lnB>
                  </a:tcPr>
                </a:tc>
                <a:tc>
                  <a:txBody>
                    <a:bodyPr/>
                    <a:lstStyle/>
                    <a:p>
                      <a:pPr algn="ctr">
                        <a:spcAft>
                          <a:spcPts val="0"/>
                        </a:spcAft>
                      </a:pPr>
                      <a:endParaRPr lang="en-US" sz="1500" dirty="0">
                        <a:latin typeface="Times New Roman"/>
                        <a:ea typeface="Times New Roman"/>
                      </a:endParaRPr>
                    </a:p>
                  </a:txBody>
                  <a:tcPr marL="91172" marR="91172" marT="0" marB="0" anchor="ctr">
                    <a:lnL>
                      <a:noFill/>
                    </a:lnL>
                    <a:lnR>
                      <a:noFill/>
                    </a:lnR>
                    <a:lnT>
                      <a:noFill/>
                    </a:lnT>
                    <a:lnB>
                      <a:noFill/>
                    </a:lnB>
                  </a:tcPr>
                </a:tc>
                <a:tc>
                  <a:txBody>
                    <a:bodyPr/>
                    <a:lstStyle/>
                    <a:p>
                      <a:pPr algn="ctr">
                        <a:spcAft>
                          <a:spcPts val="0"/>
                        </a:spcAft>
                      </a:pPr>
                      <a:endParaRPr lang="en-US" sz="1500" dirty="0">
                        <a:latin typeface="Times New Roman"/>
                        <a:ea typeface="Times New Roman"/>
                      </a:endParaRPr>
                    </a:p>
                  </a:txBody>
                  <a:tcPr marL="91172" marR="91172" marT="0" marB="0" anchor="ctr">
                    <a:lnL>
                      <a:noFill/>
                    </a:lnL>
                    <a:lnR>
                      <a:noFill/>
                    </a:lnR>
                    <a:lnT>
                      <a:noFill/>
                    </a:lnT>
                    <a:lnB>
                      <a:noFill/>
                    </a:lnB>
                  </a:tcPr>
                </a:tc>
                <a:tc>
                  <a:txBody>
                    <a:bodyPr/>
                    <a:lstStyle/>
                    <a:p>
                      <a:pPr algn="ctr">
                        <a:spcAft>
                          <a:spcPts val="0"/>
                        </a:spcAft>
                      </a:pPr>
                      <a:endParaRPr lang="en-US" sz="1500" dirty="0">
                        <a:latin typeface="Times New Roman"/>
                        <a:ea typeface="Times New Roman"/>
                      </a:endParaRPr>
                    </a:p>
                  </a:txBody>
                  <a:tcPr marL="91172" marR="91172" marT="0" marB="0" anchor="ctr">
                    <a:lnL>
                      <a:noFill/>
                    </a:lnL>
                    <a:lnR>
                      <a:noFill/>
                    </a:lnR>
                    <a:lnT>
                      <a:noFill/>
                    </a:lnT>
                    <a:lnB>
                      <a:noFill/>
                    </a:lnB>
                  </a:tcPr>
                </a:tc>
                <a:tc>
                  <a:txBody>
                    <a:bodyPr/>
                    <a:lstStyle/>
                    <a:p>
                      <a:pPr algn="ctr">
                        <a:spcAft>
                          <a:spcPts val="0"/>
                        </a:spcAft>
                      </a:pPr>
                      <a:endParaRPr lang="en-US" sz="1500" dirty="0">
                        <a:latin typeface="Times New Roman"/>
                        <a:ea typeface="Times New Roman"/>
                      </a:endParaRPr>
                    </a:p>
                  </a:txBody>
                  <a:tcPr marL="91172" marR="91172" marT="0" marB="0" anchor="ctr">
                    <a:lnL>
                      <a:noFill/>
                    </a:lnL>
                    <a:lnR>
                      <a:noFill/>
                    </a:lnR>
                    <a:lnT>
                      <a:noFill/>
                    </a:lnT>
                    <a:lnB>
                      <a:noFill/>
                    </a:lnB>
                  </a:tcPr>
                </a:tc>
                <a:extLst>
                  <a:ext uri="{0D108BD9-81ED-4DB2-BD59-A6C34878D82A}">
                    <a16:rowId xmlns:a16="http://schemas.microsoft.com/office/drawing/2014/main" val="10000"/>
                  </a:ext>
                </a:extLst>
              </a:tr>
              <a:tr h="360469">
                <a:tc>
                  <a:txBody>
                    <a:bodyPr/>
                    <a:lstStyle/>
                    <a:p>
                      <a:pPr algn="ctr">
                        <a:spcAft>
                          <a:spcPts val="0"/>
                        </a:spcAft>
                      </a:pPr>
                      <a:r>
                        <a:rPr lang="en-US" sz="1500" dirty="0">
                          <a:latin typeface="Times New Roman"/>
                          <a:ea typeface="Times New Roman"/>
                        </a:rPr>
                        <a:t>C</a:t>
                      </a:r>
                      <a:endParaRPr lang="en-US" sz="1900" dirty="0">
                        <a:latin typeface="Times New Roman"/>
                        <a:ea typeface="Times New Roman"/>
                      </a:endParaRPr>
                    </a:p>
                  </a:txBody>
                  <a:tcPr marL="91172" marR="91172"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en-US" sz="1500" dirty="0">
                          <a:latin typeface="Times New Roman"/>
                          <a:ea typeface="Times New Roman"/>
                        </a:rPr>
                        <a:t>FH</a:t>
                      </a:r>
                      <a:endParaRPr lang="en-US" sz="19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lnBlToTr w="6350" cap="flat" cmpd="sng" algn="ctr">
                      <a:solidFill>
                        <a:srgbClr val="000000"/>
                      </a:solidFill>
                      <a:prstDash val="solid"/>
                      <a:round/>
                      <a:headEnd type="none" w="med" len="med"/>
                      <a:tailEnd type="none" w="med" len="med"/>
                    </a:lnBlToTr>
                  </a:tcPr>
                </a:tc>
                <a:tc>
                  <a:txBody>
                    <a:bodyPr/>
                    <a:lstStyle/>
                    <a:p>
                      <a:pPr algn="ctr">
                        <a:spcAft>
                          <a:spcPts val="0"/>
                        </a:spcAft>
                      </a:pPr>
                      <a:r>
                        <a:rPr lang="en-US" sz="1500" dirty="0">
                          <a:latin typeface="Times New Roman"/>
                          <a:ea typeface="Times New Roman"/>
                        </a:rPr>
                        <a:t>x</a:t>
                      </a:r>
                      <a:endParaRPr lang="en-US" sz="19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5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500" dirty="0">
                        <a:latin typeface="Times New Roman"/>
                        <a:ea typeface="Times New Roman"/>
                      </a:endParaRPr>
                    </a:p>
                  </a:txBody>
                  <a:tcPr marL="91172" marR="91172" marT="0" marB="0" anchor="ctr">
                    <a:lnL>
                      <a:noFill/>
                    </a:lnL>
                    <a:lnR>
                      <a:noFill/>
                    </a:lnR>
                    <a:lnT>
                      <a:noFill/>
                    </a:lnT>
                    <a:lnB>
                      <a:noFill/>
                    </a:lnB>
                  </a:tcPr>
                </a:tc>
                <a:tc>
                  <a:txBody>
                    <a:bodyPr/>
                    <a:lstStyle/>
                    <a:p>
                      <a:pPr algn="ctr">
                        <a:spcAft>
                          <a:spcPts val="0"/>
                        </a:spcAft>
                      </a:pPr>
                      <a:endParaRPr lang="en-US" sz="1500" dirty="0">
                        <a:latin typeface="Times New Roman"/>
                        <a:ea typeface="Times New Roman"/>
                      </a:endParaRPr>
                    </a:p>
                  </a:txBody>
                  <a:tcPr marL="91172" marR="91172" marT="0" marB="0" anchor="ctr">
                    <a:lnL>
                      <a:noFill/>
                    </a:lnL>
                    <a:lnR>
                      <a:noFill/>
                    </a:lnR>
                    <a:lnT>
                      <a:noFill/>
                    </a:lnT>
                    <a:lnB>
                      <a:noFill/>
                    </a:lnB>
                  </a:tcPr>
                </a:tc>
                <a:tc>
                  <a:txBody>
                    <a:bodyPr/>
                    <a:lstStyle/>
                    <a:p>
                      <a:pPr algn="ctr">
                        <a:spcAft>
                          <a:spcPts val="0"/>
                        </a:spcAft>
                      </a:pPr>
                      <a:endParaRPr lang="en-US" sz="1500" dirty="0">
                        <a:latin typeface="Times New Roman"/>
                        <a:ea typeface="Times New Roman"/>
                      </a:endParaRPr>
                    </a:p>
                  </a:txBody>
                  <a:tcPr marL="91172" marR="91172" marT="0" marB="0" anchor="ctr">
                    <a:lnL>
                      <a:noFill/>
                    </a:lnL>
                    <a:lnR>
                      <a:noFill/>
                    </a:lnR>
                    <a:lnT>
                      <a:noFill/>
                    </a:lnT>
                    <a:lnB>
                      <a:noFill/>
                    </a:lnB>
                  </a:tcPr>
                </a:tc>
                <a:tc>
                  <a:txBody>
                    <a:bodyPr/>
                    <a:lstStyle/>
                    <a:p>
                      <a:pPr algn="ctr">
                        <a:spcAft>
                          <a:spcPts val="0"/>
                        </a:spcAft>
                      </a:pPr>
                      <a:endParaRPr lang="en-US" sz="1500" dirty="0">
                        <a:latin typeface="Times New Roman"/>
                        <a:ea typeface="Times New Roman"/>
                      </a:endParaRPr>
                    </a:p>
                  </a:txBody>
                  <a:tcPr marL="91172" marR="91172" marT="0" marB="0" anchor="ctr">
                    <a:lnL>
                      <a:noFill/>
                    </a:lnL>
                    <a:lnR>
                      <a:noFill/>
                    </a:lnR>
                    <a:lnT>
                      <a:noFill/>
                    </a:lnT>
                    <a:lnB>
                      <a:noFill/>
                    </a:lnB>
                  </a:tcPr>
                </a:tc>
                <a:extLst>
                  <a:ext uri="{0D108BD9-81ED-4DB2-BD59-A6C34878D82A}">
                    <a16:rowId xmlns:a16="http://schemas.microsoft.com/office/drawing/2014/main" val="10001"/>
                  </a:ext>
                </a:extLst>
              </a:tr>
              <a:tr h="445732">
                <a:tc>
                  <a:txBody>
                    <a:bodyPr/>
                    <a:lstStyle/>
                    <a:p>
                      <a:pPr algn="ctr">
                        <a:spcAft>
                          <a:spcPts val="0"/>
                        </a:spcAft>
                      </a:pPr>
                      <a:r>
                        <a:rPr lang="en-US" sz="1500" dirty="0">
                          <a:latin typeface="Times New Roman"/>
                          <a:ea typeface="Times New Roman"/>
                        </a:rPr>
                        <a:t>D</a:t>
                      </a:r>
                      <a:endParaRPr lang="en-US" sz="1900" dirty="0">
                        <a:latin typeface="Times New Roman"/>
                        <a:ea typeface="Times New Roman"/>
                      </a:endParaRPr>
                    </a:p>
                  </a:txBody>
                  <a:tcPr marL="91172" marR="91172"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en-US" sz="1500" dirty="0">
                          <a:latin typeface="Times New Roman"/>
                          <a:ea typeface="Times New Roman"/>
                        </a:rPr>
                        <a:t>CD</a:t>
                      </a:r>
                      <a:endParaRPr lang="en-US" sz="1900" dirty="0">
                        <a:latin typeface="Times New Roman"/>
                        <a:ea typeface="Times New Roman"/>
                      </a:endParaRPr>
                    </a:p>
                    <a:p>
                      <a:pPr algn="ctr">
                        <a:spcAft>
                          <a:spcPts val="0"/>
                        </a:spcAft>
                      </a:pPr>
                      <a:r>
                        <a:rPr lang="en-US" sz="1500" dirty="0">
                          <a:latin typeface="Times New Roman"/>
                          <a:ea typeface="Times New Roman"/>
                        </a:rPr>
                        <a:t>EH</a:t>
                      </a:r>
                      <a:endParaRPr lang="en-US" sz="19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lnBlToTr w="6350" cap="flat" cmpd="sng" algn="ctr">
                      <a:solidFill>
                        <a:srgbClr val="000000"/>
                      </a:solidFill>
                      <a:prstDash val="solid"/>
                      <a:round/>
                      <a:headEnd type="none" w="med" len="med"/>
                      <a:tailEnd type="none" w="med" len="med"/>
                    </a:lnBlToTr>
                  </a:tcPr>
                </a:tc>
                <a:tc>
                  <a:txBody>
                    <a:bodyPr/>
                    <a:lstStyle/>
                    <a:p>
                      <a:pPr algn="ctr">
                        <a:spcAft>
                          <a:spcPts val="0"/>
                        </a:spcAft>
                      </a:pPr>
                      <a:r>
                        <a:rPr lang="en-US" sz="1500" dirty="0">
                          <a:latin typeface="Times New Roman"/>
                          <a:ea typeface="Times New Roman"/>
                        </a:rPr>
                        <a:t>x</a:t>
                      </a:r>
                      <a:endParaRPr lang="en-US" sz="19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500" dirty="0">
                          <a:latin typeface="Times New Roman"/>
                          <a:ea typeface="Times New Roman"/>
                        </a:rPr>
                        <a:t>EF</a:t>
                      </a:r>
                      <a:endParaRPr lang="en-US" sz="19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5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500" dirty="0">
                        <a:latin typeface="Times New Roman"/>
                        <a:ea typeface="Times New Roman"/>
                      </a:endParaRPr>
                    </a:p>
                  </a:txBody>
                  <a:tcPr marL="91172" marR="91172" marT="0" marB="0" anchor="ctr">
                    <a:lnL>
                      <a:noFill/>
                    </a:lnL>
                    <a:lnR>
                      <a:noFill/>
                    </a:lnR>
                    <a:lnT>
                      <a:noFill/>
                    </a:lnT>
                    <a:lnB>
                      <a:noFill/>
                    </a:lnB>
                  </a:tcPr>
                </a:tc>
                <a:tc>
                  <a:txBody>
                    <a:bodyPr/>
                    <a:lstStyle/>
                    <a:p>
                      <a:pPr algn="ctr">
                        <a:spcAft>
                          <a:spcPts val="0"/>
                        </a:spcAft>
                      </a:pPr>
                      <a:endParaRPr lang="en-US" sz="1500" dirty="0">
                        <a:latin typeface="Times New Roman"/>
                        <a:ea typeface="Times New Roman"/>
                      </a:endParaRPr>
                    </a:p>
                  </a:txBody>
                  <a:tcPr marL="91172" marR="91172" marT="0" marB="0" anchor="ctr">
                    <a:lnL>
                      <a:noFill/>
                    </a:lnL>
                    <a:lnR>
                      <a:noFill/>
                    </a:lnR>
                    <a:lnT>
                      <a:noFill/>
                    </a:lnT>
                    <a:lnB>
                      <a:noFill/>
                    </a:lnB>
                  </a:tcPr>
                </a:tc>
                <a:tc>
                  <a:txBody>
                    <a:bodyPr/>
                    <a:lstStyle/>
                    <a:p>
                      <a:pPr algn="ctr">
                        <a:spcAft>
                          <a:spcPts val="0"/>
                        </a:spcAft>
                      </a:pPr>
                      <a:endParaRPr lang="en-US" sz="1500" dirty="0">
                        <a:latin typeface="Times New Roman"/>
                        <a:ea typeface="Times New Roman"/>
                      </a:endParaRPr>
                    </a:p>
                  </a:txBody>
                  <a:tcPr marL="91172" marR="91172" marT="0" marB="0" anchor="ctr">
                    <a:lnL>
                      <a:noFill/>
                    </a:lnL>
                    <a:lnR>
                      <a:noFill/>
                    </a:lnR>
                    <a:lnT>
                      <a:noFill/>
                    </a:lnT>
                    <a:lnB>
                      <a:noFill/>
                    </a:lnB>
                  </a:tcPr>
                </a:tc>
                <a:extLst>
                  <a:ext uri="{0D108BD9-81ED-4DB2-BD59-A6C34878D82A}">
                    <a16:rowId xmlns:a16="http://schemas.microsoft.com/office/drawing/2014/main" val="10002"/>
                  </a:ext>
                </a:extLst>
              </a:tr>
              <a:tr h="445732">
                <a:tc>
                  <a:txBody>
                    <a:bodyPr/>
                    <a:lstStyle/>
                    <a:p>
                      <a:pPr algn="ctr">
                        <a:spcAft>
                          <a:spcPts val="0"/>
                        </a:spcAft>
                      </a:pPr>
                      <a:r>
                        <a:rPr lang="en-US" sz="1500" dirty="0">
                          <a:latin typeface="Times New Roman"/>
                          <a:ea typeface="Times New Roman"/>
                        </a:rPr>
                        <a:t>E</a:t>
                      </a:r>
                      <a:endParaRPr lang="en-US" sz="1900" dirty="0">
                        <a:latin typeface="Times New Roman"/>
                        <a:ea typeface="Times New Roman"/>
                      </a:endParaRPr>
                    </a:p>
                  </a:txBody>
                  <a:tcPr marL="91172" marR="91172"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en-US" sz="1500" dirty="0">
                          <a:latin typeface="Times New Roman"/>
                          <a:ea typeface="Times New Roman"/>
                        </a:rPr>
                        <a:t>x</a:t>
                      </a:r>
                      <a:endParaRPr lang="en-US" sz="19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500" dirty="0">
                          <a:latin typeface="Times New Roman"/>
                          <a:ea typeface="Times New Roman"/>
                        </a:rPr>
                        <a:t>CF</a:t>
                      </a:r>
                      <a:endParaRPr lang="en-US" sz="1900" dirty="0">
                        <a:latin typeface="Times New Roman"/>
                        <a:ea typeface="Times New Roman"/>
                      </a:endParaRPr>
                    </a:p>
                    <a:p>
                      <a:pPr algn="ctr">
                        <a:spcAft>
                          <a:spcPts val="0"/>
                        </a:spcAft>
                      </a:pPr>
                      <a:r>
                        <a:rPr lang="en-US" sz="1500" dirty="0">
                          <a:latin typeface="Times New Roman"/>
                          <a:ea typeface="Times New Roman"/>
                        </a:rPr>
                        <a:t>CD</a:t>
                      </a:r>
                      <a:endParaRPr lang="en-US" sz="19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lnBlToTr w="6350" cap="flat" cmpd="sng" algn="ctr">
                      <a:solidFill>
                        <a:srgbClr val="000000"/>
                      </a:solidFill>
                      <a:prstDash val="solid"/>
                      <a:round/>
                      <a:headEnd type="none" w="med" len="med"/>
                      <a:tailEnd type="none" w="med" len="med"/>
                    </a:lnBlToTr>
                  </a:tcPr>
                </a:tc>
                <a:tc>
                  <a:txBody>
                    <a:bodyPr/>
                    <a:lstStyle/>
                    <a:p>
                      <a:pPr algn="ctr">
                        <a:spcAft>
                          <a:spcPts val="0"/>
                        </a:spcAft>
                      </a:pPr>
                      <a:r>
                        <a:rPr lang="en-US" sz="1500" dirty="0">
                          <a:latin typeface="Times New Roman"/>
                          <a:ea typeface="Times New Roman"/>
                        </a:rPr>
                        <a:t>x</a:t>
                      </a:r>
                      <a:endParaRPr lang="en-US" sz="19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500" dirty="0">
                          <a:latin typeface="Times New Roman"/>
                          <a:ea typeface="Times New Roman"/>
                        </a:rPr>
                        <a:t>x</a:t>
                      </a:r>
                      <a:endParaRPr lang="en-US" sz="19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5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500" dirty="0">
                        <a:latin typeface="Times New Roman"/>
                        <a:ea typeface="Times New Roman"/>
                      </a:endParaRPr>
                    </a:p>
                  </a:txBody>
                  <a:tcPr marL="91172" marR="91172" marT="0" marB="0" anchor="ctr">
                    <a:lnL>
                      <a:noFill/>
                    </a:lnL>
                    <a:lnR>
                      <a:noFill/>
                    </a:lnR>
                    <a:lnT>
                      <a:noFill/>
                    </a:lnT>
                    <a:lnB>
                      <a:noFill/>
                    </a:lnB>
                  </a:tcPr>
                </a:tc>
                <a:tc>
                  <a:txBody>
                    <a:bodyPr/>
                    <a:lstStyle/>
                    <a:p>
                      <a:pPr algn="ctr">
                        <a:spcAft>
                          <a:spcPts val="0"/>
                        </a:spcAft>
                      </a:pPr>
                      <a:endParaRPr lang="en-US" sz="1500" dirty="0">
                        <a:latin typeface="Times New Roman"/>
                        <a:ea typeface="Times New Roman"/>
                      </a:endParaRPr>
                    </a:p>
                  </a:txBody>
                  <a:tcPr marL="91172" marR="91172" marT="0" marB="0" anchor="ctr">
                    <a:lnL>
                      <a:noFill/>
                    </a:lnL>
                    <a:lnR>
                      <a:noFill/>
                    </a:lnR>
                    <a:lnT>
                      <a:noFill/>
                    </a:lnT>
                    <a:lnB>
                      <a:noFill/>
                    </a:lnB>
                  </a:tcPr>
                </a:tc>
                <a:extLst>
                  <a:ext uri="{0D108BD9-81ED-4DB2-BD59-A6C34878D82A}">
                    <a16:rowId xmlns:a16="http://schemas.microsoft.com/office/drawing/2014/main" val="10003"/>
                  </a:ext>
                </a:extLst>
              </a:tr>
              <a:tr h="445732">
                <a:tc>
                  <a:txBody>
                    <a:bodyPr/>
                    <a:lstStyle/>
                    <a:p>
                      <a:pPr algn="ctr">
                        <a:spcAft>
                          <a:spcPts val="0"/>
                        </a:spcAft>
                      </a:pPr>
                      <a:r>
                        <a:rPr lang="en-US" sz="1500" dirty="0">
                          <a:latin typeface="Times New Roman"/>
                          <a:ea typeface="Times New Roman"/>
                        </a:rPr>
                        <a:t>F</a:t>
                      </a:r>
                      <a:endParaRPr lang="en-US" sz="1900" dirty="0">
                        <a:latin typeface="Times New Roman"/>
                        <a:ea typeface="Times New Roman"/>
                      </a:endParaRPr>
                    </a:p>
                  </a:txBody>
                  <a:tcPr marL="91172" marR="91172"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en-US" sz="1500" dirty="0">
                          <a:latin typeface="Times New Roman"/>
                          <a:ea typeface="Times New Roman"/>
                        </a:rPr>
                        <a:t>x</a:t>
                      </a:r>
                      <a:endParaRPr lang="en-US" sz="19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500" dirty="0">
                          <a:latin typeface="Times New Roman"/>
                          <a:ea typeface="Times New Roman"/>
                        </a:rPr>
                        <a:t>DF</a:t>
                      </a:r>
                      <a:endParaRPr lang="en-US" sz="1900" dirty="0">
                        <a:latin typeface="Times New Roman"/>
                        <a:ea typeface="Times New Roman"/>
                      </a:endParaRPr>
                    </a:p>
                    <a:p>
                      <a:pPr algn="ctr">
                        <a:spcAft>
                          <a:spcPts val="0"/>
                        </a:spcAft>
                      </a:pPr>
                      <a:r>
                        <a:rPr lang="en-US" sz="1500" dirty="0">
                          <a:latin typeface="Times New Roman"/>
                          <a:ea typeface="Times New Roman"/>
                        </a:rPr>
                        <a:t>CD</a:t>
                      </a:r>
                      <a:endParaRPr lang="en-US" sz="19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lnBlToTr w="6350" cap="flat" cmpd="sng" algn="ctr">
                      <a:solidFill>
                        <a:srgbClr val="000000"/>
                      </a:solidFill>
                      <a:prstDash val="solid"/>
                      <a:round/>
                      <a:headEnd type="none" w="med" len="med"/>
                      <a:tailEnd type="none" w="med" len="med"/>
                    </a:lnBlToTr>
                  </a:tcPr>
                </a:tc>
                <a:tc>
                  <a:txBody>
                    <a:bodyPr/>
                    <a:lstStyle/>
                    <a:p>
                      <a:pPr algn="ctr">
                        <a:spcAft>
                          <a:spcPts val="0"/>
                        </a:spcAft>
                      </a:pPr>
                      <a:r>
                        <a:rPr lang="en-US" sz="1500" dirty="0">
                          <a:latin typeface="Times New Roman"/>
                          <a:ea typeface="Times New Roman"/>
                        </a:rPr>
                        <a:t>x</a:t>
                      </a:r>
                      <a:endParaRPr lang="en-US" sz="19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500" dirty="0">
                          <a:latin typeface="Times New Roman"/>
                          <a:ea typeface="Times New Roman"/>
                        </a:rPr>
                        <a:t>x</a:t>
                      </a:r>
                      <a:endParaRPr lang="en-US" sz="19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500" dirty="0">
                          <a:latin typeface="Times New Roman"/>
                          <a:ea typeface="Times New Roman"/>
                        </a:rPr>
                        <a:t>CD</a:t>
                      </a:r>
                      <a:endParaRPr lang="en-US" sz="19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5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500" dirty="0">
                        <a:latin typeface="Times New Roman"/>
                        <a:ea typeface="Times New Roman"/>
                      </a:endParaRPr>
                    </a:p>
                  </a:txBody>
                  <a:tcPr marL="91172" marR="91172" marT="0" marB="0" anchor="ctr">
                    <a:lnL>
                      <a:noFill/>
                    </a:lnL>
                    <a:lnR>
                      <a:noFill/>
                    </a:lnR>
                    <a:lnT>
                      <a:noFill/>
                    </a:lnT>
                    <a:lnB>
                      <a:noFill/>
                    </a:lnB>
                  </a:tcPr>
                </a:tc>
                <a:extLst>
                  <a:ext uri="{0D108BD9-81ED-4DB2-BD59-A6C34878D82A}">
                    <a16:rowId xmlns:a16="http://schemas.microsoft.com/office/drawing/2014/main" val="10004"/>
                  </a:ext>
                </a:extLst>
              </a:tr>
              <a:tr h="380729">
                <a:tc>
                  <a:txBody>
                    <a:bodyPr/>
                    <a:lstStyle/>
                    <a:p>
                      <a:pPr algn="ctr">
                        <a:spcAft>
                          <a:spcPts val="0"/>
                        </a:spcAft>
                      </a:pPr>
                      <a:r>
                        <a:rPr lang="en-US" sz="1500" dirty="0">
                          <a:latin typeface="Times New Roman"/>
                          <a:ea typeface="Times New Roman"/>
                        </a:rPr>
                        <a:t>G</a:t>
                      </a:r>
                      <a:endParaRPr lang="en-US" sz="1900" dirty="0">
                        <a:latin typeface="Times New Roman"/>
                        <a:ea typeface="Times New Roman"/>
                      </a:endParaRPr>
                    </a:p>
                  </a:txBody>
                  <a:tcPr marL="91172" marR="91172"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en-US" sz="1500" dirty="0">
                          <a:latin typeface="Times New Roman"/>
                          <a:ea typeface="Times New Roman"/>
                        </a:rPr>
                        <a:t>x</a:t>
                      </a:r>
                      <a:endParaRPr lang="en-US" sz="19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500" dirty="0">
                          <a:latin typeface="Times New Roman"/>
                          <a:ea typeface="Times New Roman"/>
                        </a:rPr>
                        <a:t>DF</a:t>
                      </a:r>
                      <a:endParaRPr lang="en-US" sz="19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lnBlToTr w="6350" cap="flat" cmpd="sng" algn="ctr">
                      <a:solidFill>
                        <a:srgbClr val="000000"/>
                      </a:solidFill>
                      <a:prstDash val="solid"/>
                      <a:round/>
                      <a:headEnd type="none" w="med" len="med"/>
                      <a:tailEnd type="none" w="med" len="med"/>
                    </a:lnBlToTr>
                  </a:tcPr>
                </a:tc>
                <a:tc>
                  <a:txBody>
                    <a:bodyPr/>
                    <a:lstStyle/>
                    <a:p>
                      <a:pPr algn="ctr">
                        <a:spcAft>
                          <a:spcPts val="0"/>
                        </a:spcAft>
                      </a:pPr>
                      <a:r>
                        <a:rPr lang="en-US" sz="1500" dirty="0">
                          <a:latin typeface="Times New Roman"/>
                          <a:ea typeface="Times New Roman"/>
                        </a:rPr>
                        <a:t>x</a:t>
                      </a:r>
                      <a:endParaRPr lang="en-US" sz="19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500" dirty="0">
                          <a:latin typeface="Times New Roman"/>
                          <a:ea typeface="Times New Roman"/>
                        </a:rPr>
                        <a:t>x</a:t>
                      </a:r>
                      <a:endParaRPr lang="en-US" sz="19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500" dirty="0">
                          <a:latin typeface="Times New Roman"/>
                          <a:ea typeface="Times New Roman"/>
                        </a:rPr>
                        <a:t>CD</a:t>
                      </a:r>
                      <a:endParaRPr lang="en-US" sz="19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500" dirty="0">
                          <a:latin typeface="Times New Roman"/>
                          <a:ea typeface="Times New Roman"/>
                        </a:rPr>
                        <a:t>CD</a:t>
                      </a:r>
                      <a:endParaRPr lang="en-US" sz="19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5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45732">
                <a:tc>
                  <a:txBody>
                    <a:bodyPr/>
                    <a:lstStyle/>
                    <a:p>
                      <a:pPr algn="ctr">
                        <a:spcAft>
                          <a:spcPts val="0"/>
                        </a:spcAft>
                      </a:pPr>
                      <a:r>
                        <a:rPr lang="en-US" sz="1500" dirty="0">
                          <a:latin typeface="Times New Roman"/>
                          <a:ea typeface="Times New Roman"/>
                        </a:rPr>
                        <a:t>H</a:t>
                      </a:r>
                      <a:endParaRPr lang="en-US" sz="1900" dirty="0">
                        <a:latin typeface="Times New Roman"/>
                        <a:ea typeface="Times New Roman"/>
                      </a:endParaRPr>
                    </a:p>
                  </a:txBody>
                  <a:tcPr marL="91172" marR="91172"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en-US" sz="1500" dirty="0">
                          <a:latin typeface="Times New Roman"/>
                          <a:ea typeface="Times New Roman"/>
                        </a:rPr>
                        <a:t>x</a:t>
                      </a:r>
                      <a:endParaRPr lang="en-US" sz="19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500" dirty="0">
                          <a:latin typeface="Times New Roman"/>
                          <a:ea typeface="Times New Roman"/>
                        </a:rPr>
                        <a:t>BF</a:t>
                      </a:r>
                      <a:endParaRPr lang="en-US" sz="1900" dirty="0">
                        <a:latin typeface="Times New Roman"/>
                        <a:ea typeface="Times New Roman"/>
                      </a:endParaRPr>
                    </a:p>
                    <a:p>
                      <a:pPr algn="ctr">
                        <a:spcAft>
                          <a:spcPts val="0"/>
                        </a:spcAft>
                      </a:pPr>
                      <a:r>
                        <a:rPr lang="en-US" sz="1500" dirty="0">
                          <a:latin typeface="Times New Roman"/>
                          <a:ea typeface="Times New Roman"/>
                        </a:rPr>
                        <a:t>AC</a:t>
                      </a:r>
                      <a:endParaRPr lang="en-US" sz="19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lnBlToTr w="6350" cap="flat" cmpd="sng" algn="ctr">
                      <a:solidFill>
                        <a:srgbClr val="000000"/>
                      </a:solidFill>
                      <a:prstDash val="solid"/>
                      <a:round/>
                      <a:headEnd type="none" w="med" len="med"/>
                      <a:tailEnd type="none" w="med" len="med"/>
                    </a:lnBlToTr>
                  </a:tcPr>
                </a:tc>
                <a:tc>
                  <a:txBody>
                    <a:bodyPr/>
                    <a:lstStyle/>
                    <a:p>
                      <a:pPr algn="ctr">
                        <a:spcAft>
                          <a:spcPts val="0"/>
                        </a:spcAft>
                      </a:pPr>
                      <a:r>
                        <a:rPr lang="en-US" sz="1500" dirty="0">
                          <a:latin typeface="Times New Roman"/>
                          <a:ea typeface="Times New Roman"/>
                        </a:rPr>
                        <a:t>x</a:t>
                      </a:r>
                      <a:endParaRPr lang="en-US" sz="19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500" dirty="0">
                          <a:latin typeface="Times New Roman"/>
                          <a:ea typeface="Times New Roman"/>
                        </a:rPr>
                        <a:t>x</a:t>
                      </a:r>
                      <a:endParaRPr lang="en-US" sz="19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500" dirty="0">
                          <a:latin typeface="Times New Roman"/>
                          <a:ea typeface="Times New Roman"/>
                        </a:rPr>
                        <a:t>BC</a:t>
                      </a:r>
                      <a:endParaRPr lang="en-US" sz="1900" dirty="0">
                        <a:latin typeface="Times New Roman"/>
                        <a:ea typeface="Times New Roman"/>
                      </a:endParaRPr>
                    </a:p>
                    <a:p>
                      <a:pPr algn="ctr">
                        <a:spcAft>
                          <a:spcPts val="0"/>
                        </a:spcAft>
                      </a:pPr>
                      <a:r>
                        <a:rPr lang="en-US" sz="1500" dirty="0">
                          <a:latin typeface="Times New Roman"/>
                          <a:ea typeface="Times New Roman"/>
                        </a:rPr>
                        <a:t>DD</a:t>
                      </a:r>
                      <a:endParaRPr lang="en-US" sz="19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lnBlToTr w="6350" cap="flat" cmpd="sng" algn="ctr">
                      <a:solidFill>
                        <a:srgbClr val="000000"/>
                      </a:solidFill>
                      <a:prstDash val="solid"/>
                      <a:round/>
                      <a:headEnd type="none" w="med" len="med"/>
                      <a:tailEnd type="none" w="med" len="med"/>
                    </a:lnBlToTr>
                  </a:tcPr>
                </a:tc>
                <a:tc>
                  <a:txBody>
                    <a:bodyPr/>
                    <a:lstStyle/>
                    <a:p>
                      <a:pPr algn="ctr">
                        <a:spcAft>
                          <a:spcPts val="0"/>
                        </a:spcAft>
                      </a:pPr>
                      <a:r>
                        <a:rPr lang="en-US" sz="1500" dirty="0">
                          <a:latin typeface="Times New Roman"/>
                          <a:ea typeface="Times New Roman"/>
                        </a:rPr>
                        <a:t>BD</a:t>
                      </a:r>
                      <a:endParaRPr lang="en-US" sz="1900" dirty="0">
                        <a:latin typeface="Times New Roman"/>
                        <a:ea typeface="Times New Roman"/>
                      </a:endParaRPr>
                    </a:p>
                    <a:p>
                      <a:pPr algn="ctr">
                        <a:spcAft>
                          <a:spcPts val="0"/>
                        </a:spcAft>
                      </a:pPr>
                      <a:r>
                        <a:rPr lang="en-US" sz="1500" dirty="0">
                          <a:latin typeface="Times New Roman"/>
                          <a:ea typeface="Times New Roman"/>
                        </a:rPr>
                        <a:t>AD</a:t>
                      </a:r>
                      <a:endParaRPr lang="en-US" sz="19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lnBlToTr w="6350" cap="flat" cmpd="sng" algn="ctr">
                      <a:solidFill>
                        <a:srgbClr val="000000"/>
                      </a:solidFill>
                      <a:prstDash val="solid"/>
                      <a:round/>
                      <a:headEnd type="none" w="med" len="med"/>
                      <a:tailEnd type="none" w="med" len="med"/>
                    </a:lnBlToTr>
                  </a:tcPr>
                </a:tc>
                <a:tc>
                  <a:txBody>
                    <a:bodyPr/>
                    <a:lstStyle/>
                    <a:p>
                      <a:pPr algn="ctr">
                        <a:spcAft>
                          <a:spcPts val="0"/>
                        </a:spcAft>
                      </a:pPr>
                      <a:r>
                        <a:rPr lang="en-US" sz="1500" dirty="0">
                          <a:latin typeface="Times New Roman"/>
                          <a:ea typeface="Times New Roman"/>
                        </a:rPr>
                        <a:t>BD</a:t>
                      </a:r>
                      <a:endParaRPr lang="en-US" sz="1900" dirty="0">
                        <a:latin typeface="Times New Roman"/>
                        <a:ea typeface="Times New Roman"/>
                      </a:endParaRPr>
                    </a:p>
                    <a:p>
                      <a:pPr algn="ctr">
                        <a:spcAft>
                          <a:spcPts val="0"/>
                        </a:spcAft>
                      </a:pPr>
                      <a:r>
                        <a:rPr lang="en-US" sz="1500" dirty="0">
                          <a:latin typeface="Times New Roman"/>
                          <a:ea typeface="Times New Roman"/>
                        </a:rPr>
                        <a:t>AC</a:t>
                      </a:r>
                      <a:endParaRPr lang="en-US" sz="1900" dirty="0">
                        <a:latin typeface="Times New Roman"/>
                        <a:ea typeface="Times New Roman"/>
                      </a:endParaRPr>
                    </a:p>
                  </a:txBody>
                  <a:tcPr marL="91172" marR="9117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lnBlToTr w="6350" cap="flat" cmpd="sng" algn="ctr">
                      <a:solidFill>
                        <a:srgbClr val="000000"/>
                      </a:solidFill>
                      <a:prstDash val="solid"/>
                      <a:round/>
                      <a:headEnd type="none" w="med" len="med"/>
                      <a:tailEnd type="none" w="med" len="med"/>
                    </a:lnBlToTr>
                  </a:tcPr>
                </a:tc>
                <a:extLst>
                  <a:ext uri="{0D108BD9-81ED-4DB2-BD59-A6C34878D82A}">
                    <a16:rowId xmlns:a16="http://schemas.microsoft.com/office/drawing/2014/main" val="10006"/>
                  </a:ext>
                </a:extLst>
              </a:tr>
              <a:tr h="360469">
                <a:tc>
                  <a:txBody>
                    <a:bodyPr/>
                    <a:lstStyle/>
                    <a:p>
                      <a:pPr algn="ctr">
                        <a:spcAft>
                          <a:spcPts val="0"/>
                        </a:spcAft>
                      </a:pPr>
                      <a:endParaRPr lang="en-US" sz="1500" dirty="0">
                        <a:latin typeface="Times New Roman"/>
                        <a:ea typeface="Times New Roman"/>
                      </a:endParaRPr>
                    </a:p>
                  </a:txBody>
                  <a:tcPr marL="91172" marR="91172" marT="0" marB="0" anchor="ctr">
                    <a:lnL>
                      <a:noFill/>
                    </a:lnL>
                    <a:lnR>
                      <a:noFill/>
                    </a:lnR>
                    <a:lnT>
                      <a:noFill/>
                    </a:lnT>
                    <a:lnB>
                      <a:noFill/>
                    </a:lnB>
                  </a:tcPr>
                </a:tc>
                <a:tc>
                  <a:txBody>
                    <a:bodyPr/>
                    <a:lstStyle/>
                    <a:p>
                      <a:pPr algn="ctr">
                        <a:spcAft>
                          <a:spcPts val="0"/>
                        </a:spcAft>
                      </a:pPr>
                      <a:r>
                        <a:rPr lang="en-US" sz="1500" dirty="0">
                          <a:latin typeface="Times New Roman"/>
                          <a:ea typeface="Times New Roman"/>
                        </a:rPr>
                        <a:t>A</a:t>
                      </a:r>
                      <a:endParaRPr lang="en-US" sz="1900" dirty="0">
                        <a:latin typeface="Times New Roman"/>
                        <a:ea typeface="Times New Roman"/>
                      </a:endParaRPr>
                    </a:p>
                  </a:txBody>
                  <a:tcPr marL="91172" marR="9117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500" dirty="0">
                          <a:latin typeface="Times New Roman"/>
                          <a:ea typeface="Times New Roman"/>
                        </a:rPr>
                        <a:t>B</a:t>
                      </a:r>
                      <a:endParaRPr lang="en-US" sz="1900" dirty="0">
                        <a:latin typeface="Times New Roman"/>
                        <a:ea typeface="Times New Roman"/>
                      </a:endParaRPr>
                    </a:p>
                  </a:txBody>
                  <a:tcPr marL="91172" marR="9117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500" dirty="0">
                          <a:latin typeface="Times New Roman"/>
                          <a:ea typeface="Times New Roman"/>
                        </a:rPr>
                        <a:t>C</a:t>
                      </a:r>
                      <a:endParaRPr lang="en-US" sz="1900" dirty="0">
                        <a:latin typeface="Times New Roman"/>
                        <a:ea typeface="Times New Roman"/>
                      </a:endParaRPr>
                    </a:p>
                  </a:txBody>
                  <a:tcPr marL="91172" marR="9117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500" dirty="0">
                          <a:latin typeface="Times New Roman"/>
                          <a:ea typeface="Times New Roman"/>
                        </a:rPr>
                        <a:t>D</a:t>
                      </a:r>
                      <a:endParaRPr lang="en-US" sz="1900" dirty="0">
                        <a:latin typeface="Times New Roman"/>
                        <a:ea typeface="Times New Roman"/>
                      </a:endParaRPr>
                    </a:p>
                  </a:txBody>
                  <a:tcPr marL="91172" marR="9117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500" dirty="0">
                          <a:latin typeface="Times New Roman"/>
                          <a:ea typeface="Times New Roman"/>
                        </a:rPr>
                        <a:t>E</a:t>
                      </a:r>
                      <a:endParaRPr lang="en-US" sz="1900" dirty="0">
                        <a:latin typeface="Times New Roman"/>
                        <a:ea typeface="Times New Roman"/>
                      </a:endParaRPr>
                    </a:p>
                  </a:txBody>
                  <a:tcPr marL="91172" marR="9117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500" dirty="0">
                          <a:latin typeface="Times New Roman"/>
                          <a:ea typeface="Times New Roman"/>
                        </a:rPr>
                        <a:t>F</a:t>
                      </a:r>
                      <a:endParaRPr lang="en-US" sz="1900" dirty="0">
                        <a:latin typeface="Times New Roman"/>
                        <a:ea typeface="Times New Roman"/>
                      </a:endParaRPr>
                    </a:p>
                  </a:txBody>
                  <a:tcPr marL="91172" marR="9117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500" dirty="0">
                          <a:latin typeface="Times New Roman"/>
                          <a:ea typeface="Times New Roman"/>
                        </a:rPr>
                        <a:t>G</a:t>
                      </a:r>
                      <a:endParaRPr lang="en-US" sz="1900" dirty="0">
                        <a:latin typeface="Times New Roman"/>
                        <a:ea typeface="Times New Roman"/>
                      </a:endParaRPr>
                    </a:p>
                  </a:txBody>
                  <a:tcPr marL="91172" marR="91172"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7"/>
                  </a:ext>
                </a:extLst>
              </a:tr>
              <a:tr h="445732">
                <a:tc>
                  <a:txBody>
                    <a:bodyPr/>
                    <a:lstStyle/>
                    <a:p>
                      <a:pPr algn="ctr">
                        <a:spcAft>
                          <a:spcPts val="0"/>
                        </a:spcAft>
                      </a:pPr>
                      <a:endParaRPr lang="en-US" sz="1500" dirty="0">
                        <a:latin typeface="Times New Roman"/>
                        <a:ea typeface="Times New Roman"/>
                      </a:endParaRPr>
                    </a:p>
                  </a:txBody>
                  <a:tcPr marL="91172" marR="91172" marT="0" marB="0" anchor="ctr">
                    <a:lnL>
                      <a:noFill/>
                    </a:lnL>
                    <a:lnR>
                      <a:noFill/>
                    </a:lnR>
                    <a:lnT>
                      <a:noFill/>
                    </a:lnT>
                    <a:lnB>
                      <a:noFill/>
                    </a:lnB>
                  </a:tcPr>
                </a:tc>
                <a:tc>
                  <a:txBody>
                    <a:bodyPr/>
                    <a:lstStyle/>
                    <a:p>
                      <a:pPr algn="ctr">
                        <a:spcAft>
                          <a:spcPts val="0"/>
                        </a:spcAft>
                      </a:pPr>
                      <a:endParaRPr lang="en-US" sz="1500" dirty="0">
                        <a:latin typeface="Times New Roman"/>
                        <a:ea typeface="Times New Roman"/>
                      </a:endParaRPr>
                    </a:p>
                  </a:txBody>
                  <a:tcPr marL="91172" marR="91172" marT="0" marB="0" anchor="ctr">
                    <a:lnL>
                      <a:noFill/>
                    </a:lnL>
                    <a:lnR>
                      <a:noFill/>
                    </a:lnR>
                    <a:lnT>
                      <a:noFill/>
                    </a:lnT>
                    <a:lnB>
                      <a:noFill/>
                    </a:lnB>
                  </a:tcPr>
                </a:tc>
                <a:tc>
                  <a:txBody>
                    <a:bodyPr/>
                    <a:lstStyle/>
                    <a:p>
                      <a:pPr algn="ctr">
                        <a:spcAft>
                          <a:spcPts val="0"/>
                        </a:spcAft>
                      </a:pPr>
                      <a:endParaRPr lang="en-US" sz="1500" dirty="0">
                        <a:latin typeface="Times New Roman"/>
                        <a:ea typeface="Times New Roman"/>
                      </a:endParaRPr>
                    </a:p>
                  </a:txBody>
                  <a:tcPr marL="91172" marR="91172" marT="0" marB="0" anchor="ctr">
                    <a:lnL>
                      <a:noFill/>
                    </a:lnL>
                    <a:lnR>
                      <a:noFill/>
                    </a:lnR>
                    <a:lnT>
                      <a:noFill/>
                    </a:lnT>
                    <a:lnB>
                      <a:noFill/>
                    </a:lnB>
                  </a:tcPr>
                </a:tc>
                <a:tc>
                  <a:txBody>
                    <a:bodyPr/>
                    <a:lstStyle/>
                    <a:p>
                      <a:pPr algn="ctr">
                        <a:spcAft>
                          <a:spcPts val="0"/>
                        </a:spcAft>
                      </a:pPr>
                      <a:r>
                        <a:rPr lang="en-US" sz="1500" dirty="0">
                          <a:latin typeface="Times New Roman"/>
                          <a:ea typeface="Times New Roman"/>
                        </a:rPr>
                        <a:t>(DC)</a:t>
                      </a:r>
                      <a:endParaRPr lang="en-US" sz="1900" dirty="0">
                        <a:latin typeface="Times New Roman"/>
                        <a:ea typeface="Times New Roman"/>
                      </a:endParaRPr>
                    </a:p>
                  </a:txBody>
                  <a:tcPr marL="91172" marR="91172" marT="0" marB="0" anchor="ctr">
                    <a:lnL>
                      <a:noFill/>
                    </a:lnL>
                    <a:lnR>
                      <a:noFill/>
                    </a:lnR>
                    <a:lnT>
                      <a:noFill/>
                    </a:lnT>
                    <a:lnB>
                      <a:noFill/>
                    </a:lnB>
                  </a:tcPr>
                </a:tc>
                <a:tc>
                  <a:txBody>
                    <a:bodyPr/>
                    <a:lstStyle/>
                    <a:p>
                      <a:pPr algn="ctr">
                        <a:spcAft>
                          <a:spcPts val="0"/>
                        </a:spcAft>
                      </a:pPr>
                      <a:endParaRPr lang="en-US" sz="1500" dirty="0">
                        <a:latin typeface="Times New Roman"/>
                        <a:ea typeface="Times New Roman"/>
                      </a:endParaRPr>
                    </a:p>
                  </a:txBody>
                  <a:tcPr marL="91172" marR="91172" marT="0" marB="0" anchor="ctr">
                    <a:lnL>
                      <a:noFill/>
                    </a:lnL>
                    <a:lnR>
                      <a:noFill/>
                    </a:lnR>
                    <a:lnT>
                      <a:noFill/>
                    </a:lnT>
                    <a:lnB>
                      <a:noFill/>
                    </a:lnB>
                  </a:tcPr>
                </a:tc>
                <a:tc>
                  <a:txBody>
                    <a:bodyPr/>
                    <a:lstStyle/>
                    <a:p>
                      <a:pPr algn="ctr">
                        <a:spcAft>
                          <a:spcPts val="0"/>
                        </a:spcAft>
                      </a:pPr>
                      <a:r>
                        <a:rPr lang="en-US" sz="1500" dirty="0">
                          <a:latin typeface="Times New Roman"/>
                          <a:ea typeface="Times New Roman"/>
                        </a:rPr>
                        <a:t>(EF)</a:t>
                      </a:r>
                      <a:endParaRPr lang="en-US" sz="1900" dirty="0">
                        <a:latin typeface="Times New Roman"/>
                        <a:ea typeface="Times New Roman"/>
                      </a:endParaRPr>
                    </a:p>
                    <a:p>
                      <a:pPr algn="ctr">
                        <a:spcAft>
                          <a:spcPts val="0"/>
                        </a:spcAft>
                      </a:pPr>
                      <a:r>
                        <a:rPr lang="en-US" sz="1500" dirty="0">
                          <a:latin typeface="Times New Roman"/>
                          <a:ea typeface="Times New Roman"/>
                        </a:rPr>
                        <a:t>(EG)</a:t>
                      </a:r>
                      <a:endParaRPr lang="en-US" sz="1900" dirty="0">
                        <a:latin typeface="Times New Roman"/>
                        <a:ea typeface="Times New Roman"/>
                      </a:endParaRPr>
                    </a:p>
                  </a:txBody>
                  <a:tcPr marL="91172" marR="91172" marT="0" marB="0" anchor="ctr">
                    <a:lnL>
                      <a:noFill/>
                    </a:lnL>
                    <a:lnR>
                      <a:noFill/>
                    </a:lnR>
                    <a:lnT>
                      <a:noFill/>
                    </a:lnT>
                    <a:lnB>
                      <a:noFill/>
                    </a:lnB>
                  </a:tcPr>
                </a:tc>
                <a:tc>
                  <a:txBody>
                    <a:bodyPr/>
                    <a:lstStyle/>
                    <a:p>
                      <a:pPr algn="ctr">
                        <a:spcAft>
                          <a:spcPts val="0"/>
                        </a:spcAft>
                      </a:pPr>
                      <a:r>
                        <a:rPr lang="en-US" sz="1500" dirty="0">
                          <a:latin typeface="Times New Roman"/>
                          <a:ea typeface="Times New Roman"/>
                        </a:rPr>
                        <a:t>(FG)</a:t>
                      </a:r>
                      <a:endParaRPr lang="en-US" sz="1900" dirty="0">
                        <a:latin typeface="Times New Roman"/>
                        <a:ea typeface="Times New Roman"/>
                      </a:endParaRPr>
                    </a:p>
                  </a:txBody>
                  <a:tcPr marL="91172" marR="91172" marT="0" marB="0" anchor="ctr">
                    <a:lnL>
                      <a:noFill/>
                    </a:lnL>
                    <a:lnR>
                      <a:noFill/>
                    </a:lnR>
                    <a:lnT>
                      <a:noFill/>
                    </a:lnT>
                    <a:lnB>
                      <a:noFill/>
                    </a:lnB>
                  </a:tcPr>
                </a:tc>
                <a:tc>
                  <a:txBody>
                    <a:bodyPr/>
                    <a:lstStyle/>
                    <a:p>
                      <a:pPr algn="ctr">
                        <a:spcAft>
                          <a:spcPts val="0"/>
                        </a:spcAft>
                      </a:pPr>
                      <a:endParaRPr lang="en-US" sz="1500" dirty="0">
                        <a:latin typeface="Times New Roman"/>
                        <a:ea typeface="Times New Roman"/>
                      </a:endParaRPr>
                    </a:p>
                  </a:txBody>
                  <a:tcPr marL="91172" marR="91172" marT="0" marB="0" anchor="ctr">
                    <a:lnL>
                      <a:noFill/>
                    </a:lnL>
                    <a:lnR>
                      <a:noFill/>
                    </a:lnR>
                    <a:lnT>
                      <a:noFill/>
                    </a:lnT>
                    <a:lnB>
                      <a:noFill/>
                    </a:lnB>
                  </a:tcPr>
                </a:tc>
                <a:extLst>
                  <a:ext uri="{0D108BD9-81ED-4DB2-BD59-A6C34878D82A}">
                    <a16:rowId xmlns:a16="http://schemas.microsoft.com/office/drawing/2014/main" val="10008"/>
                  </a:ext>
                </a:extLst>
              </a:tr>
              <a:tr h="445732">
                <a:tc>
                  <a:txBody>
                    <a:bodyPr/>
                    <a:lstStyle/>
                    <a:p>
                      <a:pPr algn="ctr">
                        <a:spcAft>
                          <a:spcPts val="0"/>
                        </a:spcAft>
                      </a:pPr>
                      <a:endParaRPr lang="en-US" sz="1500" dirty="0">
                        <a:latin typeface="Times New Roman"/>
                        <a:ea typeface="Times New Roman"/>
                      </a:endParaRPr>
                    </a:p>
                  </a:txBody>
                  <a:tcPr marL="91172" marR="91172" marT="0" marB="0" anchor="ctr">
                    <a:lnL>
                      <a:noFill/>
                    </a:lnL>
                    <a:lnR>
                      <a:noFill/>
                    </a:lnR>
                    <a:lnT>
                      <a:noFill/>
                    </a:lnT>
                    <a:lnB>
                      <a:noFill/>
                    </a:lnB>
                  </a:tcPr>
                </a:tc>
                <a:tc>
                  <a:txBody>
                    <a:bodyPr/>
                    <a:lstStyle/>
                    <a:p>
                      <a:pPr algn="ctr">
                        <a:spcAft>
                          <a:spcPts val="0"/>
                        </a:spcAft>
                      </a:pPr>
                      <a:endParaRPr lang="en-US" sz="1500" dirty="0">
                        <a:latin typeface="Times New Roman"/>
                        <a:ea typeface="Times New Roman"/>
                      </a:endParaRPr>
                    </a:p>
                  </a:txBody>
                  <a:tcPr marL="91172" marR="91172" marT="0" marB="0" anchor="ctr">
                    <a:lnL>
                      <a:noFill/>
                    </a:lnL>
                    <a:lnR>
                      <a:noFill/>
                    </a:lnR>
                    <a:lnT>
                      <a:noFill/>
                    </a:lnT>
                    <a:lnB>
                      <a:noFill/>
                    </a:lnB>
                  </a:tcPr>
                </a:tc>
                <a:tc>
                  <a:txBody>
                    <a:bodyPr/>
                    <a:lstStyle/>
                    <a:p>
                      <a:pPr algn="ctr">
                        <a:spcAft>
                          <a:spcPts val="0"/>
                        </a:spcAft>
                      </a:pPr>
                      <a:endParaRPr lang="en-US" sz="1500" dirty="0">
                        <a:latin typeface="Times New Roman"/>
                        <a:ea typeface="Times New Roman"/>
                      </a:endParaRPr>
                    </a:p>
                  </a:txBody>
                  <a:tcPr marL="91172" marR="91172" marT="0" marB="0" anchor="ctr">
                    <a:lnL>
                      <a:noFill/>
                    </a:lnL>
                    <a:lnR>
                      <a:noFill/>
                    </a:lnR>
                    <a:lnT>
                      <a:noFill/>
                    </a:lnT>
                    <a:lnB>
                      <a:noFill/>
                    </a:lnB>
                  </a:tcPr>
                </a:tc>
                <a:tc>
                  <a:txBody>
                    <a:bodyPr/>
                    <a:lstStyle/>
                    <a:p>
                      <a:pPr algn="ctr">
                        <a:spcAft>
                          <a:spcPts val="0"/>
                        </a:spcAft>
                      </a:pPr>
                      <a:r>
                        <a:rPr lang="en-US" sz="1500" b="1" dirty="0">
                          <a:latin typeface="Times New Roman"/>
                          <a:ea typeface="Times New Roman"/>
                        </a:rPr>
                        <a:t>(DC)</a:t>
                      </a:r>
                      <a:endParaRPr lang="en-US" sz="1900" dirty="0">
                        <a:latin typeface="Times New Roman"/>
                        <a:ea typeface="Times New Roman"/>
                      </a:endParaRPr>
                    </a:p>
                  </a:txBody>
                  <a:tcPr marL="91172" marR="91172" marT="0" marB="0" anchor="ctr">
                    <a:lnL>
                      <a:noFill/>
                    </a:lnL>
                    <a:lnR>
                      <a:noFill/>
                    </a:lnR>
                    <a:lnT>
                      <a:noFill/>
                    </a:lnT>
                    <a:lnB>
                      <a:noFill/>
                    </a:lnB>
                  </a:tcPr>
                </a:tc>
                <a:tc>
                  <a:txBody>
                    <a:bodyPr/>
                    <a:lstStyle/>
                    <a:p>
                      <a:pPr algn="ctr">
                        <a:spcAft>
                          <a:spcPts val="0"/>
                        </a:spcAft>
                      </a:pPr>
                      <a:endParaRPr lang="en-US" sz="1500" dirty="0">
                        <a:latin typeface="Times New Roman"/>
                        <a:ea typeface="Times New Roman"/>
                      </a:endParaRPr>
                    </a:p>
                  </a:txBody>
                  <a:tcPr marL="91172" marR="91172" marT="0" marB="0" anchor="ctr">
                    <a:lnL>
                      <a:noFill/>
                    </a:lnL>
                    <a:lnR>
                      <a:noFill/>
                    </a:lnR>
                    <a:lnT>
                      <a:noFill/>
                    </a:lnT>
                    <a:lnB>
                      <a:noFill/>
                    </a:lnB>
                  </a:tcPr>
                </a:tc>
                <a:tc gridSpan="2">
                  <a:txBody>
                    <a:bodyPr/>
                    <a:lstStyle/>
                    <a:p>
                      <a:pPr algn="ctr">
                        <a:spcAft>
                          <a:spcPts val="0"/>
                        </a:spcAft>
                      </a:pPr>
                      <a:r>
                        <a:rPr lang="en-US" sz="1500" b="1" dirty="0">
                          <a:latin typeface="Times New Roman"/>
                          <a:ea typeface="Times New Roman"/>
                        </a:rPr>
                        <a:t>(EFG)</a:t>
                      </a:r>
                      <a:endParaRPr lang="en-US" sz="1900" dirty="0">
                        <a:latin typeface="Times New Roman"/>
                        <a:ea typeface="Times New Roman"/>
                      </a:endParaRPr>
                    </a:p>
                  </a:txBody>
                  <a:tcPr marL="91172" marR="91172" marT="0" marB="0" anchor="ctr">
                    <a:lnL>
                      <a:noFill/>
                    </a:lnL>
                    <a:lnR>
                      <a:noFill/>
                    </a:lnR>
                    <a:lnT>
                      <a:noFill/>
                    </a:lnT>
                    <a:lnB>
                      <a:noFill/>
                    </a:lnB>
                  </a:tcPr>
                </a:tc>
                <a:tc hMerge="1">
                  <a:txBody>
                    <a:bodyPr/>
                    <a:lstStyle/>
                    <a:p>
                      <a:endParaRPr lang="en-US"/>
                    </a:p>
                  </a:txBody>
                  <a:tcPr/>
                </a:tc>
                <a:tc>
                  <a:txBody>
                    <a:bodyPr/>
                    <a:lstStyle/>
                    <a:p>
                      <a:pPr algn="ctr">
                        <a:spcAft>
                          <a:spcPts val="0"/>
                        </a:spcAft>
                      </a:pPr>
                      <a:endParaRPr lang="en-US" sz="1500" dirty="0">
                        <a:latin typeface="Times New Roman"/>
                        <a:ea typeface="Times New Roman"/>
                      </a:endParaRPr>
                    </a:p>
                  </a:txBody>
                  <a:tcPr marL="91172" marR="91172" marT="0" marB="0" anchor="ctr">
                    <a:lnL>
                      <a:noFill/>
                    </a:lnL>
                    <a:lnR>
                      <a:noFill/>
                    </a:lnR>
                    <a:lnT>
                      <a:noFill/>
                    </a:lnT>
                    <a:lnB>
                      <a:noFill/>
                    </a:lnB>
                  </a:tcPr>
                </a:tc>
                <a:extLst>
                  <a:ext uri="{0D108BD9-81ED-4DB2-BD59-A6C34878D82A}">
                    <a16:rowId xmlns:a16="http://schemas.microsoft.com/office/drawing/2014/main" val="10009"/>
                  </a:ext>
                </a:extLst>
              </a:tr>
            </a:tbl>
          </a:graphicData>
        </a:graphic>
      </p:graphicFrame>
      <p:sp>
        <p:nvSpPr>
          <p:cNvPr id="2" name="Rectangle 1"/>
          <p:cNvSpPr/>
          <p:nvPr/>
        </p:nvSpPr>
        <p:spPr>
          <a:xfrm>
            <a:off x="1794608" y="1551009"/>
            <a:ext cx="7498721" cy="461665"/>
          </a:xfrm>
          <a:prstGeom prst="rect">
            <a:avLst/>
          </a:prstGeom>
        </p:spPr>
        <p:txBody>
          <a:bodyPr wrap="square">
            <a:spAutoFit/>
          </a:bodyPr>
          <a:lstStyle/>
          <a:p>
            <a:pPr marL="0" lvl="2" algn="just"/>
            <a:r>
              <a:rPr lang="en-US" sz="2400" b="1" dirty="0" err="1">
                <a:latin typeface="Times New Roman" panose="02020603050405020304" pitchFamily="18" charset="0"/>
                <a:cs typeface="Times New Roman" panose="02020603050405020304" pitchFamily="18" charset="0"/>
              </a:rPr>
              <a:t>Ví</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dụ</a:t>
            </a:r>
            <a:r>
              <a:rPr lang="en-US" sz="2400" b="1" dirty="0">
                <a:latin typeface="Times New Roman" panose="02020603050405020304" pitchFamily="18" charset="0"/>
                <a:cs typeface="Times New Roman" panose="02020603050405020304" pitchFamily="18" charset="0"/>
              </a:rPr>
              <a:t> 1: </a:t>
            </a:r>
            <a:r>
              <a:rPr lang="en-US" sz="2400" dirty="0" err="1">
                <a:latin typeface="Times New Roman" panose="02020603050405020304" pitchFamily="18" charset="0"/>
                <a:cs typeface="Times New Roman" panose="02020603050405020304" pitchFamily="18" charset="0"/>
              </a:rPr>
              <a:t>Tối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thiểu</a:t>
            </a:r>
            <a:r>
              <a:rPr lang="en-US" sz="2400" dirty="0">
                <a:latin typeface="Times New Roman" panose="02020603050405020304" pitchFamily="18" charset="0"/>
                <a:cs typeface="Times New Roman" panose="02020603050405020304" pitchFamily="18" charset="0"/>
              </a:rPr>
              <a:t> các trạng thái </a:t>
            </a:r>
            <a:r>
              <a:rPr lang="en-US" sz="2400" dirty="0" err="1">
                <a:latin typeface="Times New Roman" panose="02020603050405020304" pitchFamily="18" charset="0"/>
                <a:cs typeface="Times New Roman" panose="02020603050405020304" pitchFamily="18" charset="0"/>
              </a:rPr>
              <a:t>trong</a:t>
            </a:r>
            <a:endParaRPr lang="en-US" sz="3200" dirty="0">
              <a:latin typeface="Times New Roman" panose="02020603050405020304" pitchFamily="18" charset="0"/>
              <a:cs typeface="Times New Roman" panose="02020603050405020304" pitchFamily="18" charset="0"/>
            </a:endParaRPr>
          </a:p>
        </p:txBody>
      </p:sp>
      <p:sp>
        <p:nvSpPr>
          <p:cNvPr id="11" name="Title 1"/>
          <p:cNvSpPr>
            <a:spLocks noGrp="1"/>
          </p:cNvSpPr>
          <p:nvPr>
            <p:ph type="title"/>
          </p:nvPr>
        </p:nvSpPr>
        <p:spPr>
          <a:xfrm>
            <a:off x="94367" y="146607"/>
            <a:ext cx="11088868" cy="762000"/>
          </a:xfrm>
        </p:spPr>
        <p:txBody>
          <a:bodyPr vert="horz" lIns="91440" tIns="45720" rIns="91440" bIns="45720" rtlCol="0" anchor="ctr">
            <a:noAutofit/>
          </a:bodyPr>
          <a:lstStyle/>
          <a:p>
            <a:pPr lvl="0" algn="l">
              <a:defRPr/>
            </a:pPr>
            <a:r>
              <a:rPr lang="en-US" sz="3200" b="1" dirty="0">
                <a:solidFill>
                  <a:srgbClr val="C00000"/>
                </a:solidFill>
                <a:latin typeface="Times New Roman" panose="02020603050405020304" pitchFamily="18" charset="0"/>
                <a:cs typeface="Times New Roman" panose="02020603050405020304" pitchFamily="18" charset="0"/>
              </a:rPr>
              <a:t>4</a:t>
            </a:r>
            <a:r>
              <a:rPr lang="en-US" sz="3200" b="1" dirty="0" smtClean="0">
                <a:solidFill>
                  <a:srgbClr val="C00000"/>
                </a:solidFill>
                <a:latin typeface="Times New Roman" panose="02020603050405020304" pitchFamily="18" charset="0"/>
                <a:cs typeface="Times New Roman" panose="02020603050405020304" pitchFamily="18" charset="0"/>
              </a:rPr>
              <a:t>.5</a:t>
            </a:r>
            <a:r>
              <a:rPr lang="en-US" sz="3200" b="1" dirty="0">
                <a:solidFill>
                  <a:srgbClr val="C00000"/>
                </a:solidFill>
                <a:latin typeface="Times New Roman" panose="02020603050405020304" pitchFamily="18" charset="0"/>
                <a:cs typeface="Times New Roman" panose="02020603050405020304" pitchFamily="18" charset="0"/>
              </a:rPr>
              <a:t>. Thiết kế </a:t>
            </a:r>
            <a:r>
              <a:rPr lang="en-US" sz="3200" b="1" dirty="0" err="1">
                <a:solidFill>
                  <a:srgbClr val="C00000"/>
                </a:solidFill>
                <a:latin typeface="Times New Roman" panose="02020603050405020304" pitchFamily="18" charset="0"/>
                <a:cs typeface="Times New Roman" panose="02020603050405020304" pitchFamily="18" charset="0"/>
              </a:rPr>
              <a:t>mạch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dãy</a:t>
            </a:r>
            <a:r>
              <a:rPr lang="en-US" sz="3200" b="1" dirty="0" smtClean="0">
                <a:solidFill>
                  <a:srgbClr val="C00000"/>
                </a:solidFill>
                <a:latin typeface="Times New Roman" panose="02020603050405020304" pitchFamily="18" charset="0"/>
                <a:cs typeface="Times New Roman" panose="02020603050405020304" pitchFamily="18" charset="0"/>
              </a:rPr>
              <a:t> – </a:t>
            </a:r>
            <a:r>
              <a:rPr lang="en-US" sz="3200" b="1" dirty="0" err="1" smtClean="0">
                <a:solidFill>
                  <a:srgbClr val="C00000"/>
                </a:solidFill>
                <a:latin typeface="Times New Roman" panose="02020603050405020304" pitchFamily="18" charset="0"/>
                <a:cs typeface="Times New Roman" panose="02020603050405020304" pitchFamily="18" charset="0"/>
              </a:rPr>
              <a:t>Tối</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thiểu</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các</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trạng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thái</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trong</a:t>
            </a:r>
            <a:r>
              <a:rPr lang="en-US" sz="3200" b="1" dirty="0" smtClean="0">
                <a:solidFill>
                  <a:srgbClr val="C00000"/>
                </a:solidFill>
                <a:latin typeface="Times New Roman" panose="02020603050405020304" pitchFamily="18" charset="0"/>
                <a:cs typeface="Times New Roman" panose="02020603050405020304" pitchFamily="18" charset="0"/>
              </a:rPr>
              <a:t> (4)</a:t>
            </a:r>
            <a:endParaRPr lang="en-US" sz="32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10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117</a:t>
            </a:fld>
            <a:endParaRPr lang="en-US" dirty="0"/>
          </a:p>
        </p:txBody>
      </p:sp>
      <p:sp>
        <p:nvSpPr>
          <p:cNvPr id="8" name="Rectangle 1"/>
          <p:cNvSpPr>
            <a:spLocks noChangeArrowheads="1"/>
          </p:cNvSpPr>
          <p:nvPr/>
        </p:nvSpPr>
        <p:spPr bwMode="auto">
          <a:xfrm>
            <a:off x="685799" y="1041693"/>
            <a:ext cx="10736943"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lvl="2" algn="just"/>
            <a:r>
              <a:rPr lang="en-US" sz="2400" b="1" dirty="0" err="1">
                <a:latin typeface="Times New Roman" panose="02020603050405020304" pitchFamily="18" charset="0"/>
                <a:cs typeface="Times New Roman" panose="02020603050405020304" pitchFamily="18" charset="0"/>
              </a:rPr>
              <a:t>Ví</a:t>
            </a:r>
            <a:r>
              <a:rPr lang="en-US" sz="2400" b="1" dirty="0">
                <a:latin typeface="Times New Roman" panose="02020603050405020304" pitchFamily="18" charset="0"/>
                <a:cs typeface="Times New Roman" panose="02020603050405020304" pitchFamily="18" charset="0"/>
              </a:rPr>
              <a:t> dụ 2: </a:t>
            </a:r>
            <a:r>
              <a:rPr lang="en-US" sz="2400" dirty="0">
                <a:latin typeface="Times New Roman" panose="02020603050405020304" pitchFamily="18" charset="0"/>
                <a:cs typeface="Times New Roman" panose="02020603050405020304" pitchFamily="18" charset="0"/>
              </a:rPr>
              <a:t>Tối thiểu các trạng thái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a:t>
            </a:r>
            <a:r>
              <a:rPr lang="en-US" sz="2400" i="1" dirty="0" err="1">
                <a:latin typeface="Times New Roman" panose="02020603050405020304" pitchFamily="18" charset="0"/>
                <a:cs typeface="Times New Roman" panose="02020603050405020304" pitchFamily="18" charset="0"/>
              </a:rPr>
              <a:t>sử</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dụng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phương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pháp</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dùng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bảng</a:t>
            </a:r>
            <a:r>
              <a:rPr lang="en-US" sz="2400" i="1" dirty="0">
                <a:latin typeface="Times New Roman" panose="02020603050405020304" pitchFamily="18" charset="0"/>
                <a:cs typeface="Times New Roman" panose="02020603050405020304" pitchFamily="18" charset="0"/>
              </a:rPr>
              <a:t> tam </a:t>
            </a:r>
            <a:r>
              <a:rPr lang="en-US" sz="2400" i="1" dirty="0" err="1">
                <a:latin typeface="Times New Roman" panose="02020603050405020304" pitchFamily="18" charset="0"/>
                <a:cs typeface="Times New Roman" panose="02020603050405020304" pitchFamily="18" charset="0"/>
              </a:rPr>
              <a:t>giác</a:t>
            </a:r>
            <a:r>
              <a:rPr lang="en-US" sz="2400" i="1" dirty="0">
                <a:latin typeface="Times New Roman" panose="02020603050405020304" pitchFamily="18" charset="0"/>
                <a:cs typeface="Times New Roman" panose="02020603050405020304" pitchFamily="18" charset="0"/>
              </a:rPr>
              <a:t>)</a:t>
            </a:r>
            <a:endParaRPr lang="en-US" sz="3200" i="1" dirty="0">
              <a:latin typeface="Times New Roman" panose="02020603050405020304" pitchFamily="18" charset="0"/>
              <a:cs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18778500"/>
              </p:ext>
            </p:extLst>
          </p:nvPr>
        </p:nvGraphicFramePr>
        <p:xfrm>
          <a:off x="2968169" y="2221547"/>
          <a:ext cx="6172201" cy="3772853"/>
        </p:xfrm>
        <a:graphic>
          <a:graphicData uri="http://schemas.openxmlformats.org/drawingml/2006/table">
            <a:tbl>
              <a:tblPr/>
              <a:tblGrid>
                <a:gridCol w="2499775">
                  <a:extLst>
                    <a:ext uri="{9D8B030D-6E8A-4147-A177-3AD203B41FA5}">
                      <a16:colId xmlns:a16="http://schemas.microsoft.com/office/drawing/2014/main" val="20000"/>
                    </a:ext>
                  </a:extLst>
                </a:gridCol>
                <a:gridCol w="926837">
                  <a:extLst>
                    <a:ext uri="{9D8B030D-6E8A-4147-A177-3AD203B41FA5}">
                      <a16:colId xmlns:a16="http://schemas.microsoft.com/office/drawing/2014/main" val="20001"/>
                    </a:ext>
                  </a:extLst>
                </a:gridCol>
                <a:gridCol w="926837">
                  <a:extLst>
                    <a:ext uri="{9D8B030D-6E8A-4147-A177-3AD203B41FA5}">
                      <a16:colId xmlns:a16="http://schemas.microsoft.com/office/drawing/2014/main" val="20002"/>
                    </a:ext>
                  </a:extLst>
                </a:gridCol>
                <a:gridCol w="909376">
                  <a:extLst>
                    <a:ext uri="{9D8B030D-6E8A-4147-A177-3AD203B41FA5}">
                      <a16:colId xmlns:a16="http://schemas.microsoft.com/office/drawing/2014/main" val="20003"/>
                    </a:ext>
                  </a:extLst>
                </a:gridCol>
                <a:gridCol w="909376">
                  <a:extLst>
                    <a:ext uri="{9D8B030D-6E8A-4147-A177-3AD203B41FA5}">
                      <a16:colId xmlns:a16="http://schemas.microsoft.com/office/drawing/2014/main" val="20004"/>
                    </a:ext>
                  </a:extLst>
                </a:gridCol>
              </a:tblGrid>
              <a:tr h="797675">
                <a:tc rowSpan="2">
                  <a:txBody>
                    <a:bodyPr/>
                    <a:lstStyle/>
                    <a:p>
                      <a:pPr>
                        <a:spcAft>
                          <a:spcPts val="0"/>
                        </a:spcAft>
                      </a:pPr>
                      <a:r>
                        <a:rPr lang="en-US" sz="2400" dirty="0">
                          <a:latin typeface="Times New Roman"/>
                          <a:ea typeface="Times New Roman"/>
                          <a:cs typeface="Times New Roman"/>
                        </a:rPr>
                        <a:t>          </a:t>
                      </a:r>
                      <a:r>
                        <a:rPr lang="en-US" sz="2400" dirty="0" smtClean="0">
                          <a:latin typeface="Times New Roman"/>
                          <a:ea typeface="Times New Roman"/>
                          <a:cs typeface="Times New Roman"/>
                        </a:rPr>
                        <a:t>      </a:t>
                      </a:r>
                      <a:r>
                        <a:rPr lang="en-US" sz="2400" dirty="0">
                          <a:latin typeface="Times New Roman"/>
                          <a:ea typeface="Times New Roman"/>
                          <a:cs typeface="Times New Roman"/>
                        </a:rPr>
                        <a:t>t/h vào</a:t>
                      </a:r>
                      <a:endParaRPr lang="en-US" sz="2800" dirty="0">
                        <a:latin typeface="Times New Roman"/>
                        <a:ea typeface="Times New Roman"/>
                        <a:cs typeface="Times New Roman"/>
                      </a:endParaRPr>
                    </a:p>
                    <a:p>
                      <a:pPr>
                        <a:spcAft>
                          <a:spcPts val="0"/>
                        </a:spcAft>
                      </a:pPr>
                      <a:r>
                        <a:rPr lang="en-US" sz="2400" dirty="0">
                          <a:latin typeface="Times New Roman"/>
                          <a:ea typeface="Times New Roman"/>
                          <a:cs typeface="Times New Roman"/>
                        </a:rPr>
                        <a:t>TT hiện tại</a:t>
                      </a:r>
                      <a:endParaRPr lang="en-US" sz="28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gridSpan="4">
                  <a:txBody>
                    <a:bodyPr/>
                    <a:lstStyle/>
                    <a:p>
                      <a:pPr algn="ctr">
                        <a:spcAft>
                          <a:spcPts val="0"/>
                        </a:spcAft>
                      </a:pPr>
                      <a:r>
                        <a:rPr lang="en-US" sz="2400" dirty="0">
                          <a:latin typeface="Times New Roman"/>
                          <a:ea typeface="Times New Roman"/>
                          <a:cs typeface="Times New Roman"/>
                        </a:rPr>
                        <a:t>TT tiếp theo/đáp ứng ra</a:t>
                      </a:r>
                      <a:endParaRPr lang="en-US" sz="28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5834">
                <a:tc vMerge="1">
                  <a:txBody>
                    <a:bodyPr/>
                    <a:lstStyle/>
                    <a:p>
                      <a:endParaRPr lang="en-US"/>
                    </a:p>
                  </a:txBody>
                  <a:tcPr/>
                </a:tc>
                <a:tc>
                  <a:txBody>
                    <a:bodyPr/>
                    <a:lstStyle/>
                    <a:p>
                      <a:pPr algn="ctr">
                        <a:spcAft>
                          <a:spcPts val="0"/>
                        </a:spcAft>
                      </a:pPr>
                      <a:r>
                        <a:rPr lang="en-US" sz="2400" dirty="0">
                          <a:latin typeface="Times New Roman"/>
                          <a:ea typeface="Times New Roman"/>
                          <a:cs typeface="Times New Roman"/>
                        </a:rPr>
                        <a:t>V1</a:t>
                      </a:r>
                      <a:endParaRPr lang="en-US" sz="28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V2</a:t>
                      </a:r>
                      <a:endParaRPr lang="en-US" sz="28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V3</a:t>
                      </a:r>
                      <a:endParaRPr lang="en-US" sz="28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V4</a:t>
                      </a:r>
                      <a:endParaRPr lang="en-US" sz="28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03224">
                <a:tc>
                  <a:txBody>
                    <a:bodyPr/>
                    <a:lstStyle/>
                    <a:p>
                      <a:pPr algn="ctr">
                        <a:spcAft>
                          <a:spcPts val="0"/>
                        </a:spcAft>
                      </a:pPr>
                      <a:r>
                        <a:rPr lang="en-US" sz="2400" dirty="0">
                          <a:latin typeface="Times New Roman"/>
                          <a:ea typeface="Times New Roman"/>
                          <a:cs typeface="Times New Roman"/>
                        </a:rPr>
                        <a:t>A</a:t>
                      </a:r>
                      <a:endParaRPr lang="en-US" sz="28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spcAft>
                          <a:spcPts val="0"/>
                        </a:spcAft>
                      </a:pPr>
                      <a:r>
                        <a:rPr lang="en-US" sz="2400" dirty="0">
                          <a:latin typeface="Times New Roman"/>
                          <a:ea typeface="Times New Roman"/>
                          <a:cs typeface="Times New Roman"/>
                        </a:rPr>
                        <a:t>A,0</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spcAft>
                          <a:spcPts val="0"/>
                        </a:spcAft>
                      </a:pPr>
                      <a:r>
                        <a:rPr lang="en-US" sz="2400" dirty="0">
                          <a:latin typeface="Times New Roman"/>
                          <a:ea typeface="Times New Roman"/>
                          <a:cs typeface="Times New Roman"/>
                        </a:rPr>
                        <a:t>C,-</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spcAft>
                          <a:spcPts val="0"/>
                        </a:spcAft>
                      </a:pPr>
                      <a:r>
                        <a:rPr lang="en-US" sz="2400" dirty="0">
                          <a:latin typeface="Times New Roman"/>
                          <a:ea typeface="Times New Roman"/>
                          <a:cs typeface="Times New Roman"/>
                        </a:rPr>
                        <a:t>B,-</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spcAft>
                          <a:spcPts val="0"/>
                        </a:spcAft>
                      </a:pPr>
                      <a:r>
                        <a:rPr lang="en-US" sz="2400" dirty="0">
                          <a:latin typeface="Times New Roman"/>
                          <a:ea typeface="Times New Roman"/>
                          <a:cs typeface="Times New Roman"/>
                        </a:rPr>
                        <a:t>F,-</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2"/>
                  </a:ext>
                </a:extLst>
              </a:tr>
              <a:tr h="403224">
                <a:tc>
                  <a:txBody>
                    <a:bodyPr/>
                    <a:lstStyle/>
                    <a:p>
                      <a:pPr algn="ctr">
                        <a:spcAft>
                          <a:spcPts val="0"/>
                        </a:spcAft>
                      </a:pPr>
                      <a:r>
                        <a:rPr lang="en-US" sz="2400" dirty="0">
                          <a:latin typeface="Times New Roman"/>
                          <a:ea typeface="Times New Roman"/>
                          <a:cs typeface="Times New Roman"/>
                        </a:rPr>
                        <a:t>B</a:t>
                      </a:r>
                      <a:endParaRPr lang="en-US" sz="28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spcAft>
                          <a:spcPts val="0"/>
                        </a:spcAft>
                      </a:pPr>
                      <a:r>
                        <a:rPr lang="en-US" sz="2400" dirty="0">
                          <a:latin typeface="Times New Roman"/>
                          <a:ea typeface="Times New Roman"/>
                          <a:cs typeface="Times New Roman"/>
                        </a:rPr>
                        <a:t>A,-</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spcAft>
                          <a:spcPts val="0"/>
                        </a:spcAft>
                      </a:pPr>
                      <a:r>
                        <a:rPr lang="en-US" sz="2400" dirty="0">
                          <a:latin typeface="Times New Roman"/>
                          <a:ea typeface="Times New Roman"/>
                          <a:cs typeface="Times New Roman"/>
                        </a:rPr>
                        <a:t>D,-</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spcAft>
                          <a:spcPts val="0"/>
                        </a:spcAft>
                      </a:pPr>
                      <a:r>
                        <a:rPr lang="en-US" sz="2400" dirty="0">
                          <a:latin typeface="Times New Roman"/>
                          <a:ea typeface="Times New Roman"/>
                          <a:cs typeface="Times New Roman"/>
                        </a:rPr>
                        <a:t>B,0</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spcAft>
                          <a:spcPts val="0"/>
                        </a:spcAft>
                      </a:pPr>
                      <a:r>
                        <a:rPr lang="en-US" sz="2400" dirty="0">
                          <a:latin typeface="Times New Roman"/>
                          <a:ea typeface="Times New Roman"/>
                          <a:cs typeface="Times New Roman"/>
                        </a:rPr>
                        <a:t>C,-</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3"/>
                  </a:ext>
                </a:extLst>
              </a:tr>
              <a:tr h="403224">
                <a:tc>
                  <a:txBody>
                    <a:bodyPr/>
                    <a:lstStyle/>
                    <a:p>
                      <a:pPr algn="ctr">
                        <a:spcAft>
                          <a:spcPts val="0"/>
                        </a:spcAft>
                      </a:pPr>
                      <a:r>
                        <a:rPr lang="en-US" sz="2400" dirty="0">
                          <a:latin typeface="Times New Roman"/>
                          <a:ea typeface="Times New Roman"/>
                          <a:cs typeface="Times New Roman"/>
                        </a:rPr>
                        <a:t>C</a:t>
                      </a:r>
                      <a:endParaRPr lang="en-US" sz="28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spcAft>
                          <a:spcPts val="0"/>
                        </a:spcAft>
                      </a:pPr>
                      <a:r>
                        <a:rPr lang="en-US" sz="2400" dirty="0">
                          <a:latin typeface="Times New Roman"/>
                          <a:ea typeface="Times New Roman"/>
                          <a:cs typeface="Times New Roman"/>
                        </a:rPr>
                        <a:t>A,-</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spcAft>
                          <a:spcPts val="0"/>
                        </a:spcAft>
                      </a:pPr>
                      <a:r>
                        <a:rPr lang="en-US" sz="2400" dirty="0">
                          <a:latin typeface="Times New Roman"/>
                          <a:ea typeface="Times New Roman"/>
                          <a:cs typeface="Times New Roman"/>
                        </a:rPr>
                        <a:t>D,-</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spcAft>
                          <a:spcPts val="0"/>
                        </a:spcAft>
                      </a:pPr>
                      <a:r>
                        <a:rPr lang="en-US" sz="2400" dirty="0">
                          <a:latin typeface="Times New Roman"/>
                          <a:ea typeface="Times New Roman"/>
                          <a:cs typeface="Times New Roman"/>
                        </a:rPr>
                        <a:t>E,-</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spcAft>
                          <a:spcPts val="0"/>
                        </a:spcAft>
                      </a:pPr>
                      <a:r>
                        <a:rPr lang="en-US" sz="2400" dirty="0">
                          <a:latin typeface="Times New Roman"/>
                          <a:ea typeface="Times New Roman"/>
                          <a:cs typeface="Times New Roman"/>
                        </a:rPr>
                        <a:t>C,1</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4"/>
                  </a:ext>
                </a:extLst>
              </a:tr>
              <a:tr h="403224">
                <a:tc>
                  <a:txBody>
                    <a:bodyPr/>
                    <a:lstStyle/>
                    <a:p>
                      <a:pPr algn="ctr">
                        <a:spcAft>
                          <a:spcPts val="0"/>
                        </a:spcAft>
                      </a:pPr>
                      <a:r>
                        <a:rPr lang="en-US" sz="2400" dirty="0">
                          <a:latin typeface="Times New Roman"/>
                          <a:ea typeface="Times New Roman"/>
                          <a:cs typeface="Times New Roman"/>
                        </a:rPr>
                        <a:t>D</a:t>
                      </a:r>
                      <a:endParaRPr lang="en-US" sz="28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spcAft>
                          <a:spcPts val="0"/>
                        </a:spcAft>
                      </a:pPr>
                      <a:r>
                        <a:rPr lang="en-US" sz="2400" dirty="0">
                          <a:latin typeface="Times New Roman"/>
                          <a:ea typeface="Times New Roman"/>
                          <a:cs typeface="Times New Roman"/>
                        </a:rPr>
                        <a:t>A,-</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spcAft>
                          <a:spcPts val="0"/>
                        </a:spcAft>
                      </a:pPr>
                      <a:r>
                        <a:rPr lang="en-US" sz="2400" dirty="0">
                          <a:latin typeface="Times New Roman"/>
                          <a:ea typeface="Times New Roman"/>
                          <a:cs typeface="Times New Roman"/>
                        </a:rPr>
                        <a:t>D,0</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spcAft>
                          <a:spcPts val="0"/>
                        </a:spcAft>
                      </a:pPr>
                      <a:r>
                        <a:rPr lang="en-US" sz="2400" dirty="0">
                          <a:latin typeface="Times New Roman"/>
                          <a:ea typeface="Times New Roman"/>
                          <a:cs typeface="Times New Roman"/>
                        </a:rPr>
                        <a:t>B,-</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spcAft>
                          <a:spcPts val="0"/>
                        </a:spcAft>
                      </a:pPr>
                      <a:r>
                        <a:rPr lang="en-US" sz="2400" dirty="0">
                          <a:latin typeface="Times New Roman"/>
                          <a:ea typeface="Times New Roman"/>
                          <a:cs typeface="Times New Roman"/>
                        </a:rPr>
                        <a:t>C,-</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5"/>
                  </a:ext>
                </a:extLst>
              </a:tr>
              <a:tr h="403224">
                <a:tc>
                  <a:txBody>
                    <a:bodyPr/>
                    <a:lstStyle/>
                    <a:p>
                      <a:pPr algn="ctr">
                        <a:spcAft>
                          <a:spcPts val="0"/>
                        </a:spcAft>
                      </a:pPr>
                      <a:r>
                        <a:rPr lang="en-US" sz="2400" dirty="0">
                          <a:latin typeface="Times New Roman"/>
                          <a:ea typeface="Times New Roman"/>
                          <a:cs typeface="Times New Roman"/>
                        </a:rPr>
                        <a:t>E</a:t>
                      </a:r>
                      <a:endParaRPr lang="en-US" sz="28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spcAft>
                          <a:spcPts val="0"/>
                        </a:spcAft>
                      </a:pPr>
                      <a:r>
                        <a:rPr lang="en-US" sz="2400" dirty="0">
                          <a:latin typeface="Times New Roman"/>
                          <a:ea typeface="Times New Roman"/>
                          <a:cs typeface="Times New Roman"/>
                        </a:rPr>
                        <a:t>A,-</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spcAft>
                          <a:spcPts val="0"/>
                        </a:spcAft>
                      </a:pPr>
                      <a:r>
                        <a:rPr lang="en-US" sz="2400" dirty="0">
                          <a:latin typeface="Times New Roman"/>
                          <a:ea typeface="Times New Roman"/>
                          <a:cs typeface="Times New Roman"/>
                        </a:rPr>
                        <a:t>D,-</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spcAft>
                          <a:spcPts val="0"/>
                        </a:spcAft>
                      </a:pPr>
                      <a:r>
                        <a:rPr lang="en-US" sz="2400" dirty="0">
                          <a:latin typeface="Times New Roman"/>
                          <a:ea typeface="Times New Roman"/>
                          <a:cs typeface="Times New Roman"/>
                        </a:rPr>
                        <a:t>E,0</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spcAft>
                          <a:spcPts val="0"/>
                        </a:spcAft>
                      </a:pPr>
                      <a:r>
                        <a:rPr lang="en-US" sz="2400" dirty="0">
                          <a:latin typeface="Times New Roman"/>
                          <a:ea typeface="Times New Roman"/>
                          <a:cs typeface="Times New Roman"/>
                        </a:rPr>
                        <a:t>C,-</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6"/>
                  </a:ext>
                </a:extLst>
              </a:tr>
              <a:tr h="403224">
                <a:tc>
                  <a:txBody>
                    <a:bodyPr/>
                    <a:lstStyle/>
                    <a:p>
                      <a:pPr algn="ctr">
                        <a:spcAft>
                          <a:spcPts val="0"/>
                        </a:spcAft>
                      </a:pPr>
                      <a:r>
                        <a:rPr lang="en-US" sz="2400" dirty="0">
                          <a:latin typeface="Times New Roman"/>
                          <a:ea typeface="Times New Roman"/>
                          <a:cs typeface="Times New Roman"/>
                        </a:rPr>
                        <a:t>F</a:t>
                      </a:r>
                      <a:endParaRPr lang="en-US" sz="28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2400" dirty="0">
                          <a:latin typeface="Times New Roman"/>
                          <a:ea typeface="Times New Roman"/>
                          <a:cs typeface="Times New Roman"/>
                        </a:rPr>
                        <a:t>A,-</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2400" dirty="0">
                          <a:latin typeface="Times New Roman"/>
                          <a:ea typeface="Times New Roman"/>
                          <a:cs typeface="Times New Roman"/>
                        </a:rPr>
                        <a:t>D,-</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2400" dirty="0">
                          <a:latin typeface="Times New Roman"/>
                          <a:ea typeface="Times New Roman"/>
                          <a:cs typeface="Times New Roman"/>
                        </a:rPr>
                        <a:t>E,-</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2400" dirty="0">
                          <a:latin typeface="Times New Roman"/>
                          <a:ea typeface="Times New Roman"/>
                          <a:cs typeface="Times New Roman"/>
                        </a:rPr>
                        <a:t>F,0</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11" name="Title 1"/>
          <p:cNvSpPr>
            <a:spLocks noGrp="1"/>
          </p:cNvSpPr>
          <p:nvPr>
            <p:ph type="title"/>
          </p:nvPr>
        </p:nvSpPr>
        <p:spPr>
          <a:xfrm>
            <a:off x="29075" y="-13898"/>
            <a:ext cx="11088868" cy="762000"/>
          </a:xfrm>
        </p:spPr>
        <p:txBody>
          <a:bodyPr vert="horz" lIns="91440" tIns="45720" rIns="91440" bIns="45720" rtlCol="0" anchor="ctr">
            <a:noAutofit/>
          </a:bodyPr>
          <a:lstStyle/>
          <a:p>
            <a:pPr lvl="0" algn="l">
              <a:defRPr/>
            </a:pPr>
            <a:r>
              <a:rPr lang="en-US" sz="3200" b="1" dirty="0">
                <a:solidFill>
                  <a:srgbClr val="C00000"/>
                </a:solidFill>
                <a:latin typeface="Times New Roman" panose="02020603050405020304" pitchFamily="18" charset="0"/>
                <a:cs typeface="Times New Roman" panose="02020603050405020304" pitchFamily="18" charset="0"/>
              </a:rPr>
              <a:t>4</a:t>
            </a:r>
            <a:r>
              <a:rPr lang="en-US" sz="3200" b="1" dirty="0" smtClean="0">
                <a:solidFill>
                  <a:srgbClr val="C00000"/>
                </a:solidFill>
                <a:latin typeface="Times New Roman" panose="02020603050405020304" pitchFamily="18" charset="0"/>
                <a:cs typeface="Times New Roman" panose="02020603050405020304" pitchFamily="18" charset="0"/>
              </a:rPr>
              <a:t>.5</a:t>
            </a:r>
            <a:r>
              <a:rPr lang="en-US" sz="3200" b="1" dirty="0">
                <a:solidFill>
                  <a:srgbClr val="C00000"/>
                </a:solidFill>
                <a:latin typeface="Times New Roman" panose="02020603050405020304" pitchFamily="18" charset="0"/>
                <a:cs typeface="Times New Roman" panose="02020603050405020304" pitchFamily="18" charset="0"/>
              </a:rPr>
              <a:t>. Thiết kế </a:t>
            </a:r>
            <a:r>
              <a:rPr lang="en-US" sz="3200" b="1" dirty="0" err="1">
                <a:solidFill>
                  <a:srgbClr val="C00000"/>
                </a:solidFill>
                <a:latin typeface="Times New Roman" panose="02020603050405020304" pitchFamily="18" charset="0"/>
                <a:cs typeface="Times New Roman" panose="02020603050405020304" pitchFamily="18" charset="0"/>
              </a:rPr>
              <a:t>mạch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dãy</a:t>
            </a:r>
            <a:r>
              <a:rPr lang="en-US" sz="3200" b="1" dirty="0" smtClean="0">
                <a:solidFill>
                  <a:srgbClr val="C00000"/>
                </a:solidFill>
                <a:latin typeface="Times New Roman" panose="02020603050405020304" pitchFamily="18" charset="0"/>
                <a:cs typeface="Times New Roman" panose="02020603050405020304" pitchFamily="18" charset="0"/>
              </a:rPr>
              <a:t> – </a:t>
            </a:r>
            <a:r>
              <a:rPr lang="en-US" sz="3200" b="1" dirty="0" err="1" smtClean="0">
                <a:solidFill>
                  <a:srgbClr val="C00000"/>
                </a:solidFill>
                <a:latin typeface="Times New Roman" panose="02020603050405020304" pitchFamily="18" charset="0"/>
                <a:cs typeface="Times New Roman" panose="02020603050405020304" pitchFamily="18" charset="0"/>
              </a:rPr>
              <a:t>Tối</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thiểu</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các</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trạng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thái</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trong</a:t>
            </a:r>
            <a:r>
              <a:rPr lang="en-US" sz="3200" b="1" dirty="0" smtClean="0">
                <a:solidFill>
                  <a:srgbClr val="C00000"/>
                </a:solidFill>
                <a:latin typeface="Times New Roman" panose="02020603050405020304" pitchFamily="18" charset="0"/>
                <a:cs typeface="Times New Roman" panose="02020603050405020304" pitchFamily="18" charset="0"/>
              </a:rPr>
              <a:t> (5)</a:t>
            </a:r>
            <a:endParaRPr lang="en-US" sz="32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2449724742"/>
              </p:ext>
            </p:extLst>
          </p:nvPr>
        </p:nvGraphicFramePr>
        <p:xfrm>
          <a:off x="928915" y="1044134"/>
          <a:ext cx="4267199" cy="4527438"/>
        </p:xfrm>
        <a:graphic>
          <a:graphicData uri="http://schemas.openxmlformats.org/drawingml/2006/table">
            <a:tbl>
              <a:tblPr/>
              <a:tblGrid>
                <a:gridCol w="434304">
                  <a:extLst>
                    <a:ext uri="{9D8B030D-6E8A-4147-A177-3AD203B41FA5}">
                      <a16:colId xmlns:a16="http://schemas.microsoft.com/office/drawing/2014/main" val="20000"/>
                    </a:ext>
                  </a:extLst>
                </a:gridCol>
                <a:gridCol w="682459">
                  <a:extLst>
                    <a:ext uri="{9D8B030D-6E8A-4147-A177-3AD203B41FA5}">
                      <a16:colId xmlns:a16="http://schemas.microsoft.com/office/drawing/2014/main" val="20001"/>
                    </a:ext>
                  </a:extLst>
                </a:gridCol>
                <a:gridCol w="682459">
                  <a:extLst>
                    <a:ext uri="{9D8B030D-6E8A-4147-A177-3AD203B41FA5}">
                      <a16:colId xmlns:a16="http://schemas.microsoft.com/office/drawing/2014/main" val="20002"/>
                    </a:ext>
                  </a:extLst>
                </a:gridCol>
                <a:gridCol w="958624">
                  <a:extLst>
                    <a:ext uri="{9D8B030D-6E8A-4147-A177-3AD203B41FA5}">
                      <a16:colId xmlns:a16="http://schemas.microsoft.com/office/drawing/2014/main" val="20003"/>
                    </a:ext>
                  </a:extLst>
                </a:gridCol>
                <a:gridCol w="747354">
                  <a:extLst>
                    <a:ext uri="{9D8B030D-6E8A-4147-A177-3AD203B41FA5}">
                      <a16:colId xmlns:a16="http://schemas.microsoft.com/office/drawing/2014/main" val="20004"/>
                    </a:ext>
                  </a:extLst>
                </a:gridCol>
                <a:gridCol w="761999">
                  <a:extLst>
                    <a:ext uri="{9D8B030D-6E8A-4147-A177-3AD203B41FA5}">
                      <a16:colId xmlns:a16="http://schemas.microsoft.com/office/drawing/2014/main" val="20005"/>
                    </a:ext>
                  </a:extLst>
                </a:gridCol>
              </a:tblGrid>
              <a:tr h="492719">
                <a:tc>
                  <a:txBody>
                    <a:bodyPr/>
                    <a:lstStyle/>
                    <a:p>
                      <a:pPr algn="ctr">
                        <a:spcAft>
                          <a:spcPts val="0"/>
                        </a:spcAft>
                      </a:pPr>
                      <a:r>
                        <a:rPr lang="en-US" sz="1600" dirty="0">
                          <a:latin typeface="Times New Roman"/>
                          <a:ea typeface="Times New Roman"/>
                          <a:cs typeface="Times New Roman"/>
                        </a:rPr>
                        <a:t>B</a:t>
                      </a:r>
                      <a:endParaRPr lang="en-US" sz="2000" dirty="0">
                        <a:latin typeface="Times New Roman"/>
                        <a:ea typeface="Times New Roman"/>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l">
                        <a:spcAft>
                          <a:spcPts val="0"/>
                        </a:spcAft>
                      </a:pPr>
                      <a:r>
                        <a:rPr lang="en-US" sz="1600" dirty="0">
                          <a:latin typeface="Times New Roman"/>
                          <a:ea typeface="Times New Roman"/>
                          <a:cs typeface="Times New Roman"/>
                        </a:rPr>
                        <a:t>CD</a:t>
                      </a:r>
                      <a:endParaRPr lang="en-US" sz="2000" dirty="0">
                        <a:latin typeface="Times New Roman"/>
                        <a:ea typeface="Times New Roman"/>
                        <a:cs typeface="Times New Roman"/>
                      </a:endParaRPr>
                    </a:p>
                    <a:p>
                      <a:pPr algn="l">
                        <a:spcAft>
                          <a:spcPts val="0"/>
                        </a:spcAft>
                      </a:pPr>
                      <a:r>
                        <a:rPr lang="en-US" sz="1600" dirty="0">
                          <a:latin typeface="Times New Roman"/>
                          <a:ea typeface="Times New Roman"/>
                          <a:cs typeface="Times New Roman"/>
                        </a:rPr>
                        <a:t>CF x</a:t>
                      </a:r>
                      <a:endParaRPr lang="en-US" sz="20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endParaRPr lang="en-US" sz="16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l">
                        <a:spcAft>
                          <a:spcPts val="0"/>
                        </a:spcAft>
                      </a:pPr>
                      <a:endParaRPr lang="en-US" sz="1600" dirty="0">
                        <a:latin typeface="Times New Roman"/>
                        <a:ea typeface="Times New Roman"/>
                        <a:cs typeface="Times New Roman"/>
                      </a:endParaRPr>
                    </a:p>
                  </a:txBody>
                  <a:tcPr marL="68580" marR="68580" marT="0" marB="0" anchor="ctr">
                    <a:lnL>
                      <a:noFill/>
                    </a:lnL>
                    <a:lnR>
                      <a:noFill/>
                    </a:lnR>
                    <a:lnT>
                      <a:noFill/>
                    </a:lnT>
                    <a:lnB>
                      <a:noFill/>
                    </a:lnB>
                  </a:tcPr>
                </a:tc>
                <a:tc>
                  <a:txBody>
                    <a:bodyPr/>
                    <a:lstStyle/>
                    <a:p>
                      <a:pPr algn="l">
                        <a:spcAft>
                          <a:spcPts val="0"/>
                        </a:spcAft>
                      </a:pPr>
                      <a:endParaRPr lang="en-US" sz="1600" dirty="0">
                        <a:latin typeface="Times New Roman"/>
                        <a:ea typeface="Times New Roman"/>
                        <a:cs typeface="Times New Roman"/>
                      </a:endParaRPr>
                    </a:p>
                  </a:txBody>
                  <a:tcPr marL="68580" marR="68580" marT="0" marB="0" anchor="ctr">
                    <a:lnL>
                      <a:noFill/>
                    </a:lnL>
                    <a:lnR>
                      <a:noFill/>
                    </a:lnR>
                    <a:lnT>
                      <a:noFill/>
                    </a:lnT>
                    <a:lnB>
                      <a:noFill/>
                    </a:lnB>
                  </a:tcPr>
                </a:tc>
                <a:tc>
                  <a:txBody>
                    <a:bodyPr/>
                    <a:lstStyle/>
                    <a:p>
                      <a:pPr algn="l">
                        <a:spcAft>
                          <a:spcPts val="0"/>
                        </a:spcAft>
                      </a:pPr>
                      <a:endParaRPr lang="en-US" sz="1600" dirty="0">
                        <a:latin typeface="Times New Roman"/>
                        <a:ea typeface="Times New Roman"/>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0"/>
                  </a:ext>
                </a:extLst>
              </a:tr>
              <a:tr h="739078">
                <a:tc>
                  <a:txBody>
                    <a:bodyPr/>
                    <a:lstStyle/>
                    <a:p>
                      <a:pPr algn="ctr">
                        <a:spcAft>
                          <a:spcPts val="0"/>
                        </a:spcAft>
                      </a:pPr>
                      <a:r>
                        <a:rPr lang="en-US" sz="1600" dirty="0">
                          <a:latin typeface="Times New Roman"/>
                          <a:ea typeface="Times New Roman"/>
                          <a:cs typeface="Times New Roman"/>
                        </a:rPr>
                        <a:t>C</a:t>
                      </a:r>
                      <a:endParaRPr lang="en-US" sz="2000" dirty="0">
                        <a:latin typeface="Times New Roman"/>
                        <a:ea typeface="Times New Roman"/>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l">
                        <a:spcAft>
                          <a:spcPts val="0"/>
                        </a:spcAft>
                      </a:pPr>
                      <a:r>
                        <a:rPr lang="en-US" sz="1600" dirty="0">
                          <a:latin typeface="Times New Roman"/>
                          <a:ea typeface="Times New Roman"/>
                          <a:cs typeface="Times New Roman"/>
                        </a:rPr>
                        <a:t>CD</a:t>
                      </a:r>
                      <a:endParaRPr lang="en-US" sz="2000" dirty="0">
                        <a:latin typeface="Times New Roman"/>
                        <a:ea typeface="Times New Roman"/>
                        <a:cs typeface="Times New Roman"/>
                      </a:endParaRPr>
                    </a:p>
                    <a:p>
                      <a:pPr algn="l">
                        <a:spcAft>
                          <a:spcPts val="0"/>
                        </a:spcAft>
                      </a:pPr>
                      <a:r>
                        <a:rPr lang="en-US" sz="1600" dirty="0">
                          <a:latin typeface="Times New Roman"/>
                          <a:ea typeface="Times New Roman"/>
                          <a:cs typeface="Times New Roman"/>
                        </a:rPr>
                        <a:t>BE</a:t>
                      </a:r>
                      <a:endParaRPr lang="en-US" sz="2000" dirty="0">
                        <a:latin typeface="Times New Roman"/>
                        <a:ea typeface="Times New Roman"/>
                        <a:cs typeface="Times New Roman"/>
                      </a:endParaRPr>
                    </a:p>
                    <a:p>
                      <a:pPr algn="l">
                        <a:spcAft>
                          <a:spcPts val="0"/>
                        </a:spcAft>
                      </a:pPr>
                      <a:r>
                        <a:rPr lang="en-US" sz="1600" dirty="0">
                          <a:latin typeface="Times New Roman"/>
                          <a:ea typeface="Times New Roman"/>
                          <a:cs typeface="Times New Roman"/>
                        </a:rPr>
                        <a:t>CF x</a:t>
                      </a:r>
                      <a:endParaRPr lang="en-US" sz="20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a:latin typeface="Times New Roman"/>
                          <a:ea typeface="Times New Roman"/>
                          <a:cs typeface="Times New Roman"/>
                        </a:rPr>
                        <a:t>BE</a:t>
                      </a:r>
                      <a:endParaRPr lang="en-US" sz="20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endParaRPr lang="en-US" sz="16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l">
                        <a:spcAft>
                          <a:spcPts val="0"/>
                        </a:spcAft>
                      </a:pPr>
                      <a:endParaRPr lang="en-US" sz="1600" dirty="0">
                        <a:latin typeface="Times New Roman"/>
                        <a:ea typeface="Times New Roman"/>
                        <a:cs typeface="Times New Roman"/>
                      </a:endParaRPr>
                    </a:p>
                  </a:txBody>
                  <a:tcPr marL="68580" marR="68580" marT="0" marB="0" anchor="ctr">
                    <a:lnL>
                      <a:noFill/>
                    </a:lnL>
                    <a:lnR>
                      <a:noFill/>
                    </a:lnR>
                    <a:lnT>
                      <a:noFill/>
                    </a:lnT>
                    <a:lnB>
                      <a:noFill/>
                    </a:lnB>
                  </a:tcPr>
                </a:tc>
                <a:tc>
                  <a:txBody>
                    <a:bodyPr/>
                    <a:lstStyle/>
                    <a:p>
                      <a:pPr algn="l">
                        <a:spcAft>
                          <a:spcPts val="0"/>
                        </a:spcAft>
                      </a:pPr>
                      <a:endParaRPr lang="en-US" sz="1600" dirty="0">
                        <a:latin typeface="Times New Roman"/>
                        <a:ea typeface="Times New Roman"/>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1"/>
                  </a:ext>
                </a:extLst>
              </a:tr>
              <a:tr h="492719">
                <a:tc>
                  <a:txBody>
                    <a:bodyPr/>
                    <a:lstStyle/>
                    <a:p>
                      <a:pPr algn="ctr">
                        <a:spcAft>
                          <a:spcPts val="0"/>
                        </a:spcAft>
                      </a:pPr>
                      <a:r>
                        <a:rPr lang="en-US" sz="1600" dirty="0">
                          <a:latin typeface="Times New Roman"/>
                          <a:ea typeface="Times New Roman"/>
                          <a:cs typeface="Times New Roman"/>
                        </a:rPr>
                        <a:t>D</a:t>
                      </a:r>
                      <a:endParaRPr lang="en-US" sz="2000" dirty="0">
                        <a:latin typeface="Times New Roman"/>
                        <a:ea typeface="Times New Roman"/>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l">
                        <a:spcAft>
                          <a:spcPts val="0"/>
                        </a:spcAft>
                      </a:pPr>
                      <a:r>
                        <a:rPr lang="en-US" sz="1600" dirty="0">
                          <a:latin typeface="Times New Roman"/>
                          <a:ea typeface="Times New Roman"/>
                          <a:cs typeface="Times New Roman"/>
                        </a:rPr>
                        <a:t>CD</a:t>
                      </a:r>
                      <a:endParaRPr lang="en-US" sz="2000" dirty="0">
                        <a:latin typeface="Times New Roman"/>
                        <a:ea typeface="Times New Roman"/>
                        <a:cs typeface="Times New Roman"/>
                      </a:endParaRPr>
                    </a:p>
                    <a:p>
                      <a:pPr algn="l">
                        <a:spcAft>
                          <a:spcPts val="0"/>
                        </a:spcAft>
                      </a:pPr>
                      <a:r>
                        <a:rPr lang="en-US" sz="1600" dirty="0">
                          <a:latin typeface="Times New Roman"/>
                          <a:ea typeface="Times New Roman"/>
                          <a:cs typeface="Times New Roman"/>
                        </a:rPr>
                        <a:t>CF x</a:t>
                      </a:r>
                      <a:endParaRPr lang="en-US" sz="20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a:latin typeface="Times New Roman"/>
                          <a:ea typeface="Times New Roman"/>
                          <a:cs typeface="Times New Roman"/>
                        </a:rPr>
                        <a:t>v</a:t>
                      </a:r>
                      <a:endParaRPr lang="en-US" sz="20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a:latin typeface="Times New Roman"/>
                          <a:ea typeface="Times New Roman"/>
                          <a:cs typeface="Times New Roman"/>
                        </a:rPr>
                        <a:t>BE</a:t>
                      </a:r>
                      <a:endParaRPr lang="en-US" sz="20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endParaRPr lang="en-US" sz="16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l">
                        <a:spcAft>
                          <a:spcPts val="0"/>
                        </a:spcAft>
                      </a:pPr>
                      <a:endParaRPr lang="en-US" sz="1600" dirty="0">
                        <a:latin typeface="Times New Roman"/>
                        <a:ea typeface="Times New Roman"/>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2"/>
                  </a:ext>
                </a:extLst>
              </a:tr>
              <a:tr h="739078">
                <a:tc>
                  <a:txBody>
                    <a:bodyPr/>
                    <a:lstStyle/>
                    <a:p>
                      <a:pPr algn="ctr">
                        <a:spcAft>
                          <a:spcPts val="0"/>
                        </a:spcAft>
                      </a:pPr>
                      <a:r>
                        <a:rPr lang="en-US" sz="1600" dirty="0">
                          <a:latin typeface="Times New Roman"/>
                          <a:ea typeface="Times New Roman"/>
                          <a:cs typeface="Times New Roman"/>
                        </a:rPr>
                        <a:t>E</a:t>
                      </a:r>
                      <a:endParaRPr lang="en-US" sz="2000" dirty="0">
                        <a:latin typeface="Times New Roman"/>
                        <a:ea typeface="Times New Roman"/>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l">
                        <a:spcAft>
                          <a:spcPts val="0"/>
                        </a:spcAft>
                      </a:pPr>
                      <a:r>
                        <a:rPr lang="en-US" sz="1600" dirty="0">
                          <a:latin typeface="Times New Roman"/>
                          <a:ea typeface="Times New Roman"/>
                          <a:cs typeface="Times New Roman"/>
                        </a:rPr>
                        <a:t>CD</a:t>
                      </a:r>
                      <a:endParaRPr lang="en-US" sz="2000" dirty="0">
                        <a:latin typeface="Times New Roman"/>
                        <a:ea typeface="Times New Roman"/>
                        <a:cs typeface="Times New Roman"/>
                      </a:endParaRPr>
                    </a:p>
                    <a:p>
                      <a:pPr algn="l">
                        <a:spcAft>
                          <a:spcPts val="0"/>
                        </a:spcAft>
                      </a:pPr>
                      <a:r>
                        <a:rPr lang="en-US" sz="1600" dirty="0">
                          <a:latin typeface="Times New Roman"/>
                          <a:ea typeface="Times New Roman"/>
                          <a:cs typeface="Times New Roman"/>
                        </a:rPr>
                        <a:t>BE</a:t>
                      </a:r>
                      <a:endParaRPr lang="en-US" sz="2000" dirty="0">
                        <a:latin typeface="Times New Roman"/>
                        <a:ea typeface="Times New Roman"/>
                        <a:cs typeface="Times New Roman"/>
                      </a:endParaRPr>
                    </a:p>
                    <a:p>
                      <a:pPr algn="l">
                        <a:spcAft>
                          <a:spcPts val="0"/>
                        </a:spcAft>
                      </a:pPr>
                      <a:r>
                        <a:rPr lang="en-US" sz="1600" dirty="0">
                          <a:latin typeface="Times New Roman"/>
                          <a:ea typeface="Times New Roman"/>
                          <a:cs typeface="Times New Roman"/>
                        </a:rPr>
                        <a:t>CF x</a:t>
                      </a:r>
                      <a:endParaRPr lang="en-US" sz="20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a:latin typeface="Times New Roman"/>
                          <a:ea typeface="Times New Roman"/>
                          <a:cs typeface="Times New Roman"/>
                        </a:rPr>
                        <a:t>v</a:t>
                      </a:r>
                      <a:endParaRPr lang="en-US" sz="20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a:latin typeface="Times New Roman"/>
                          <a:ea typeface="Times New Roman"/>
                          <a:cs typeface="Times New Roman"/>
                        </a:rPr>
                        <a:t>v</a:t>
                      </a:r>
                      <a:endParaRPr lang="en-US" sz="20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a:latin typeface="Times New Roman"/>
                          <a:ea typeface="Times New Roman"/>
                          <a:cs typeface="Times New Roman"/>
                        </a:rPr>
                        <a:t>BE</a:t>
                      </a:r>
                      <a:endParaRPr lang="en-US" sz="20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endParaRPr lang="en-US" sz="16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92719">
                <a:tc>
                  <a:txBody>
                    <a:bodyPr/>
                    <a:lstStyle/>
                    <a:p>
                      <a:pPr algn="ctr">
                        <a:spcAft>
                          <a:spcPts val="0"/>
                        </a:spcAft>
                      </a:pPr>
                      <a:r>
                        <a:rPr lang="en-US" sz="1600" dirty="0">
                          <a:latin typeface="Times New Roman"/>
                          <a:ea typeface="Times New Roman"/>
                          <a:cs typeface="Times New Roman"/>
                        </a:rPr>
                        <a:t>F</a:t>
                      </a:r>
                      <a:endParaRPr lang="en-US" sz="2000" dirty="0">
                        <a:latin typeface="Times New Roman"/>
                        <a:ea typeface="Times New Roman"/>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l">
                        <a:spcAft>
                          <a:spcPts val="0"/>
                        </a:spcAft>
                      </a:pPr>
                      <a:r>
                        <a:rPr lang="en-US" sz="1600" dirty="0">
                          <a:latin typeface="Times New Roman"/>
                          <a:ea typeface="Times New Roman"/>
                          <a:cs typeface="Times New Roman"/>
                        </a:rPr>
                        <a:t>CD</a:t>
                      </a:r>
                      <a:endParaRPr lang="en-US" sz="2000" dirty="0">
                        <a:latin typeface="Times New Roman"/>
                        <a:ea typeface="Times New Roman"/>
                        <a:cs typeface="Times New Roman"/>
                      </a:endParaRPr>
                    </a:p>
                    <a:p>
                      <a:pPr algn="l">
                        <a:spcAft>
                          <a:spcPts val="0"/>
                        </a:spcAft>
                      </a:pPr>
                      <a:r>
                        <a:rPr lang="en-US" sz="1600" dirty="0">
                          <a:latin typeface="Times New Roman"/>
                          <a:ea typeface="Times New Roman"/>
                          <a:cs typeface="Times New Roman"/>
                        </a:rPr>
                        <a:t>BE</a:t>
                      </a:r>
                      <a:endParaRPr lang="en-US" sz="20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a:latin typeface="Times New Roman"/>
                          <a:ea typeface="Times New Roman"/>
                          <a:cs typeface="Times New Roman"/>
                        </a:rPr>
                        <a:t>BE</a:t>
                      </a:r>
                      <a:endParaRPr lang="en-US" sz="2000" dirty="0">
                        <a:latin typeface="Times New Roman"/>
                        <a:ea typeface="Times New Roman"/>
                        <a:cs typeface="Times New Roman"/>
                      </a:endParaRPr>
                    </a:p>
                    <a:p>
                      <a:pPr algn="l">
                        <a:spcAft>
                          <a:spcPts val="0"/>
                        </a:spcAft>
                      </a:pPr>
                      <a:r>
                        <a:rPr lang="en-US" sz="1600" dirty="0">
                          <a:latin typeface="Times New Roman"/>
                          <a:ea typeface="Times New Roman"/>
                          <a:cs typeface="Times New Roman"/>
                        </a:rPr>
                        <a:t>CF x</a:t>
                      </a:r>
                      <a:endParaRPr lang="en-US" sz="20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a:latin typeface="Times New Roman"/>
                          <a:ea typeface="Times New Roman"/>
                          <a:cs typeface="Times New Roman"/>
                        </a:rPr>
                        <a:t>x</a:t>
                      </a:r>
                      <a:endParaRPr lang="en-US" sz="20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a:latin typeface="Times New Roman"/>
                          <a:ea typeface="Times New Roman"/>
                          <a:cs typeface="Times New Roman"/>
                        </a:rPr>
                        <a:t>BE</a:t>
                      </a:r>
                      <a:endParaRPr lang="en-US" sz="2000" dirty="0">
                        <a:latin typeface="Times New Roman"/>
                        <a:ea typeface="Times New Roman"/>
                        <a:cs typeface="Times New Roman"/>
                      </a:endParaRPr>
                    </a:p>
                    <a:p>
                      <a:pPr algn="l">
                        <a:spcAft>
                          <a:spcPts val="0"/>
                        </a:spcAft>
                      </a:pPr>
                      <a:r>
                        <a:rPr lang="en-US" sz="1600" dirty="0">
                          <a:latin typeface="Times New Roman"/>
                          <a:ea typeface="Times New Roman"/>
                          <a:cs typeface="Times New Roman"/>
                        </a:rPr>
                        <a:t>CF x</a:t>
                      </a:r>
                      <a:endParaRPr lang="en-US" sz="20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a:latin typeface="Times New Roman"/>
                          <a:ea typeface="Times New Roman"/>
                          <a:cs typeface="Times New Roman"/>
                        </a:rPr>
                        <a:t>CF x</a:t>
                      </a:r>
                      <a:endParaRPr lang="en-US" sz="20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77739">
                <a:tc>
                  <a:txBody>
                    <a:bodyPr/>
                    <a:lstStyle/>
                    <a:p>
                      <a:pPr algn="ctr">
                        <a:spcAft>
                          <a:spcPts val="0"/>
                        </a:spcAft>
                      </a:pPr>
                      <a:endParaRPr lang="en-US" sz="1200" dirty="0">
                        <a:latin typeface="Times New Roman"/>
                        <a:ea typeface="Times New Roman"/>
                        <a:cs typeface="Times New Roman"/>
                      </a:endParaRPr>
                    </a:p>
                  </a:txBody>
                  <a:tcPr marL="68580" marR="68580" marT="0" marB="0" anchor="ctr">
                    <a:lnL>
                      <a:noFill/>
                    </a:lnL>
                    <a:lnR>
                      <a:noFill/>
                    </a:lnR>
                    <a:lnT>
                      <a:noFill/>
                    </a:lnT>
                    <a:lnB>
                      <a:noFill/>
                    </a:lnB>
                  </a:tcPr>
                </a:tc>
                <a:tc>
                  <a:txBody>
                    <a:bodyPr/>
                    <a:lstStyle/>
                    <a:p>
                      <a:pPr algn="l">
                        <a:spcAft>
                          <a:spcPts val="0"/>
                        </a:spcAft>
                      </a:pPr>
                      <a:r>
                        <a:rPr lang="en-US" sz="1600" dirty="0">
                          <a:latin typeface="Times New Roman"/>
                          <a:ea typeface="Times New Roman"/>
                          <a:cs typeface="Times New Roman"/>
                        </a:rPr>
                        <a:t>A</a:t>
                      </a:r>
                      <a:endParaRPr lang="en-US" sz="2000" dirty="0">
                        <a:latin typeface="Times New Roman"/>
                        <a:ea typeface="Times New Roman"/>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a:spcAft>
                          <a:spcPts val="0"/>
                        </a:spcAft>
                      </a:pPr>
                      <a:r>
                        <a:rPr lang="en-US" sz="1600" dirty="0">
                          <a:latin typeface="Times New Roman"/>
                          <a:ea typeface="Times New Roman"/>
                          <a:cs typeface="Times New Roman"/>
                        </a:rPr>
                        <a:t>B</a:t>
                      </a:r>
                      <a:endParaRPr lang="en-US" sz="2000" dirty="0">
                        <a:latin typeface="Times New Roman"/>
                        <a:ea typeface="Times New Roman"/>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a:spcAft>
                          <a:spcPts val="0"/>
                        </a:spcAft>
                      </a:pPr>
                      <a:r>
                        <a:rPr lang="en-US" sz="1600" dirty="0">
                          <a:latin typeface="Times New Roman"/>
                          <a:ea typeface="Times New Roman"/>
                          <a:cs typeface="Times New Roman"/>
                        </a:rPr>
                        <a:t>C</a:t>
                      </a:r>
                      <a:endParaRPr lang="en-US" sz="2000" dirty="0">
                        <a:latin typeface="Times New Roman"/>
                        <a:ea typeface="Times New Roman"/>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a:spcAft>
                          <a:spcPts val="0"/>
                        </a:spcAft>
                      </a:pPr>
                      <a:r>
                        <a:rPr lang="en-US" sz="1600" dirty="0">
                          <a:latin typeface="Times New Roman"/>
                          <a:ea typeface="Times New Roman"/>
                          <a:cs typeface="Times New Roman"/>
                        </a:rPr>
                        <a:t>D</a:t>
                      </a:r>
                      <a:endParaRPr lang="en-US" sz="2000" dirty="0">
                        <a:latin typeface="Times New Roman"/>
                        <a:ea typeface="Times New Roman"/>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a:spcAft>
                          <a:spcPts val="0"/>
                        </a:spcAft>
                      </a:pPr>
                      <a:r>
                        <a:rPr lang="en-US" sz="1600" dirty="0">
                          <a:latin typeface="Times New Roman"/>
                          <a:ea typeface="Times New Roman"/>
                          <a:cs typeface="Times New Roman"/>
                        </a:rPr>
                        <a:t>E</a:t>
                      </a:r>
                      <a:endParaRPr lang="en-US" sz="2000" dirty="0">
                        <a:latin typeface="Times New Roman"/>
                        <a:ea typeface="Times New Roman"/>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5"/>
                  </a:ext>
                </a:extLst>
              </a:tr>
              <a:tr h="739078">
                <a:tc>
                  <a:txBody>
                    <a:bodyPr/>
                    <a:lstStyle/>
                    <a:p>
                      <a:pPr algn="ctr">
                        <a:spcAft>
                          <a:spcPts val="0"/>
                        </a:spcAft>
                      </a:pPr>
                      <a:endParaRPr lang="en-US" sz="1200" dirty="0">
                        <a:latin typeface="Times New Roman"/>
                        <a:ea typeface="Times New Roman"/>
                        <a:cs typeface="Times New Roman"/>
                      </a:endParaRPr>
                    </a:p>
                  </a:txBody>
                  <a:tcPr marL="68580" marR="68580" marT="0" marB="0" anchor="ctr">
                    <a:lnL>
                      <a:noFill/>
                    </a:lnL>
                    <a:lnR>
                      <a:noFill/>
                    </a:lnR>
                    <a:lnT>
                      <a:noFill/>
                    </a:lnT>
                    <a:lnB>
                      <a:noFill/>
                    </a:lnB>
                  </a:tcPr>
                </a:tc>
                <a:tc>
                  <a:txBody>
                    <a:bodyPr/>
                    <a:lstStyle/>
                    <a:p>
                      <a:pPr algn="l">
                        <a:spcAft>
                          <a:spcPts val="0"/>
                        </a:spcAft>
                      </a:pPr>
                      <a:r>
                        <a:rPr lang="en-US" sz="1600" b="1" dirty="0">
                          <a:latin typeface="Times New Roman"/>
                          <a:ea typeface="Times New Roman"/>
                          <a:cs typeface="Times New Roman"/>
                        </a:rPr>
                        <a:t>(AF)</a:t>
                      </a:r>
                      <a:endParaRPr lang="en-US" sz="2000" dirty="0">
                        <a:latin typeface="Times New Roman"/>
                        <a:ea typeface="Times New Roman"/>
                        <a:cs typeface="Times New Roman"/>
                      </a:endParaRPr>
                    </a:p>
                  </a:txBody>
                  <a:tcPr marL="68580" marR="68580" marT="0" marB="0" anchor="ctr">
                    <a:lnL>
                      <a:noFill/>
                    </a:lnL>
                    <a:lnR>
                      <a:noFill/>
                    </a:lnR>
                    <a:lnT>
                      <a:noFill/>
                    </a:lnT>
                    <a:lnB>
                      <a:noFill/>
                    </a:lnB>
                  </a:tcPr>
                </a:tc>
                <a:tc>
                  <a:txBody>
                    <a:bodyPr/>
                    <a:lstStyle/>
                    <a:p>
                      <a:pPr algn="l">
                        <a:spcAft>
                          <a:spcPts val="0"/>
                        </a:spcAft>
                      </a:pPr>
                      <a:r>
                        <a:rPr lang="en-US" sz="1600" dirty="0">
                          <a:latin typeface="Times New Roman"/>
                          <a:ea typeface="Times New Roman"/>
                          <a:cs typeface="Times New Roman"/>
                        </a:rPr>
                        <a:t>(BC)</a:t>
                      </a:r>
                      <a:endParaRPr lang="en-US" sz="2000" dirty="0">
                        <a:latin typeface="Times New Roman"/>
                        <a:ea typeface="Times New Roman"/>
                        <a:cs typeface="Times New Roman"/>
                      </a:endParaRPr>
                    </a:p>
                    <a:p>
                      <a:pPr algn="l">
                        <a:spcAft>
                          <a:spcPts val="0"/>
                        </a:spcAft>
                      </a:pPr>
                      <a:r>
                        <a:rPr lang="en-US" sz="1600" dirty="0">
                          <a:latin typeface="Times New Roman"/>
                          <a:ea typeface="Times New Roman"/>
                          <a:cs typeface="Times New Roman"/>
                        </a:rPr>
                        <a:t>(BD)</a:t>
                      </a:r>
                      <a:endParaRPr lang="en-US" sz="2000" dirty="0">
                        <a:latin typeface="Times New Roman"/>
                        <a:ea typeface="Times New Roman"/>
                        <a:cs typeface="Times New Roman"/>
                      </a:endParaRPr>
                    </a:p>
                    <a:p>
                      <a:pPr algn="l">
                        <a:spcAft>
                          <a:spcPts val="0"/>
                        </a:spcAft>
                      </a:pPr>
                      <a:r>
                        <a:rPr lang="en-US" sz="1600" dirty="0">
                          <a:latin typeface="Times New Roman"/>
                          <a:ea typeface="Times New Roman"/>
                          <a:cs typeface="Times New Roman"/>
                        </a:rPr>
                        <a:t>(BE)</a:t>
                      </a:r>
                      <a:endParaRPr lang="en-US" sz="2000" dirty="0">
                        <a:latin typeface="Times New Roman"/>
                        <a:ea typeface="Times New Roman"/>
                        <a:cs typeface="Times New Roman"/>
                      </a:endParaRPr>
                    </a:p>
                  </a:txBody>
                  <a:tcPr marL="68580" marR="68580" marT="0" marB="0" anchor="ctr">
                    <a:lnL>
                      <a:noFill/>
                    </a:lnL>
                    <a:lnR>
                      <a:noFill/>
                    </a:lnR>
                    <a:lnT>
                      <a:noFill/>
                    </a:lnT>
                    <a:lnB>
                      <a:noFill/>
                    </a:lnB>
                  </a:tcPr>
                </a:tc>
                <a:tc>
                  <a:txBody>
                    <a:bodyPr/>
                    <a:lstStyle/>
                    <a:p>
                      <a:pPr algn="l">
                        <a:spcAft>
                          <a:spcPts val="0"/>
                        </a:spcAft>
                      </a:pPr>
                      <a:r>
                        <a:rPr lang="en-US" sz="1600" dirty="0">
                          <a:latin typeface="Times New Roman"/>
                          <a:ea typeface="Times New Roman"/>
                          <a:cs typeface="Times New Roman"/>
                        </a:rPr>
                        <a:t>(CD)</a:t>
                      </a:r>
                      <a:endParaRPr lang="en-US" sz="2000" dirty="0">
                        <a:latin typeface="Times New Roman"/>
                        <a:ea typeface="Times New Roman"/>
                        <a:cs typeface="Times New Roman"/>
                      </a:endParaRPr>
                    </a:p>
                    <a:p>
                      <a:pPr algn="l">
                        <a:spcAft>
                          <a:spcPts val="0"/>
                        </a:spcAft>
                      </a:pPr>
                      <a:r>
                        <a:rPr lang="en-US" sz="1600" dirty="0">
                          <a:latin typeface="Times New Roman"/>
                          <a:ea typeface="Times New Roman"/>
                          <a:cs typeface="Times New Roman"/>
                        </a:rPr>
                        <a:t>(CE)</a:t>
                      </a:r>
                      <a:endParaRPr lang="en-US" sz="2000" dirty="0">
                        <a:latin typeface="Times New Roman"/>
                        <a:ea typeface="Times New Roman"/>
                        <a:cs typeface="Times New Roman"/>
                      </a:endParaRPr>
                    </a:p>
                  </a:txBody>
                  <a:tcPr marL="68580" marR="68580" marT="0" marB="0" anchor="ctr">
                    <a:lnL>
                      <a:noFill/>
                    </a:lnL>
                    <a:lnR>
                      <a:noFill/>
                    </a:lnR>
                    <a:lnT>
                      <a:noFill/>
                    </a:lnT>
                    <a:lnB>
                      <a:noFill/>
                    </a:lnB>
                  </a:tcPr>
                </a:tc>
                <a:tc>
                  <a:txBody>
                    <a:bodyPr/>
                    <a:lstStyle/>
                    <a:p>
                      <a:pPr algn="l">
                        <a:spcAft>
                          <a:spcPts val="0"/>
                        </a:spcAft>
                      </a:pPr>
                      <a:r>
                        <a:rPr lang="en-US" sz="1600" dirty="0">
                          <a:latin typeface="Times New Roman"/>
                          <a:ea typeface="Times New Roman"/>
                          <a:cs typeface="Times New Roman"/>
                        </a:rPr>
                        <a:t>(DE)</a:t>
                      </a:r>
                      <a:endParaRPr lang="en-US" sz="2000" dirty="0">
                        <a:latin typeface="Times New Roman"/>
                        <a:ea typeface="Times New Roman"/>
                        <a:cs typeface="Times New Roman"/>
                      </a:endParaRPr>
                    </a:p>
                  </a:txBody>
                  <a:tcPr marL="68580" marR="68580" marT="0" marB="0" anchor="ctr">
                    <a:lnL>
                      <a:noFill/>
                    </a:lnL>
                    <a:lnR>
                      <a:noFill/>
                    </a:lnR>
                    <a:lnT>
                      <a:noFill/>
                    </a:lnT>
                    <a:lnB>
                      <a:noFill/>
                    </a:lnB>
                  </a:tcPr>
                </a:tc>
                <a:tc>
                  <a:txBody>
                    <a:bodyPr/>
                    <a:lstStyle/>
                    <a:p>
                      <a:pPr algn="l">
                        <a:spcAft>
                          <a:spcPts val="0"/>
                        </a:spcAft>
                      </a:pPr>
                      <a:endParaRPr lang="en-US" sz="1600" dirty="0">
                        <a:latin typeface="Times New Roman"/>
                        <a:ea typeface="Times New Roman"/>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6"/>
                  </a:ext>
                </a:extLst>
              </a:tr>
              <a:tr h="307949">
                <a:tc>
                  <a:txBody>
                    <a:bodyPr/>
                    <a:lstStyle/>
                    <a:p>
                      <a:pPr algn="ctr">
                        <a:spcAft>
                          <a:spcPts val="0"/>
                        </a:spcAft>
                      </a:pPr>
                      <a:endParaRPr lang="en-US" sz="1200" dirty="0">
                        <a:latin typeface="Times New Roman"/>
                        <a:ea typeface="Times New Roman"/>
                        <a:cs typeface="Times New Roman"/>
                      </a:endParaRPr>
                    </a:p>
                  </a:txBody>
                  <a:tcPr marL="68580" marR="68580" marT="0" marB="0" anchor="ctr">
                    <a:lnL>
                      <a:noFill/>
                    </a:lnL>
                    <a:lnR>
                      <a:noFill/>
                    </a:lnR>
                    <a:lnT>
                      <a:noFill/>
                    </a:lnT>
                    <a:lnB>
                      <a:noFill/>
                    </a:lnB>
                  </a:tcPr>
                </a:tc>
                <a:tc>
                  <a:txBody>
                    <a:bodyPr/>
                    <a:lstStyle/>
                    <a:p>
                      <a:pPr algn="l">
                        <a:spcAft>
                          <a:spcPts val="0"/>
                        </a:spcAft>
                      </a:pPr>
                      <a:endParaRPr lang="en-US" sz="1600" dirty="0">
                        <a:latin typeface="Times New Roman"/>
                        <a:ea typeface="Times New Roman"/>
                        <a:cs typeface="Times New Roman"/>
                      </a:endParaRPr>
                    </a:p>
                  </a:txBody>
                  <a:tcPr marL="68580" marR="68580" marT="0" marB="0" anchor="ctr">
                    <a:lnL>
                      <a:noFill/>
                    </a:lnL>
                    <a:lnR>
                      <a:noFill/>
                    </a:lnR>
                    <a:lnT>
                      <a:noFill/>
                    </a:lnT>
                    <a:lnB>
                      <a:noFill/>
                    </a:lnB>
                  </a:tcPr>
                </a:tc>
                <a:tc>
                  <a:txBody>
                    <a:bodyPr/>
                    <a:lstStyle/>
                    <a:p>
                      <a:pPr algn="l">
                        <a:spcAft>
                          <a:spcPts val="0"/>
                        </a:spcAft>
                      </a:pPr>
                      <a:endParaRPr lang="en-US" sz="1600" dirty="0">
                        <a:latin typeface="Times New Roman"/>
                        <a:ea typeface="Times New Roman"/>
                        <a:cs typeface="Times New Roman"/>
                      </a:endParaRPr>
                    </a:p>
                  </a:txBody>
                  <a:tcPr marL="68580" marR="68580" marT="0" marB="0" anchor="ctr">
                    <a:lnL>
                      <a:noFill/>
                    </a:lnL>
                    <a:lnR>
                      <a:noFill/>
                    </a:lnR>
                    <a:lnT>
                      <a:noFill/>
                    </a:lnT>
                    <a:lnB>
                      <a:noFill/>
                    </a:lnB>
                  </a:tcPr>
                </a:tc>
                <a:tc>
                  <a:txBody>
                    <a:bodyPr/>
                    <a:lstStyle/>
                    <a:p>
                      <a:pPr algn="l">
                        <a:spcAft>
                          <a:spcPts val="0"/>
                        </a:spcAft>
                      </a:pPr>
                      <a:r>
                        <a:rPr lang="en-US" sz="1600" b="1" dirty="0">
                          <a:latin typeface="Times New Roman"/>
                          <a:ea typeface="Times New Roman"/>
                          <a:cs typeface="Times New Roman"/>
                        </a:rPr>
                        <a:t>(CDE)</a:t>
                      </a:r>
                      <a:endParaRPr lang="en-US" sz="2000" dirty="0">
                        <a:latin typeface="Times New Roman"/>
                        <a:ea typeface="Times New Roman"/>
                        <a:cs typeface="Times New Roman"/>
                      </a:endParaRPr>
                    </a:p>
                  </a:txBody>
                  <a:tcPr marL="68580" marR="68580" marT="0" marB="0" anchor="ctr">
                    <a:lnL>
                      <a:noFill/>
                    </a:lnL>
                    <a:lnR>
                      <a:noFill/>
                    </a:lnR>
                    <a:lnT>
                      <a:noFill/>
                    </a:lnT>
                    <a:lnB>
                      <a:noFill/>
                    </a:lnB>
                  </a:tcPr>
                </a:tc>
                <a:tc>
                  <a:txBody>
                    <a:bodyPr/>
                    <a:lstStyle/>
                    <a:p>
                      <a:pPr algn="l">
                        <a:spcAft>
                          <a:spcPts val="0"/>
                        </a:spcAft>
                      </a:pPr>
                      <a:endParaRPr lang="en-US" sz="1600" dirty="0">
                        <a:latin typeface="Times New Roman"/>
                        <a:ea typeface="Times New Roman"/>
                        <a:cs typeface="Times New Roman"/>
                      </a:endParaRPr>
                    </a:p>
                  </a:txBody>
                  <a:tcPr marL="68580" marR="68580" marT="0" marB="0" anchor="ctr">
                    <a:lnL>
                      <a:noFill/>
                    </a:lnL>
                    <a:lnR>
                      <a:noFill/>
                    </a:lnR>
                    <a:lnT>
                      <a:noFill/>
                    </a:lnT>
                    <a:lnB>
                      <a:noFill/>
                    </a:lnB>
                  </a:tcPr>
                </a:tc>
                <a:tc>
                  <a:txBody>
                    <a:bodyPr/>
                    <a:lstStyle/>
                    <a:p>
                      <a:pPr algn="l">
                        <a:spcAft>
                          <a:spcPts val="0"/>
                        </a:spcAft>
                      </a:pPr>
                      <a:endParaRPr lang="en-US" sz="2000" dirty="0">
                        <a:latin typeface="Times New Roman"/>
                        <a:ea typeface="Times New Roman"/>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7"/>
                  </a:ext>
                </a:extLst>
              </a:tr>
              <a:tr h="246359">
                <a:tc>
                  <a:txBody>
                    <a:bodyPr/>
                    <a:lstStyle/>
                    <a:p>
                      <a:pPr algn="ctr">
                        <a:spcAft>
                          <a:spcPts val="0"/>
                        </a:spcAft>
                      </a:pPr>
                      <a:endParaRPr lang="en-US" sz="1200" dirty="0">
                        <a:latin typeface="Times New Roman"/>
                        <a:ea typeface="Times New Roman"/>
                        <a:cs typeface="Times New Roman"/>
                      </a:endParaRPr>
                    </a:p>
                  </a:txBody>
                  <a:tcPr marL="68580" marR="68580" marT="0" marB="0" anchor="ctr">
                    <a:lnL>
                      <a:noFill/>
                    </a:lnL>
                    <a:lnR>
                      <a:noFill/>
                    </a:lnR>
                    <a:lnT>
                      <a:noFill/>
                    </a:lnT>
                    <a:lnB>
                      <a:noFill/>
                    </a:lnB>
                  </a:tcPr>
                </a:tc>
                <a:tc>
                  <a:txBody>
                    <a:bodyPr/>
                    <a:lstStyle/>
                    <a:p>
                      <a:pPr algn="l">
                        <a:spcAft>
                          <a:spcPts val="0"/>
                        </a:spcAft>
                      </a:pPr>
                      <a:endParaRPr lang="en-US" sz="1600" dirty="0">
                        <a:latin typeface="Times New Roman"/>
                        <a:ea typeface="Times New Roman"/>
                        <a:cs typeface="Times New Roman"/>
                      </a:endParaRPr>
                    </a:p>
                  </a:txBody>
                  <a:tcPr marL="68580" marR="68580" marT="0" marB="0" anchor="ctr">
                    <a:lnL>
                      <a:noFill/>
                    </a:lnL>
                    <a:lnR>
                      <a:noFill/>
                    </a:lnR>
                    <a:lnT>
                      <a:noFill/>
                    </a:lnT>
                    <a:lnB>
                      <a:noFill/>
                    </a:lnB>
                  </a:tcPr>
                </a:tc>
                <a:tc>
                  <a:txBody>
                    <a:bodyPr/>
                    <a:lstStyle/>
                    <a:p>
                      <a:pPr algn="l">
                        <a:spcAft>
                          <a:spcPts val="0"/>
                        </a:spcAft>
                      </a:pPr>
                      <a:endParaRPr lang="en-US" sz="1600" dirty="0">
                        <a:latin typeface="Times New Roman"/>
                        <a:ea typeface="Times New Roman"/>
                        <a:cs typeface="Times New Roman"/>
                      </a:endParaRPr>
                    </a:p>
                  </a:txBody>
                  <a:tcPr marL="68580" marR="68580" marT="0" marB="0" anchor="ctr">
                    <a:lnL>
                      <a:noFill/>
                    </a:lnL>
                    <a:lnR>
                      <a:noFill/>
                    </a:lnR>
                    <a:lnT>
                      <a:noFill/>
                    </a:lnT>
                    <a:lnB>
                      <a:noFill/>
                    </a:lnB>
                  </a:tcPr>
                </a:tc>
                <a:tc>
                  <a:txBody>
                    <a:bodyPr/>
                    <a:lstStyle/>
                    <a:p>
                      <a:pPr algn="l">
                        <a:spcAft>
                          <a:spcPts val="0"/>
                        </a:spcAft>
                      </a:pPr>
                      <a:r>
                        <a:rPr lang="en-US" sz="1600" b="1" dirty="0">
                          <a:latin typeface="Times New Roman"/>
                          <a:ea typeface="Times New Roman"/>
                          <a:cs typeface="Times New Roman"/>
                        </a:rPr>
                        <a:t>(BCDE)</a:t>
                      </a:r>
                      <a:endParaRPr lang="en-US" sz="2000" dirty="0">
                        <a:latin typeface="Times New Roman"/>
                        <a:ea typeface="Times New Roman"/>
                        <a:cs typeface="Times New Roman"/>
                      </a:endParaRPr>
                    </a:p>
                  </a:txBody>
                  <a:tcPr marL="68580" marR="68580" marT="0" marB="0" anchor="ctr">
                    <a:lnL>
                      <a:noFill/>
                    </a:lnL>
                    <a:lnR>
                      <a:noFill/>
                    </a:lnR>
                    <a:lnT>
                      <a:noFill/>
                    </a:lnT>
                    <a:lnB>
                      <a:noFill/>
                    </a:lnB>
                  </a:tcPr>
                </a:tc>
                <a:tc>
                  <a:txBody>
                    <a:bodyPr/>
                    <a:lstStyle/>
                    <a:p>
                      <a:pPr algn="l">
                        <a:spcAft>
                          <a:spcPts val="0"/>
                        </a:spcAft>
                      </a:pPr>
                      <a:endParaRPr lang="en-US" sz="1600" dirty="0">
                        <a:latin typeface="Times New Roman"/>
                        <a:ea typeface="Times New Roman"/>
                        <a:cs typeface="Times New Roman"/>
                      </a:endParaRPr>
                    </a:p>
                  </a:txBody>
                  <a:tcPr marL="68580" marR="68580" marT="0" marB="0" anchor="ctr">
                    <a:lnL>
                      <a:noFill/>
                    </a:lnL>
                    <a:lnR>
                      <a:noFill/>
                    </a:lnR>
                    <a:lnT>
                      <a:noFill/>
                    </a:lnT>
                    <a:lnB>
                      <a:noFill/>
                    </a:lnB>
                  </a:tcPr>
                </a:tc>
                <a:tc>
                  <a:txBody>
                    <a:bodyPr/>
                    <a:lstStyle/>
                    <a:p>
                      <a:pPr algn="l">
                        <a:spcAft>
                          <a:spcPts val="0"/>
                        </a:spcAft>
                      </a:pPr>
                      <a:endParaRPr lang="en-US" sz="1600" dirty="0">
                        <a:latin typeface="Times New Roman"/>
                        <a:ea typeface="Times New Roman"/>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8"/>
                  </a:ext>
                </a:extLst>
              </a:tr>
            </a:tbl>
          </a:graphicData>
        </a:graphic>
      </p:graphicFrame>
      <p:sp>
        <p:nvSpPr>
          <p:cNvPr id="10" name="Rectangle 9"/>
          <p:cNvSpPr/>
          <p:nvPr/>
        </p:nvSpPr>
        <p:spPr>
          <a:xfrm>
            <a:off x="1105371" y="5714686"/>
            <a:ext cx="4559065" cy="707886"/>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Như vậy có 2 nhóm tương đương tối đa:</a:t>
            </a:r>
          </a:p>
          <a:p>
            <a:pPr algn="ctr"/>
            <a:r>
              <a:rPr lang="en-US" sz="2000" dirty="0">
                <a:latin typeface="Times New Roman" panose="02020603050405020304" pitchFamily="18" charset="0"/>
                <a:cs typeface="Times New Roman" panose="02020603050405020304" pitchFamily="18" charset="0"/>
              </a:rPr>
              <a:t>a=(AF); b=(BCDE)</a:t>
            </a:r>
          </a:p>
        </p:txBody>
      </p:sp>
      <p:pic>
        <p:nvPicPr>
          <p:cNvPr id="2" name="Picture 1"/>
          <p:cNvPicPr>
            <a:picLocks noChangeAspect="1"/>
          </p:cNvPicPr>
          <p:nvPr/>
        </p:nvPicPr>
        <p:blipFill>
          <a:blip r:embed="rId3"/>
          <a:stretch>
            <a:fillRect/>
          </a:stretch>
        </p:blipFill>
        <p:spPr>
          <a:xfrm>
            <a:off x="6027058" y="1300711"/>
            <a:ext cx="4470398" cy="2831926"/>
          </a:xfrm>
          <a:prstGeom prst="rect">
            <a:avLst/>
          </a:prstGeom>
        </p:spPr>
      </p:pic>
      <p:pic>
        <p:nvPicPr>
          <p:cNvPr id="3" name="Picture 2"/>
          <p:cNvPicPr>
            <a:picLocks noChangeAspect="1"/>
          </p:cNvPicPr>
          <p:nvPr/>
        </p:nvPicPr>
        <p:blipFill>
          <a:blip r:embed="rId4"/>
          <a:stretch>
            <a:fillRect/>
          </a:stretch>
        </p:blipFill>
        <p:spPr>
          <a:xfrm>
            <a:off x="6132758" y="4261237"/>
            <a:ext cx="4364698" cy="1966205"/>
          </a:xfrm>
          <a:prstGeom prst="rect">
            <a:avLst/>
          </a:prstGeom>
        </p:spPr>
      </p:pic>
      <p:sp>
        <p:nvSpPr>
          <p:cNvPr id="12" name="Title 1"/>
          <p:cNvSpPr>
            <a:spLocks noGrp="1"/>
          </p:cNvSpPr>
          <p:nvPr>
            <p:ph type="title"/>
          </p:nvPr>
        </p:nvSpPr>
        <p:spPr>
          <a:xfrm>
            <a:off x="29075" y="-13898"/>
            <a:ext cx="11088868" cy="762000"/>
          </a:xfrm>
        </p:spPr>
        <p:txBody>
          <a:bodyPr vert="horz" lIns="91440" tIns="45720" rIns="91440" bIns="45720" rtlCol="0" anchor="ctr">
            <a:noAutofit/>
          </a:bodyPr>
          <a:lstStyle/>
          <a:p>
            <a:pPr lvl="0" algn="l">
              <a:defRPr/>
            </a:pPr>
            <a:r>
              <a:rPr lang="en-US" sz="3200" b="1" dirty="0">
                <a:solidFill>
                  <a:srgbClr val="C00000"/>
                </a:solidFill>
                <a:latin typeface="Times New Roman" panose="02020603050405020304" pitchFamily="18" charset="0"/>
                <a:cs typeface="Times New Roman" panose="02020603050405020304" pitchFamily="18" charset="0"/>
              </a:rPr>
              <a:t>4</a:t>
            </a:r>
            <a:r>
              <a:rPr lang="en-US" sz="3200" b="1" dirty="0" smtClean="0">
                <a:solidFill>
                  <a:srgbClr val="C00000"/>
                </a:solidFill>
                <a:latin typeface="Times New Roman" panose="02020603050405020304" pitchFamily="18" charset="0"/>
                <a:cs typeface="Times New Roman" panose="02020603050405020304" pitchFamily="18" charset="0"/>
              </a:rPr>
              <a:t>.5</a:t>
            </a:r>
            <a:r>
              <a:rPr lang="en-US" sz="3200" b="1" dirty="0">
                <a:solidFill>
                  <a:srgbClr val="C00000"/>
                </a:solidFill>
                <a:latin typeface="Times New Roman" panose="02020603050405020304" pitchFamily="18" charset="0"/>
                <a:cs typeface="Times New Roman" panose="02020603050405020304" pitchFamily="18" charset="0"/>
              </a:rPr>
              <a:t>. Thiết kế </a:t>
            </a:r>
            <a:r>
              <a:rPr lang="en-US" sz="3200" b="1" dirty="0" err="1">
                <a:solidFill>
                  <a:srgbClr val="C00000"/>
                </a:solidFill>
                <a:latin typeface="Times New Roman" panose="02020603050405020304" pitchFamily="18" charset="0"/>
                <a:cs typeface="Times New Roman" panose="02020603050405020304" pitchFamily="18" charset="0"/>
              </a:rPr>
              <a:t>mạch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dãy</a:t>
            </a:r>
            <a:r>
              <a:rPr lang="en-US" sz="3200" b="1" dirty="0" smtClean="0">
                <a:solidFill>
                  <a:srgbClr val="C00000"/>
                </a:solidFill>
                <a:latin typeface="Times New Roman" panose="02020603050405020304" pitchFamily="18" charset="0"/>
                <a:cs typeface="Times New Roman" panose="02020603050405020304" pitchFamily="18" charset="0"/>
              </a:rPr>
              <a:t> – </a:t>
            </a:r>
            <a:r>
              <a:rPr lang="en-US" sz="3200" b="1" dirty="0" err="1" smtClean="0">
                <a:solidFill>
                  <a:srgbClr val="C00000"/>
                </a:solidFill>
                <a:latin typeface="Times New Roman" panose="02020603050405020304" pitchFamily="18" charset="0"/>
                <a:cs typeface="Times New Roman" panose="02020603050405020304" pitchFamily="18" charset="0"/>
              </a:rPr>
              <a:t>Tối</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thiểu</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các</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trạng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thái</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trong</a:t>
            </a:r>
            <a:r>
              <a:rPr lang="en-US" sz="3200" b="1" dirty="0" smtClean="0">
                <a:solidFill>
                  <a:srgbClr val="C00000"/>
                </a:solidFill>
                <a:latin typeface="Times New Roman" panose="02020603050405020304" pitchFamily="18" charset="0"/>
                <a:cs typeface="Times New Roman" panose="02020603050405020304" pitchFamily="18" charset="0"/>
              </a:rPr>
              <a:t> (6)</a:t>
            </a:r>
            <a:endParaRPr lang="en-US" sz="32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arn(inVertical)">
                                      <p:cBhvr>
                                        <p:cTn id="2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119</a:t>
            </a:fld>
            <a:endParaRPr lang="en-US" dirty="0"/>
          </a:p>
        </p:txBody>
      </p:sp>
      <p:sp>
        <p:nvSpPr>
          <p:cNvPr id="7" name="Rectangle 6"/>
          <p:cNvSpPr/>
          <p:nvPr/>
        </p:nvSpPr>
        <p:spPr>
          <a:xfrm>
            <a:off x="246743" y="1286464"/>
            <a:ext cx="11335657" cy="523220"/>
          </a:xfrm>
          <a:prstGeom prst="rect">
            <a:avLst/>
          </a:prstGeom>
        </p:spPr>
        <p:txBody>
          <a:bodyPr wrap="square">
            <a:spAutoFit/>
          </a:bodyPr>
          <a:lstStyle/>
          <a:p>
            <a:pPr algn="just">
              <a:spcBef>
                <a:spcPts val="600"/>
              </a:spcBef>
              <a:spcAft>
                <a:spcPts val="600"/>
              </a:spcAft>
            </a:pPr>
            <a:r>
              <a:rPr lang="en-US" sz="2800"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Số</a:t>
            </a:r>
            <a:r>
              <a:rPr lang="en-US" sz="2800" b="1" dirty="0">
                <a:latin typeface="Times New Roman" panose="02020603050405020304" pitchFamily="18" charset="0"/>
                <a:cs typeface="Times New Roman" panose="02020603050405020304" pitchFamily="18" charset="0"/>
              </a:rPr>
              <a:t> bit </a:t>
            </a:r>
            <a:r>
              <a:rPr lang="en-US" sz="2800" b="1" dirty="0" err="1">
                <a:latin typeface="Times New Roman" panose="02020603050405020304" pitchFamily="18" charset="0"/>
                <a:cs typeface="Times New Roman" panose="02020603050405020304" pitchFamily="18" charset="0"/>
              </a:rPr>
              <a:t>mã</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hóa</a:t>
            </a:r>
            <a:r>
              <a:rPr lang="en-US" sz="2800" b="1" dirty="0">
                <a:latin typeface="Times New Roman" panose="02020603050405020304" pitchFamily="18" charset="0"/>
                <a:cs typeface="Times New Roman" panose="02020603050405020304" pitchFamily="18" charset="0"/>
              </a:rPr>
              <a:t> (m): </a:t>
            </a:r>
            <a:r>
              <a:rPr lang="en-US" sz="2800" dirty="0">
                <a:latin typeface="Times New Roman" panose="02020603050405020304" pitchFamily="18" charset="0"/>
                <a:cs typeface="Times New Roman" panose="02020603050405020304" pitchFamily="18" charset="0"/>
              </a:rPr>
              <a:t>được chọn sao cho 2</a:t>
            </a:r>
            <a:r>
              <a:rPr lang="en-US" sz="2800" baseline="30000" dirty="0">
                <a:latin typeface="Times New Roman" panose="02020603050405020304" pitchFamily="18" charset="0"/>
                <a:cs typeface="Times New Roman" panose="02020603050405020304" pitchFamily="18" charset="0"/>
              </a:rPr>
              <a:t>m-1 </a:t>
            </a:r>
            <a:r>
              <a:rPr lang="en-US" sz="2800" dirty="0">
                <a:latin typeface="Times New Roman" panose="02020603050405020304" pitchFamily="18" charset="0"/>
                <a:cs typeface="Times New Roman" panose="02020603050405020304" pitchFamily="18" charset="0"/>
                <a:sym typeface="Symbol"/>
              </a:rPr>
              <a:t></a:t>
            </a:r>
            <a:r>
              <a:rPr lang="en-US" sz="2800" dirty="0">
                <a:latin typeface="Times New Roman" panose="02020603050405020304" pitchFamily="18" charset="0"/>
                <a:cs typeface="Times New Roman" panose="02020603050405020304" pitchFamily="18" charset="0"/>
              </a:rPr>
              <a:t> n </a:t>
            </a:r>
            <a:r>
              <a:rPr lang="en-US" sz="2800" dirty="0">
                <a:latin typeface="Times New Roman" panose="02020603050405020304" pitchFamily="18" charset="0"/>
                <a:cs typeface="Times New Roman" panose="02020603050405020304" pitchFamily="18" charset="0"/>
                <a:sym typeface="Symbol"/>
              </a:rPr>
              <a:t></a:t>
            </a:r>
            <a:r>
              <a:rPr lang="en-US" sz="2800" dirty="0">
                <a:latin typeface="Times New Roman" panose="02020603050405020304" pitchFamily="18" charset="0"/>
                <a:cs typeface="Times New Roman" panose="02020603050405020304" pitchFamily="18" charset="0"/>
              </a:rPr>
              <a:t> 2</a:t>
            </a:r>
            <a:r>
              <a:rPr lang="en-US" sz="2800" baseline="30000" dirty="0">
                <a:latin typeface="Times New Roman" panose="02020603050405020304" pitchFamily="18" charset="0"/>
                <a:cs typeface="Times New Roman" panose="02020603050405020304" pitchFamily="18" charset="0"/>
              </a:rPr>
              <a:t>m</a:t>
            </a:r>
            <a:r>
              <a:rPr lang="en-US" sz="2800" dirty="0">
                <a:latin typeface="Times New Roman" panose="02020603050405020304" pitchFamily="18" charset="0"/>
                <a:cs typeface="Times New Roman" panose="02020603050405020304" pitchFamily="18" charset="0"/>
              </a:rPr>
              <a:t> (với n là số trạng thái)</a:t>
            </a:r>
          </a:p>
        </p:txBody>
      </p:sp>
      <p:graphicFrame>
        <p:nvGraphicFramePr>
          <p:cNvPr id="8" name="Table 7"/>
          <p:cNvGraphicFramePr>
            <a:graphicFrameLocks noGrp="1"/>
          </p:cNvGraphicFramePr>
          <p:nvPr>
            <p:extLst>
              <p:ext uri="{D42A27DB-BD31-4B8C-83A1-F6EECF244321}">
                <p14:modId xmlns:p14="http://schemas.microsoft.com/office/powerpoint/2010/main" val="2346475621"/>
              </p:ext>
            </p:extLst>
          </p:nvPr>
        </p:nvGraphicFramePr>
        <p:xfrm>
          <a:off x="3026229" y="4352046"/>
          <a:ext cx="6400801" cy="1828800"/>
        </p:xfrm>
        <a:graphic>
          <a:graphicData uri="http://schemas.openxmlformats.org/drawingml/2006/table">
            <a:tbl>
              <a:tblPr/>
              <a:tblGrid>
                <a:gridCol w="1637269">
                  <a:extLst>
                    <a:ext uri="{9D8B030D-6E8A-4147-A177-3AD203B41FA5}">
                      <a16:colId xmlns:a16="http://schemas.microsoft.com/office/drawing/2014/main" val="20000"/>
                    </a:ext>
                  </a:extLst>
                </a:gridCol>
                <a:gridCol w="1190883">
                  <a:extLst>
                    <a:ext uri="{9D8B030D-6E8A-4147-A177-3AD203B41FA5}">
                      <a16:colId xmlns:a16="http://schemas.microsoft.com/office/drawing/2014/main" val="20001"/>
                    </a:ext>
                  </a:extLst>
                </a:gridCol>
                <a:gridCol w="1190883">
                  <a:extLst>
                    <a:ext uri="{9D8B030D-6E8A-4147-A177-3AD203B41FA5}">
                      <a16:colId xmlns:a16="http://schemas.microsoft.com/office/drawing/2014/main" val="20002"/>
                    </a:ext>
                  </a:extLst>
                </a:gridCol>
                <a:gridCol w="1190883">
                  <a:extLst>
                    <a:ext uri="{9D8B030D-6E8A-4147-A177-3AD203B41FA5}">
                      <a16:colId xmlns:a16="http://schemas.microsoft.com/office/drawing/2014/main" val="20003"/>
                    </a:ext>
                  </a:extLst>
                </a:gridCol>
                <a:gridCol w="1190883">
                  <a:extLst>
                    <a:ext uri="{9D8B030D-6E8A-4147-A177-3AD203B41FA5}">
                      <a16:colId xmlns:a16="http://schemas.microsoft.com/office/drawing/2014/main" val="20004"/>
                    </a:ext>
                  </a:extLst>
                </a:gridCol>
              </a:tblGrid>
              <a:tr h="954618">
                <a:tc>
                  <a:txBody>
                    <a:bodyPr/>
                    <a:lstStyle/>
                    <a:p>
                      <a:pPr algn="l">
                        <a:spcAft>
                          <a:spcPts val="0"/>
                        </a:spcAft>
                      </a:pPr>
                      <a:r>
                        <a:rPr lang="en-US" sz="2400" dirty="0">
                          <a:latin typeface="Times New Roman"/>
                          <a:ea typeface="Times New Roman"/>
                          <a:cs typeface="Times New Roman"/>
                        </a:rPr>
                        <a:t>     </a:t>
                      </a:r>
                      <a:r>
                        <a:rPr lang="en-US" sz="2400" dirty="0" smtClean="0">
                          <a:latin typeface="Times New Roman"/>
                          <a:ea typeface="Times New Roman"/>
                          <a:cs typeface="Times New Roman"/>
                        </a:rPr>
                        <a:t>     x</a:t>
                      </a:r>
                      <a:r>
                        <a:rPr lang="en-US" sz="2400" baseline="-25000" dirty="0" smtClean="0">
                          <a:latin typeface="Times New Roman"/>
                          <a:ea typeface="Times New Roman"/>
                          <a:cs typeface="Times New Roman"/>
                        </a:rPr>
                        <a:t>2</a:t>
                      </a:r>
                      <a:r>
                        <a:rPr lang="en-US" sz="2400" dirty="0" smtClean="0">
                          <a:latin typeface="Times New Roman"/>
                          <a:ea typeface="Times New Roman"/>
                          <a:cs typeface="Times New Roman"/>
                        </a:rPr>
                        <a:t>x</a:t>
                      </a:r>
                      <a:r>
                        <a:rPr lang="en-US" sz="2400" baseline="-25000" dirty="0" smtClean="0">
                          <a:latin typeface="Times New Roman"/>
                          <a:ea typeface="Times New Roman"/>
                          <a:cs typeface="Times New Roman"/>
                        </a:rPr>
                        <a:t>1</a:t>
                      </a:r>
                      <a:endParaRPr lang="en-US" sz="2400" dirty="0">
                        <a:latin typeface="Times New Roman"/>
                        <a:ea typeface="Times New Roman"/>
                        <a:cs typeface="Times New Roman"/>
                      </a:endParaRPr>
                    </a:p>
                    <a:p>
                      <a:pPr algn="l">
                        <a:spcAft>
                          <a:spcPts val="0"/>
                        </a:spcAft>
                      </a:pPr>
                      <a:r>
                        <a:rPr lang="en-US" sz="2400" dirty="0" smtClean="0">
                          <a:latin typeface="Times New Roman"/>
                          <a:ea typeface="Times New Roman"/>
                          <a:cs typeface="Times New Roman"/>
                        </a:rPr>
                        <a:t>      q</a:t>
                      </a:r>
                      <a:endParaRPr lang="en-US" sz="24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a:spcAft>
                          <a:spcPts val="0"/>
                        </a:spcAft>
                      </a:pPr>
                      <a:r>
                        <a:rPr lang="en-US" sz="2400" dirty="0">
                          <a:latin typeface="Times New Roman"/>
                          <a:ea typeface="Times New Roman"/>
                          <a:cs typeface="Times New Roman"/>
                        </a:rPr>
                        <a:t>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01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11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10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37091">
                <a:tc>
                  <a:txBody>
                    <a:bodyPr/>
                    <a:lstStyle/>
                    <a:p>
                      <a:pPr algn="ctr">
                        <a:spcAft>
                          <a:spcPts val="0"/>
                        </a:spcAft>
                      </a:pPr>
                      <a:r>
                        <a:rPr lang="en-US" sz="2400" dirty="0">
                          <a:latin typeface="Times New Roman"/>
                          <a:ea typeface="Times New Roman"/>
                          <a:cs typeface="Times New Roman"/>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smtClean="0">
                          <a:latin typeface="Times New Roman"/>
                          <a:ea typeface="Times New Roman"/>
                          <a:cs typeface="Times New Roman"/>
                        </a:rPr>
                        <a:t>0,0</a:t>
                      </a:r>
                      <a:endParaRPr lang="en-US" sz="24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1"/>
                  </a:ext>
                </a:extLst>
              </a:tr>
              <a:tr h="437091">
                <a:tc>
                  <a:txBody>
                    <a:bodyPr/>
                    <a:lstStyle/>
                    <a:p>
                      <a:pPr algn="ctr">
                        <a:spcAft>
                          <a:spcPts val="0"/>
                        </a:spcAft>
                      </a:pPr>
                      <a:r>
                        <a:rPr lang="en-US" sz="2400" dirty="0">
                          <a:latin typeface="Times New Roman"/>
                          <a:ea typeface="Times New Roman"/>
                          <a:cs typeface="Times New Roman"/>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1,1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 name="Rectangle 1"/>
          <p:cNvSpPr/>
          <p:nvPr/>
        </p:nvSpPr>
        <p:spPr>
          <a:xfrm>
            <a:off x="254024" y="2388367"/>
            <a:ext cx="11335656" cy="1384995"/>
          </a:xfrm>
          <a:prstGeom prst="rect">
            <a:avLst/>
          </a:prstGeom>
        </p:spPr>
        <p:txBody>
          <a:bodyPr wrap="square">
            <a:spAutoFit/>
          </a:bodyPr>
          <a:lstStyle/>
          <a:p>
            <a:pPr algn="just">
              <a:spcBef>
                <a:spcPts val="600"/>
              </a:spcBef>
              <a:spcAft>
                <a:spcPts val="600"/>
              </a:spcAft>
            </a:pPr>
            <a:r>
              <a:rPr lang="en-US" sz="2800"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Gán</a:t>
            </a:r>
            <a:r>
              <a:rPr lang="en-US" sz="2800" b="1" dirty="0">
                <a:latin typeface="Times New Roman" panose="02020603050405020304" pitchFamily="18" charset="0"/>
                <a:cs typeface="Times New Roman" panose="02020603050405020304" pitchFamily="18" charset="0"/>
              </a:rPr>
              <a:t> trạng thái: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từ</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mã</a:t>
            </a:r>
            <a:r>
              <a:rPr lang="en-US" sz="2800" dirty="0">
                <a:latin typeface="Times New Roman" panose="02020603050405020304" pitchFamily="18" charset="0"/>
                <a:cs typeface="Times New Roman" panose="02020603050405020304" pitchFamily="18" charset="0"/>
              </a:rPr>
              <a:t> (m bit) </a:t>
            </a:r>
            <a:r>
              <a:rPr lang="en-US" sz="2800" dirty="0" err="1">
                <a:latin typeface="Times New Roman" panose="02020603050405020304" pitchFamily="18" charset="0"/>
                <a:cs typeface="Times New Roman" panose="02020603050405020304" pitchFamily="18" charset="0"/>
              </a:rPr>
              <a:t>trong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tổ</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hợp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trạng thái (</a:t>
            </a:r>
            <a:r>
              <a:rPr lang="en-US" sz="2800" dirty="0" err="1">
                <a:latin typeface="Times New Roman" panose="02020603050405020304" pitchFamily="18" charset="0"/>
                <a:cs typeface="Times New Roman" panose="02020603050405020304" pitchFamily="18" charset="0"/>
              </a:rPr>
              <a:t>tín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vào</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ra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sao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mỗi</a:t>
            </a:r>
            <a:r>
              <a:rPr lang="en-US" sz="2800" dirty="0">
                <a:latin typeface="Times New Roman" panose="02020603050405020304" pitchFamily="18" charset="0"/>
                <a:cs typeface="Times New Roman" panose="02020603050405020304" pitchFamily="18" charset="0"/>
              </a:rPr>
              <a:t> trạng thái (</a:t>
            </a:r>
            <a:r>
              <a:rPr lang="en-US" sz="2800" dirty="0" err="1">
                <a:latin typeface="Times New Roman" panose="02020603050405020304" pitchFamily="18" charset="0"/>
                <a:cs typeface="Times New Roman" panose="02020603050405020304" pitchFamily="18" charset="0"/>
              </a:rPr>
              <a:t>tín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vào</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ra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tương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ứng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từ</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duy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nhất</a:t>
            </a:r>
            <a:r>
              <a:rPr lang="en-US" sz="2800" dirty="0">
                <a:latin typeface="Times New Roman" panose="02020603050405020304" pitchFamily="18" charset="0"/>
                <a:cs typeface="Times New Roman" panose="02020603050405020304" pitchFamily="18" charset="0"/>
              </a:rPr>
              <a:t>. </a:t>
            </a:r>
          </a:p>
        </p:txBody>
      </p:sp>
      <p:sp>
        <p:nvSpPr>
          <p:cNvPr id="9" name="Title 1"/>
          <p:cNvSpPr>
            <a:spLocks noGrp="1"/>
          </p:cNvSpPr>
          <p:nvPr>
            <p:ph type="title"/>
          </p:nvPr>
        </p:nvSpPr>
        <p:spPr>
          <a:xfrm>
            <a:off x="29075" y="73186"/>
            <a:ext cx="11785554" cy="762000"/>
          </a:xfrm>
        </p:spPr>
        <p:txBody>
          <a:bodyPr vert="horz" lIns="91440" tIns="45720" rIns="91440" bIns="45720" rtlCol="0" anchor="ctr">
            <a:noAutofit/>
          </a:bodyPr>
          <a:lstStyle/>
          <a:p>
            <a:pPr lvl="0" algn="l">
              <a:defRPr/>
            </a:pPr>
            <a:r>
              <a:rPr lang="en-US" sz="3200" b="1" dirty="0">
                <a:solidFill>
                  <a:srgbClr val="C00000"/>
                </a:solidFill>
                <a:latin typeface="Times New Roman" panose="02020603050405020304" pitchFamily="18" charset="0"/>
                <a:cs typeface="Times New Roman" panose="02020603050405020304" pitchFamily="18" charset="0"/>
              </a:rPr>
              <a:t>4</a:t>
            </a:r>
            <a:r>
              <a:rPr lang="en-US" sz="3200" b="1" dirty="0" smtClean="0">
                <a:solidFill>
                  <a:srgbClr val="C00000"/>
                </a:solidFill>
                <a:latin typeface="Times New Roman" panose="02020603050405020304" pitchFamily="18" charset="0"/>
                <a:cs typeface="Times New Roman" panose="02020603050405020304" pitchFamily="18" charset="0"/>
              </a:rPr>
              <a:t>.5</a:t>
            </a:r>
            <a:r>
              <a:rPr lang="en-US" sz="3200" b="1" dirty="0">
                <a:solidFill>
                  <a:srgbClr val="C00000"/>
                </a:solidFill>
                <a:latin typeface="Times New Roman" panose="02020603050405020304" pitchFamily="18" charset="0"/>
                <a:cs typeface="Times New Roman" panose="02020603050405020304" pitchFamily="18" charset="0"/>
              </a:rPr>
              <a:t>. Thiết kế </a:t>
            </a:r>
            <a:r>
              <a:rPr lang="en-US" sz="3200" b="1" dirty="0" err="1">
                <a:solidFill>
                  <a:srgbClr val="C00000"/>
                </a:solidFill>
                <a:latin typeface="Times New Roman" panose="02020603050405020304" pitchFamily="18" charset="0"/>
                <a:cs typeface="Times New Roman" panose="02020603050405020304" pitchFamily="18" charset="0"/>
              </a:rPr>
              <a:t>mạch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dãy</a:t>
            </a:r>
            <a:r>
              <a:rPr lang="en-US" sz="3200" b="1" dirty="0" smtClean="0">
                <a:solidFill>
                  <a:srgbClr val="C00000"/>
                </a:solidFill>
                <a:latin typeface="Times New Roman" panose="02020603050405020304" pitchFamily="18" charset="0"/>
                <a:cs typeface="Times New Roman" panose="02020603050405020304" pitchFamily="18" charset="0"/>
              </a:rPr>
              <a:t> – </a:t>
            </a:r>
            <a:r>
              <a:rPr lang="en-US" sz="3200" b="1" dirty="0" err="1" smtClean="0">
                <a:solidFill>
                  <a:srgbClr val="C00000"/>
                </a:solidFill>
                <a:latin typeface="Times New Roman" panose="02020603050405020304" pitchFamily="18" charset="0"/>
                <a:cs typeface="Times New Roman" panose="02020603050405020304" pitchFamily="18" charset="0"/>
              </a:rPr>
              <a:t>Mã</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hóa</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các</a:t>
            </a:r>
            <a:r>
              <a:rPr lang="en-US" sz="3200" b="1" dirty="0" smtClean="0">
                <a:solidFill>
                  <a:srgbClr val="C00000"/>
                </a:solidFill>
                <a:latin typeface="Times New Roman" panose="02020603050405020304" pitchFamily="18" charset="0"/>
                <a:cs typeface="Times New Roman" panose="02020603050405020304" pitchFamily="18" charset="0"/>
              </a:rPr>
              <a:t> TT </a:t>
            </a:r>
            <a:r>
              <a:rPr lang="en-US" sz="3200" b="1" dirty="0" err="1" smtClean="0">
                <a:solidFill>
                  <a:srgbClr val="C00000"/>
                </a:solidFill>
                <a:latin typeface="Times New Roman" panose="02020603050405020304" pitchFamily="18" charset="0"/>
                <a:cs typeface="Times New Roman" panose="02020603050405020304" pitchFamily="18" charset="0"/>
              </a:rPr>
              <a:t>trong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tín</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hiệu</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vào</a:t>
            </a:r>
            <a:r>
              <a:rPr lang="en-US" sz="3200" b="1" dirty="0" smtClean="0">
                <a:solidFill>
                  <a:srgbClr val="C00000"/>
                </a:solidFill>
                <a:latin typeface="Times New Roman" panose="02020603050405020304" pitchFamily="18" charset="0"/>
                <a:cs typeface="Times New Roman" panose="02020603050405020304" pitchFamily="18" charset="0"/>
              </a:rPr>
              <a:t>/</a:t>
            </a:r>
            <a:r>
              <a:rPr lang="en-US" sz="3200" b="1" dirty="0" err="1" smtClean="0">
                <a:solidFill>
                  <a:srgbClr val="C00000"/>
                </a:solidFill>
                <a:latin typeface="Times New Roman" panose="02020603050405020304" pitchFamily="18" charset="0"/>
                <a:cs typeface="Times New Roman" panose="02020603050405020304" pitchFamily="18" charset="0"/>
              </a:rPr>
              <a:t>ra</a:t>
            </a:r>
            <a:endParaRPr lang="en-US" sz="32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1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Vertical)">
                                      <p:cBhvr>
                                        <p:cTn id="1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129819" y="705412"/>
            <a:ext cx="5715000" cy="609600"/>
          </a:xfrm>
        </p:spPr>
        <p:txBody>
          <a:bodyPr>
            <a:normAutofit/>
          </a:bodyPr>
          <a:lstStyle/>
          <a:p>
            <a:pPr marL="514350" indent="-514350">
              <a:buFont typeface="+mj-lt"/>
              <a:buAutoNum type="arabicPeriod" startAt="2"/>
            </a:pPr>
            <a:r>
              <a:rPr lang="en-US" sz="2800" b="1" dirty="0" err="1">
                <a:latin typeface="Times New Roman" panose="02020603050405020304" pitchFamily="18" charset="0"/>
                <a:cs typeface="Times New Roman" panose="02020603050405020304" pitchFamily="18" charset="0"/>
              </a:rPr>
              <a:t>Đổi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từ</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cơ</a:t>
            </a:r>
            <a:r>
              <a:rPr lang="en-US" sz="2800" b="1" dirty="0">
                <a:latin typeface="Times New Roman" panose="02020603050405020304" pitchFamily="18" charset="0"/>
                <a:cs typeface="Times New Roman" panose="02020603050405020304" pitchFamily="18" charset="0"/>
              </a:rPr>
              <a:t> số 10 sang </a:t>
            </a:r>
            <a:r>
              <a:rPr lang="en-US" sz="2800" b="1" dirty="0" err="1">
                <a:latin typeface="Times New Roman" panose="02020603050405020304" pitchFamily="18" charset="0"/>
                <a:cs typeface="Times New Roman" panose="02020603050405020304" pitchFamily="18" charset="0"/>
              </a:rPr>
              <a:t>cơ</a:t>
            </a:r>
            <a:r>
              <a:rPr lang="en-US" sz="2800" b="1" dirty="0">
                <a:latin typeface="Times New Roman" panose="02020603050405020304" pitchFamily="18" charset="0"/>
                <a:cs typeface="Times New Roman" panose="02020603050405020304" pitchFamily="18" charset="0"/>
              </a:rPr>
              <a:t> số q</a:t>
            </a:r>
          </a:p>
        </p:txBody>
      </p:sp>
      <p:sp>
        <p:nvSpPr>
          <p:cNvPr id="6" name="Content Placeholder 2"/>
          <p:cNvSpPr txBox="1">
            <a:spLocks/>
          </p:cNvSpPr>
          <p:nvPr/>
        </p:nvSpPr>
        <p:spPr>
          <a:xfrm>
            <a:off x="1987296" y="1270004"/>
            <a:ext cx="6934200" cy="6096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r>
              <a:rPr lang="en-US" sz="2800" dirty="0" err="1">
                <a:latin typeface="Times New Roman" panose="02020603050405020304" pitchFamily="18" charset="0"/>
                <a:cs typeface="Times New Roman" panose="02020603050405020304" pitchFamily="18" charset="0"/>
              </a:rPr>
              <a:t>Thực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đổi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nguyên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riêng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lẻ</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riêng</a:t>
            </a:r>
            <a:endParaRPr lang="en-US" sz="2800" dirty="0">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2"/>
          <a:stretch>
            <a:fillRect/>
          </a:stretch>
        </p:blipFill>
        <p:spPr>
          <a:xfrm>
            <a:off x="4114801" y="5570551"/>
            <a:ext cx="3385157" cy="918314"/>
          </a:xfrm>
          <a:prstGeom prst="rect">
            <a:avLst/>
          </a:prstGeom>
        </p:spPr>
      </p:pic>
      <p:grpSp>
        <p:nvGrpSpPr>
          <p:cNvPr id="16" name="Group 15"/>
          <p:cNvGrpSpPr/>
          <p:nvPr/>
        </p:nvGrpSpPr>
        <p:grpSpPr>
          <a:xfrm>
            <a:off x="1832576" y="2868925"/>
            <a:ext cx="4309487" cy="2588446"/>
            <a:chOff x="308575" y="3202754"/>
            <a:chExt cx="4309487" cy="2588446"/>
          </a:xfrm>
        </p:grpSpPr>
        <p:pic>
          <p:nvPicPr>
            <p:cNvPr id="12" name="Picture 11"/>
            <p:cNvPicPr>
              <a:picLocks noChangeAspect="1"/>
            </p:cNvPicPr>
            <p:nvPr/>
          </p:nvPicPr>
          <p:blipFill>
            <a:blip r:embed="rId3"/>
            <a:stretch>
              <a:fillRect/>
            </a:stretch>
          </p:blipFill>
          <p:spPr>
            <a:xfrm>
              <a:off x="308575" y="3202754"/>
              <a:ext cx="4309487" cy="2588446"/>
            </a:xfrm>
            <a:prstGeom prst="rect">
              <a:avLst/>
            </a:prstGeom>
          </p:spPr>
        </p:pic>
        <p:cxnSp>
          <p:nvCxnSpPr>
            <p:cNvPr id="15" name="Straight Arrow Connector 14"/>
            <p:cNvCxnSpPr/>
            <p:nvPr/>
          </p:nvCxnSpPr>
          <p:spPr>
            <a:xfrm flipV="1">
              <a:off x="4191000" y="4953000"/>
              <a:ext cx="0" cy="68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6155908" y="2844541"/>
            <a:ext cx="4359692" cy="2612830"/>
            <a:chOff x="4631908" y="3178370"/>
            <a:chExt cx="4359692" cy="2612830"/>
          </a:xfrm>
        </p:grpSpPr>
        <p:pic>
          <p:nvPicPr>
            <p:cNvPr id="11" name="Picture 10"/>
            <p:cNvPicPr>
              <a:picLocks noChangeAspect="1"/>
            </p:cNvPicPr>
            <p:nvPr/>
          </p:nvPicPr>
          <p:blipFill>
            <a:blip r:embed="rId4"/>
            <a:stretch>
              <a:fillRect/>
            </a:stretch>
          </p:blipFill>
          <p:spPr>
            <a:xfrm>
              <a:off x="4631908" y="3178370"/>
              <a:ext cx="4359692" cy="2612830"/>
            </a:xfrm>
            <a:prstGeom prst="rect">
              <a:avLst/>
            </a:prstGeom>
          </p:spPr>
        </p:pic>
        <p:cxnSp>
          <p:nvCxnSpPr>
            <p:cNvPr id="18" name="Straight Arrow Connector 17"/>
            <p:cNvCxnSpPr/>
            <p:nvPr/>
          </p:nvCxnSpPr>
          <p:spPr>
            <a:xfrm>
              <a:off x="8382000" y="3810000"/>
              <a:ext cx="0" cy="762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1" name="Picture 20"/>
          <p:cNvPicPr>
            <a:picLocks noChangeAspect="1"/>
          </p:cNvPicPr>
          <p:nvPr/>
        </p:nvPicPr>
        <p:blipFill>
          <a:blip r:embed="rId5"/>
          <a:stretch>
            <a:fillRect/>
          </a:stretch>
        </p:blipFill>
        <p:spPr>
          <a:xfrm>
            <a:off x="1983696" y="1730829"/>
            <a:ext cx="3633768" cy="983450"/>
          </a:xfrm>
          <a:prstGeom prst="rect">
            <a:avLst/>
          </a:prstGeom>
        </p:spPr>
      </p:pic>
      <p:sp>
        <p:nvSpPr>
          <p:cNvPr id="14" name="Title 1"/>
          <p:cNvSpPr txBox="1">
            <a:spLocks/>
          </p:cNvSpPr>
          <p:nvPr/>
        </p:nvSpPr>
        <p:spPr>
          <a:xfrm>
            <a:off x="106154" y="40059"/>
            <a:ext cx="8229600" cy="6397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1.2.2.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Chuyển</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đổi</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giữa</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các</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hệ</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đếm</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(2)</a:t>
            </a:r>
            <a:endParaRPr lang="en-US" sz="3200" b="1"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956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circle(in)">
                                      <p:cBhvr>
                                        <p:cTn id="40"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stretch>
            <a:fillRect/>
          </a:stretch>
        </p:blipFill>
        <p:spPr>
          <a:xfrm>
            <a:off x="6781800" y="990600"/>
            <a:ext cx="3845674" cy="2864898"/>
          </a:xfrm>
          <a:prstGeom prst="rect">
            <a:avLst/>
          </a:prstGeom>
        </p:spPr>
      </p:pic>
      <p:sp>
        <p:nvSpPr>
          <p:cNvPr id="4" name="Slide Number Placeholder 3"/>
          <p:cNvSpPr>
            <a:spLocks noGrp="1"/>
          </p:cNvSpPr>
          <p:nvPr>
            <p:ph type="sldNum" sz="quarter" idx="12"/>
          </p:nvPr>
        </p:nvSpPr>
        <p:spPr/>
        <p:txBody>
          <a:bodyPr/>
          <a:lstStyle/>
          <a:p>
            <a:fld id="{A8707075-541A-4CB2-8C7D-C1C20183CA57}" type="slidenum">
              <a:rPr lang="en-US" smtClean="0"/>
              <a:pPr/>
              <a:t>120</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485735811"/>
              </p:ext>
            </p:extLst>
          </p:nvPr>
        </p:nvGraphicFramePr>
        <p:xfrm>
          <a:off x="1676400" y="1839625"/>
          <a:ext cx="5029200" cy="1524000"/>
        </p:xfrm>
        <a:graphic>
          <a:graphicData uri="http://schemas.openxmlformats.org/drawingml/2006/table">
            <a:tbl>
              <a:tblPr/>
              <a:tblGrid>
                <a:gridCol w="1383882">
                  <a:extLst>
                    <a:ext uri="{9D8B030D-6E8A-4147-A177-3AD203B41FA5}">
                      <a16:colId xmlns:a16="http://schemas.microsoft.com/office/drawing/2014/main" val="20000"/>
                    </a:ext>
                  </a:extLst>
                </a:gridCol>
                <a:gridCol w="902118">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tblGrid>
              <a:tr h="762000">
                <a:tc>
                  <a:txBody>
                    <a:bodyPr/>
                    <a:lstStyle/>
                    <a:p>
                      <a:pPr algn="l">
                        <a:spcAft>
                          <a:spcPts val="0"/>
                        </a:spcAft>
                      </a:pPr>
                      <a:r>
                        <a:rPr lang="en-US" sz="2400" dirty="0">
                          <a:latin typeface="Times New Roman"/>
                          <a:ea typeface="Times New Roman"/>
                          <a:cs typeface="Times New Roman"/>
                        </a:rPr>
                        <a:t>     </a:t>
                      </a:r>
                      <a:r>
                        <a:rPr lang="en-US" sz="2400" dirty="0" smtClean="0">
                          <a:latin typeface="Times New Roman"/>
                          <a:ea typeface="Times New Roman"/>
                          <a:cs typeface="Times New Roman"/>
                        </a:rPr>
                        <a:t>  </a:t>
                      </a:r>
                      <a:r>
                        <a:rPr lang="en-US" sz="2400" dirty="0">
                          <a:latin typeface="Times New Roman"/>
                          <a:ea typeface="Times New Roman"/>
                          <a:cs typeface="Times New Roman"/>
                        </a:rPr>
                        <a:t>x</a:t>
                      </a:r>
                      <a:r>
                        <a:rPr lang="en-US" sz="2400" baseline="-25000" dirty="0">
                          <a:latin typeface="Times New Roman"/>
                          <a:ea typeface="Times New Roman"/>
                          <a:cs typeface="Times New Roman"/>
                        </a:rPr>
                        <a:t>2</a:t>
                      </a:r>
                      <a:r>
                        <a:rPr lang="en-US" sz="2400" dirty="0">
                          <a:latin typeface="Times New Roman"/>
                          <a:ea typeface="Times New Roman"/>
                          <a:cs typeface="Times New Roman"/>
                        </a:rPr>
                        <a:t>x</a:t>
                      </a:r>
                      <a:r>
                        <a:rPr lang="en-US" sz="2400" baseline="-25000" dirty="0">
                          <a:latin typeface="Times New Roman"/>
                          <a:ea typeface="Times New Roman"/>
                          <a:cs typeface="Times New Roman"/>
                        </a:rPr>
                        <a:t>1</a:t>
                      </a:r>
                      <a:endParaRPr lang="en-US" sz="2800" dirty="0">
                        <a:latin typeface="Times New Roman"/>
                        <a:ea typeface="Times New Roman"/>
                        <a:cs typeface="Times New Roman"/>
                      </a:endParaRPr>
                    </a:p>
                    <a:p>
                      <a:pPr algn="l">
                        <a:spcAft>
                          <a:spcPts val="0"/>
                        </a:spcAft>
                      </a:pPr>
                      <a:r>
                        <a:rPr lang="en-US" sz="2400" dirty="0" smtClean="0">
                          <a:latin typeface="Times New Roman"/>
                          <a:ea typeface="Times New Roman"/>
                          <a:cs typeface="Times New Roman"/>
                        </a:rPr>
                        <a:t>      q</a:t>
                      </a:r>
                      <a:endParaRPr lang="en-US" sz="28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a:spcAft>
                          <a:spcPts val="0"/>
                        </a:spcAft>
                      </a:pPr>
                      <a:r>
                        <a:rPr lang="en-US" sz="2400" dirty="0">
                          <a:latin typeface="Times New Roman"/>
                          <a:ea typeface="Times New Roman"/>
                          <a:cs typeface="Times New Roman"/>
                        </a:rPr>
                        <a:t>00</a:t>
                      </a:r>
                      <a:endParaRPr lang="en-US" sz="28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01</a:t>
                      </a:r>
                      <a:endParaRPr lang="en-US" sz="28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11</a:t>
                      </a:r>
                      <a:endParaRPr lang="en-US" sz="28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10</a:t>
                      </a:r>
                      <a:endParaRPr lang="en-US" sz="28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algn="ctr">
                        <a:spcAft>
                          <a:spcPts val="0"/>
                        </a:spcAft>
                      </a:pPr>
                      <a:r>
                        <a:rPr lang="en-US" sz="2400" dirty="0">
                          <a:latin typeface="Times New Roman"/>
                          <a:ea typeface="Times New Roman"/>
                          <a:cs typeface="Times New Roman"/>
                        </a:rPr>
                        <a:t>0</a:t>
                      </a:r>
                      <a:endParaRPr lang="en-US" sz="28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0,0</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1,-</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1,-</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smtClean="0">
                          <a:latin typeface="Times New Roman"/>
                          <a:ea typeface="Times New Roman"/>
                          <a:cs typeface="Times New Roman"/>
                        </a:rPr>
                        <a:t>0,0</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1"/>
                  </a:ext>
                </a:extLst>
              </a:tr>
              <a:tr h="381000">
                <a:tc>
                  <a:txBody>
                    <a:bodyPr/>
                    <a:lstStyle/>
                    <a:p>
                      <a:pPr algn="ctr">
                        <a:spcAft>
                          <a:spcPts val="0"/>
                        </a:spcAft>
                      </a:pPr>
                      <a:r>
                        <a:rPr lang="en-US" sz="2400" dirty="0">
                          <a:latin typeface="Times New Roman"/>
                          <a:ea typeface="Times New Roman"/>
                          <a:cs typeface="Times New Roman"/>
                        </a:rPr>
                        <a:t>1</a:t>
                      </a:r>
                      <a:endParaRPr lang="en-US" sz="28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0,-</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1,0</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1,0</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1,1</a:t>
                      </a:r>
                      <a:endParaRPr lang="en-US" sz="2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776327814"/>
              </p:ext>
            </p:extLst>
          </p:nvPr>
        </p:nvGraphicFramePr>
        <p:xfrm>
          <a:off x="1828801" y="4114800"/>
          <a:ext cx="8610599" cy="2057402"/>
        </p:xfrm>
        <a:graphic>
          <a:graphicData uri="http://schemas.openxmlformats.org/drawingml/2006/table">
            <a:tbl>
              <a:tblPr/>
              <a:tblGrid>
                <a:gridCol w="1262759">
                  <a:extLst>
                    <a:ext uri="{9D8B030D-6E8A-4147-A177-3AD203B41FA5}">
                      <a16:colId xmlns:a16="http://schemas.microsoft.com/office/drawing/2014/main" val="20000"/>
                    </a:ext>
                  </a:extLst>
                </a:gridCol>
                <a:gridCol w="918480">
                  <a:extLst>
                    <a:ext uri="{9D8B030D-6E8A-4147-A177-3AD203B41FA5}">
                      <a16:colId xmlns:a16="http://schemas.microsoft.com/office/drawing/2014/main" val="20001"/>
                    </a:ext>
                  </a:extLst>
                </a:gridCol>
                <a:gridCol w="918480">
                  <a:extLst>
                    <a:ext uri="{9D8B030D-6E8A-4147-A177-3AD203B41FA5}">
                      <a16:colId xmlns:a16="http://schemas.microsoft.com/office/drawing/2014/main" val="20002"/>
                    </a:ext>
                  </a:extLst>
                </a:gridCol>
                <a:gridCol w="918480">
                  <a:extLst>
                    <a:ext uri="{9D8B030D-6E8A-4147-A177-3AD203B41FA5}">
                      <a16:colId xmlns:a16="http://schemas.microsoft.com/office/drawing/2014/main" val="20003"/>
                    </a:ext>
                  </a:extLst>
                </a:gridCol>
                <a:gridCol w="918480">
                  <a:extLst>
                    <a:ext uri="{9D8B030D-6E8A-4147-A177-3AD203B41FA5}">
                      <a16:colId xmlns:a16="http://schemas.microsoft.com/office/drawing/2014/main" val="20004"/>
                    </a:ext>
                  </a:extLst>
                </a:gridCol>
                <a:gridCol w="918480">
                  <a:extLst>
                    <a:ext uri="{9D8B030D-6E8A-4147-A177-3AD203B41FA5}">
                      <a16:colId xmlns:a16="http://schemas.microsoft.com/office/drawing/2014/main" val="20005"/>
                    </a:ext>
                  </a:extLst>
                </a:gridCol>
                <a:gridCol w="918480">
                  <a:extLst>
                    <a:ext uri="{9D8B030D-6E8A-4147-A177-3AD203B41FA5}">
                      <a16:colId xmlns:a16="http://schemas.microsoft.com/office/drawing/2014/main" val="20006"/>
                    </a:ext>
                  </a:extLst>
                </a:gridCol>
                <a:gridCol w="918480">
                  <a:extLst>
                    <a:ext uri="{9D8B030D-6E8A-4147-A177-3AD203B41FA5}">
                      <a16:colId xmlns:a16="http://schemas.microsoft.com/office/drawing/2014/main" val="20007"/>
                    </a:ext>
                  </a:extLst>
                </a:gridCol>
                <a:gridCol w="918480">
                  <a:extLst>
                    <a:ext uri="{9D8B030D-6E8A-4147-A177-3AD203B41FA5}">
                      <a16:colId xmlns:a16="http://schemas.microsoft.com/office/drawing/2014/main" val="20008"/>
                    </a:ext>
                  </a:extLst>
                </a:gridCol>
              </a:tblGrid>
              <a:tr h="666482">
                <a:tc rowSpan="2">
                  <a:txBody>
                    <a:bodyPr/>
                    <a:lstStyle/>
                    <a:p>
                      <a:pPr algn="l">
                        <a:spcAft>
                          <a:spcPts val="0"/>
                        </a:spcAft>
                      </a:pPr>
                      <a:r>
                        <a:rPr lang="en-US" sz="2400" dirty="0">
                          <a:latin typeface="Times New Roman"/>
                          <a:ea typeface="Times New Roman"/>
                          <a:cs typeface="Times New Roman"/>
                        </a:rPr>
                        <a:t> </a:t>
                      </a:r>
                      <a:r>
                        <a:rPr lang="en-US" sz="2400" dirty="0" smtClean="0">
                          <a:latin typeface="Times New Roman"/>
                          <a:ea typeface="Times New Roman"/>
                          <a:cs typeface="Times New Roman"/>
                        </a:rPr>
                        <a:t>      </a:t>
                      </a:r>
                      <a:r>
                        <a:rPr lang="en-US" sz="2400" dirty="0">
                          <a:latin typeface="Times New Roman"/>
                          <a:ea typeface="Times New Roman"/>
                          <a:cs typeface="Times New Roman"/>
                        </a:rPr>
                        <a:t>x</a:t>
                      </a:r>
                      <a:r>
                        <a:rPr lang="en-US" sz="2400" baseline="-25000" dirty="0">
                          <a:latin typeface="Times New Roman"/>
                          <a:ea typeface="Times New Roman"/>
                          <a:cs typeface="Times New Roman"/>
                        </a:rPr>
                        <a:t>2</a:t>
                      </a:r>
                      <a:r>
                        <a:rPr lang="en-US" sz="2400" dirty="0">
                          <a:latin typeface="Times New Roman"/>
                          <a:ea typeface="Times New Roman"/>
                          <a:cs typeface="Times New Roman"/>
                        </a:rPr>
                        <a:t>x</a:t>
                      </a:r>
                      <a:r>
                        <a:rPr lang="en-US" sz="2400" baseline="-25000" dirty="0">
                          <a:latin typeface="Times New Roman"/>
                          <a:ea typeface="Times New Roman"/>
                          <a:cs typeface="Times New Roman"/>
                        </a:rPr>
                        <a:t>1</a:t>
                      </a:r>
                      <a:endParaRPr lang="en-US" sz="2400" dirty="0">
                        <a:latin typeface="Times New Roman"/>
                        <a:ea typeface="Times New Roman"/>
                        <a:cs typeface="Times New Roman"/>
                      </a:endParaRPr>
                    </a:p>
                    <a:p>
                      <a:pPr algn="l">
                        <a:spcAft>
                          <a:spcPts val="0"/>
                        </a:spcAft>
                      </a:pPr>
                      <a:r>
                        <a:rPr lang="en-US" sz="2400" dirty="0">
                          <a:latin typeface="Times New Roman"/>
                          <a:ea typeface="Times New Roman"/>
                          <a:cs typeface="Times New Roman"/>
                        </a:rPr>
                        <a:t>q</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lnTlToBr w="6350" cap="flat" cmpd="sng" algn="ctr">
                      <a:solidFill>
                        <a:srgbClr val="000000"/>
                      </a:solidFill>
                      <a:prstDash val="solid"/>
                      <a:round/>
                      <a:headEnd type="none" w="med" len="med"/>
                      <a:tailEnd type="none" w="med" len="med"/>
                    </a:lnTlToBr>
                  </a:tcPr>
                </a:tc>
                <a:tc gridSpan="4">
                  <a:txBody>
                    <a:bodyPr/>
                    <a:lstStyle/>
                    <a:p>
                      <a:pPr algn="ctr">
                        <a:spcAft>
                          <a:spcPts val="0"/>
                        </a:spcAft>
                      </a:pPr>
                      <a:r>
                        <a:rPr lang="en-US" sz="2400" dirty="0">
                          <a:latin typeface="Times New Roman"/>
                          <a:ea typeface="Times New Roman"/>
                          <a:cs typeface="Times New Roman"/>
                        </a:rPr>
                        <a:t>RS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spcAft>
                          <a:spcPts val="0"/>
                        </a:spcAft>
                      </a:pPr>
                      <a:r>
                        <a:rPr lang="en-US" sz="2400" dirty="0">
                          <a:latin typeface="Times New Roman"/>
                          <a:ea typeface="Times New Roman"/>
                          <a:cs typeface="Times New Roman"/>
                        </a:rPr>
                        <a:t>Z</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63640">
                <a:tc vMerge="1">
                  <a:txBody>
                    <a:bodyPr/>
                    <a:lstStyle/>
                    <a:p>
                      <a:endParaRPr lang="en-US"/>
                    </a:p>
                  </a:txBody>
                  <a:tcPr/>
                </a:tc>
                <a:tc>
                  <a:txBody>
                    <a:bodyPr/>
                    <a:lstStyle/>
                    <a:p>
                      <a:pPr algn="ctr">
                        <a:spcAft>
                          <a:spcPts val="0"/>
                        </a:spcAft>
                      </a:pPr>
                      <a:r>
                        <a:rPr lang="en-US" sz="2400" dirty="0">
                          <a:latin typeface="Times New Roman"/>
                          <a:ea typeface="Times New Roman"/>
                          <a:cs typeface="Times New Roman"/>
                        </a:rPr>
                        <a:t>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01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11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10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01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11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10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1"/>
                  </a:ext>
                </a:extLst>
              </a:tr>
              <a:tr h="463640">
                <a:tc>
                  <a:txBody>
                    <a:bodyPr/>
                    <a:lstStyle/>
                    <a:p>
                      <a:pPr algn="ctr">
                        <a:spcAft>
                          <a:spcPts val="0"/>
                        </a:spcAft>
                      </a:pPr>
                      <a:r>
                        <a:rPr lang="en-US" sz="2400" dirty="0">
                          <a:latin typeface="Times New Roman"/>
                          <a:ea typeface="Times New Roman"/>
                          <a:cs typeface="Times New Roman"/>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smtClean="0">
                          <a:latin typeface="Times New Roman"/>
                          <a:ea typeface="Times New Roman"/>
                          <a:cs typeface="Times New Roman"/>
                        </a:rPr>
                        <a:t>-0</a:t>
                      </a:r>
                      <a:endParaRPr lang="en-US" sz="24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smtClean="0">
                          <a:latin typeface="Times New Roman"/>
                          <a:ea typeface="Times New Roman"/>
                          <a:cs typeface="Times New Roman"/>
                        </a:rPr>
                        <a:t>01</a:t>
                      </a:r>
                      <a:endParaRPr lang="en-US" sz="24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smtClean="0">
                          <a:latin typeface="Times New Roman"/>
                          <a:ea typeface="Times New Roman"/>
                          <a:cs typeface="Times New Roman"/>
                        </a:rPr>
                        <a:t>01</a:t>
                      </a:r>
                      <a:endParaRPr lang="en-US" sz="24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smtClean="0">
                          <a:latin typeface="Times New Roman"/>
                          <a:ea typeface="Times New Roman"/>
                          <a:cs typeface="Times New Roman"/>
                        </a:rPr>
                        <a:t>-0</a:t>
                      </a:r>
                      <a:endParaRPr lang="en-US" sz="24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2"/>
                  </a:ext>
                </a:extLst>
              </a:tr>
              <a:tr h="463640">
                <a:tc>
                  <a:txBody>
                    <a:bodyPr/>
                    <a:lstStyle/>
                    <a:p>
                      <a:pPr algn="ctr">
                        <a:spcAft>
                          <a:spcPts val="0"/>
                        </a:spcAft>
                      </a:pPr>
                      <a:r>
                        <a:rPr lang="en-US" sz="2400" dirty="0">
                          <a:latin typeface="Times New Roman"/>
                          <a:ea typeface="Times New Roman"/>
                          <a:cs typeface="Times New Roman"/>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smtClean="0">
                          <a:latin typeface="Times New Roman"/>
                          <a:ea typeface="Times New Roman"/>
                          <a:cs typeface="Times New Roman"/>
                        </a:rPr>
                        <a:t>10</a:t>
                      </a:r>
                      <a:endParaRPr lang="en-US" sz="24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smtClean="0">
                          <a:latin typeface="Times New Roman"/>
                          <a:ea typeface="Times New Roman"/>
                          <a:cs typeface="Times New Roman"/>
                        </a:rPr>
                        <a:t>0-</a:t>
                      </a:r>
                      <a:endParaRPr lang="en-US" sz="24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smtClean="0">
                          <a:latin typeface="Times New Roman"/>
                          <a:ea typeface="Times New Roman"/>
                          <a:cs typeface="Times New Roman"/>
                        </a:rPr>
                        <a:t>0-</a:t>
                      </a:r>
                      <a:endParaRPr lang="en-US" sz="24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smtClean="0">
                          <a:latin typeface="Times New Roman"/>
                          <a:ea typeface="Times New Roman"/>
                          <a:cs typeface="Times New Roman"/>
                        </a:rPr>
                        <a:t>0-</a:t>
                      </a:r>
                      <a:endParaRPr lang="en-US" sz="24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 name="Freeform 1"/>
          <p:cNvSpPr/>
          <p:nvPr/>
        </p:nvSpPr>
        <p:spPr>
          <a:xfrm>
            <a:off x="2423886" y="2391432"/>
            <a:ext cx="943428" cy="318345"/>
          </a:xfrm>
          <a:custGeom>
            <a:avLst/>
            <a:gdLst>
              <a:gd name="connsiteX0" fmla="*/ 0 w 943428"/>
              <a:gd name="connsiteY0" fmla="*/ 318345 h 318345"/>
              <a:gd name="connsiteX1" fmla="*/ 449943 w 943428"/>
              <a:gd name="connsiteY1" fmla="*/ 28059 h 318345"/>
              <a:gd name="connsiteX2" fmla="*/ 653143 w 943428"/>
              <a:gd name="connsiteY2" fmla="*/ 42574 h 318345"/>
              <a:gd name="connsiteX3" fmla="*/ 943428 w 943428"/>
              <a:gd name="connsiteY3" fmla="*/ 303831 h 318345"/>
            </a:gdLst>
            <a:ahLst/>
            <a:cxnLst>
              <a:cxn ang="0">
                <a:pos x="connsiteX0" y="connsiteY0"/>
              </a:cxn>
              <a:cxn ang="0">
                <a:pos x="connsiteX1" y="connsiteY1"/>
              </a:cxn>
              <a:cxn ang="0">
                <a:pos x="connsiteX2" y="connsiteY2"/>
              </a:cxn>
              <a:cxn ang="0">
                <a:pos x="connsiteX3" y="connsiteY3"/>
              </a:cxn>
            </a:cxnLst>
            <a:rect l="l" t="t" r="r" b="b"/>
            <a:pathLst>
              <a:path w="943428" h="318345">
                <a:moveTo>
                  <a:pt x="0" y="318345"/>
                </a:moveTo>
                <a:cubicBezTo>
                  <a:pt x="170543" y="196183"/>
                  <a:pt x="341086" y="74021"/>
                  <a:pt x="449943" y="28059"/>
                </a:cubicBezTo>
                <a:cubicBezTo>
                  <a:pt x="558800" y="-17903"/>
                  <a:pt x="570895" y="-3388"/>
                  <a:pt x="653143" y="42574"/>
                </a:cubicBezTo>
                <a:cubicBezTo>
                  <a:pt x="735391" y="88536"/>
                  <a:pt x="839409" y="196183"/>
                  <a:pt x="943428" y="303831"/>
                </a:cubicBezTo>
              </a:path>
            </a:pathLst>
          </a:custGeom>
          <a:noFill/>
          <a:ln w="9525">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p:cNvSpPr/>
          <p:nvPr/>
        </p:nvSpPr>
        <p:spPr>
          <a:xfrm>
            <a:off x="3179426" y="5257800"/>
            <a:ext cx="706774" cy="381000"/>
          </a:xfrm>
          <a:prstGeom prst="round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22" name="Freeform 21"/>
          <p:cNvSpPr/>
          <p:nvPr/>
        </p:nvSpPr>
        <p:spPr>
          <a:xfrm>
            <a:off x="2423886" y="2391431"/>
            <a:ext cx="1843314" cy="318344"/>
          </a:xfrm>
          <a:custGeom>
            <a:avLst/>
            <a:gdLst>
              <a:gd name="connsiteX0" fmla="*/ 0 w 943428"/>
              <a:gd name="connsiteY0" fmla="*/ 318345 h 318345"/>
              <a:gd name="connsiteX1" fmla="*/ 449943 w 943428"/>
              <a:gd name="connsiteY1" fmla="*/ 28059 h 318345"/>
              <a:gd name="connsiteX2" fmla="*/ 653143 w 943428"/>
              <a:gd name="connsiteY2" fmla="*/ 42574 h 318345"/>
              <a:gd name="connsiteX3" fmla="*/ 943428 w 943428"/>
              <a:gd name="connsiteY3" fmla="*/ 303831 h 318345"/>
            </a:gdLst>
            <a:ahLst/>
            <a:cxnLst>
              <a:cxn ang="0">
                <a:pos x="connsiteX0" y="connsiteY0"/>
              </a:cxn>
              <a:cxn ang="0">
                <a:pos x="connsiteX1" y="connsiteY1"/>
              </a:cxn>
              <a:cxn ang="0">
                <a:pos x="connsiteX2" y="connsiteY2"/>
              </a:cxn>
              <a:cxn ang="0">
                <a:pos x="connsiteX3" y="connsiteY3"/>
              </a:cxn>
            </a:cxnLst>
            <a:rect l="l" t="t" r="r" b="b"/>
            <a:pathLst>
              <a:path w="943428" h="318345">
                <a:moveTo>
                  <a:pt x="0" y="318345"/>
                </a:moveTo>
                <a:cubicBezTo>
                  <a:pt x="170543" y="196183"/>
                  <a:pt x="341086" y="74021"/>
                  <a:pt x="449943" y="28059"/>
                </a:cubicBezTo>
                <a:cubicBezTo>
                  <a:pt x="558800" y="-17903"/>
                  <a:pt x="570895" y="-3388"/>
                  <a:pt x="653143" y="42574"/>
                </a:cubicBezTo>
                <a:cubicBezTo>
                  <a:pt x="735391" y="88536"/>
                  <a:pt x="839409" y="196183"/>
                  <a:pt x="943428" y="303831"/>
                </a:cubicBezTo>
              </a:path>
            </a:pathLst>
          </a:custGeom>
          <a:noFill/>
          <a:ln w="9525">
            <a:solidFill>
              <a:schemeClr val="accent1">
                <a:lumMod val="7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4038600" y="5284044"/>
            <a:ext cx="838200" cy="376527"/>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Or 23"/>
          <p:cNvSpPr/>
          <p:nvPr/>
        </p:nvSpPr>
        <p:spPr>
          <a:xfrm>
            <a:off x="7090229" y="3113932"/>
            <a:ext cx="304800" cy="315625"/>
          </a:xfrm>
          <a:prstGeom prst="flowChartOr">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a:endCxn id="24" idx="1"/>
          </p:cNvCxnSpPr>
          <p:nvPr/>
        </p:nvCxnSpPr>
        <p:spPr>
          <a:xfrm>
            <a:off x="6709230" y="2855747"/>
            <a:ext cx="425637" cy="3044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7391400" y="2918711"/>
            <a:ext cx="457200" cy="258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239000" y="3505756"/>
            <a:ext cx="0" cy="5328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itle 1"/>
          <p:cNvSpPr>
            <a:spLocks noGrp="1"/>
          </p:cNvSpPr>
          <p:nvPr>
            <p:ph type="title"/>
          </p:nvPr>
        </p:nvSpPr>
        <p:spPr>
          <a:xfrm>
            <a:off x="29075" y="73186"/>
            <a:ext cx="11785554" cy="762000"/>
          </a:xfrm>
        </p:spPr>
        <p:txBody>
          <a:bodyPr vert="horz" lIns="91440" tIns="45720" rIns="91440" bIns="45720" rtlCol="0" anchor="ctr">
            <a:noAutofit/>
          </a:bodyPr>
          <a:lstStyle/>
          <a:p>
            <a:pPr lvl="0" algn="l">
              <a:defRPr/>
            </a:pPr>
            <a:r>
              <a:rPr lang="en-US" sz="3200" b="1" dirty="0">
                <a:solidFill>
                  <a:srgbClr val="C00000"/>
                </a:solidFill>
                <a:latin typeface="Times New Roman" panose="02020603050405020304" pitchFamily="18" charset="0"/>
                <a:cs typeface="Times New Roman" panose="02020603050405020304" pitchFamily="18" charset="0"/>
              </a:rPr>
              <a:t>4</a:t>
            </a:r>
            <a:r>
              <a:rPr lang="en-US" sz="3200" b="1" dirty="0" smtClean="0">
                <a:solidFill>
                  <a:srgbClr val="C00000"/>
                </a:solidFill>
                <a:latin typeface="Times New Roman" panose="02020603050405020304" pitchFamily="18" charset="0"/>
                <a:cs typeface="Times New Roman" panose="02020603050405020304" pitchFamily="18" charset="0"/>
              </a:rPr>
              <a:t>.5</a:t>
            </a:r>
            <a:r>
              <a:rPr lang="en-US" sz="3200" b="1" dirty="0">
                <a:solidFill>
                  <a:srgbClr val="C00000"/>
                </a:solidFill>
                <a:latin typeface="Times New Roman" panose="02020603050405020304" pitchFamily="18" charset="0"/>
                <a:cs typeface="Times New Roman" panose="02020603050405020304" pitchFamily="18" charset="0"/>
              </a:rPr>
              <a:t>. Thiết kế </a:t>
            </a:r>
            <a:r>
              <a:rPr lang="en-US" sz="3200" b="1" dirty="0" err="1">
                <a:solidFill>
                  <a:srgbClr val="C00000"/>
                </a:solidFill>
                <a:latin typeface="Times New Roman" panose="02020603050405020304" pitchFamily="18" charset="0"/>
                <a:cs typeface="Times New Roman" panose="02020603050405020304" pitchFamily="18" charset="0"/>
              </a:rPr>
              <a:t>mạch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dãy</a:t>
            </a:r>
            <a:r>
              <a:rPr lang="en-US" sz="3200" b="1" dirty="0" smtClean="0">
                <a:solidFill>
                  <a:srgbClr val="C00000"/>
                </a:solidFill>
                <a:latin typeface="Times New Roman" panose="02020603050405020304" pitchFamily="18" charset="0"/>
                <a:cs typeface="Times New Roman" panose="02020603050405020304" pitchFamily="18" charset="0"/>
              </a:rPr>
              <a:t> – </a:t>
            </a:r>
            <a:r>
              <a:rPr lang="en-US" sz="3200" b="1" dirty="0" err="1" smtClean="0">
                <a:solidFill>
                  <a:srgbClr val="C00000"/>
                </a:solidFill>
                <a:latin typeface="Times New Roman" panose="02020603050405020304" pitchFamily="18" charset="0"/>
                <a:cs typeface="Times New Roman" panose="02020603050405020304" pitchFamily="18" charset="0"/>
              </a:rPr>
              <a:t>Xây</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dựng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bảng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kích</a:t>
            </a:r>
            <a:endParaRPr lang="en-US" sz="32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arn(inVertical)">
                                      <p:cBhvr>
                                        <p:cTn id="12" dur="10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arn(inVertical)">
                                      <p:cBhvr>
                                        <p:cTn id="17" dur="500"/>
                                        <p:tgtEl>
                                          <p:spTgt spid="24"/>
                                        </p:tgtEl>
                                      </p:cBhvr>
                                    </p:animEffect>
                                  </p:childTnLst>
                                </p:cTn>
                              </p:par>
                              <p:par>
                                <p:cTn id="18" presetID="16" presetClass="entr" presetSubtype="21"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barn(inVertical)">
                                      <p:cBhvr>
                                        <p:cTn id="20" dur="500"/>
                                        <p:tgtEl>
                                          <p:spTgt spid="26"/>
                                        </p:tgtEl>
                                      </p:cBhvr>
                                    </p:animEffect>
                                  </p:childTnLst>
                                </p:cTn>
                              </p:par>
                              <p:par>
                                <p:cTn id="21" presetID="16" presetClass="entr" presetSubtype="21"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42"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barn(outHorizontal)">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arn(inVertical)">
                                      <p:cBhvr>
                                        <p:cTn id="33" dur="10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37"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barn(outVertical)">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37"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arn(outVertical)">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barn(outVertical)">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barn(inVertical)">
                                      <p:cBhvr>
                                        <p:cTn id="5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22" grpId="0" animBg="1"/>
      <p:bldP spid="23" grpId="0" animBg="1"/>
      <p:bldP spid="24"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121</a:t>
            </a:fld>
            <a:endParaRPr lang="en-US" dirty="0"/>
          </a:p>
        </p:txBody>
      </p:sp>
      <p:sp>
        <p:nvSpPr>
          <p:cNvPr id="6" name="TextBox 5"/>
          <p:cNvSpPr txBox="1"/>
          <p:nvPr/>
        </p:nvSpPr>
        <p:spPr>
          <a:xfrm>
            <a:off x="1676400" y="810280"/>
            <a:ext cx="6248400" cy="523220"/>
          </a:xfrm>
          <a:prstGeom prst="rect">
            <a:avLst/>
          </a:prstGeom>
          <a:noFill/>
        </p:spPr>
        <p:txBody>
          <a:bodyPr wrap="square" rtlCol="0">
            <a:spAutoFit/>
          </a:bodyPr>
          <a:lstStyle/>
          <a:p>
            <a:r>
              <a:rPr lang="en-US" sz="2800" b="1" dirty="0">
                <a:solidFill>
                  <a:srgbClr val="C00000"/>
                </a:solidFill>
                <a:latin typeface="Times New Roman" panose="02020603050405020304" pitchFamily="18" charset="0"/>
                <a:cs typeface="Times New Roman" panose="02020603050405020304" pitchFamily="18" charset="0"/>
              </a:rPr>
              <a:t>5. Phương trình kích</a:t>
            </a:r>
          </a:p>
        </p:txBody>
      </p:sp>
      <p:pic>
        <p:nvPicPr>
          <p:cNvPr id="2044939" name="Picture 1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3211067" y="4447520"/>
            <a:ext cx="1304925" cy="393265"/>
          </a:xfrm>
          <a:prstGeom prst="rect">
            <a:avLst/>
          </a:prstGeom>
          <a:noFill/>
        </p:spPr>
      </p:pic>
      <p:pic>
        <p:nvPicPr>
          <p:cNvPr id="2044938" name="Picture 10"/>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143500" y="4397534"/>
            <a:ext cx="990601" cy="419100"/>
          </a:xfrm>
          <a:prstGeom prst="rect">
            <a:avLst/>
          </a:prstGeom>
          <a:noFill/>
        </p:spPr>
      </p:pic>
      <p:sp>
        <p:nvSpPr>
          <p:cNvPr id="2044940" name="Rectangle 12"/>
          <p:cNvSpPr>
            <a:spLocks noChangeArrowheads="1"/>
          </p:cNvSpPr>
          <p:nvPr/>
        </p:nvSpPr>
        <p:spPr bwMode="auto">
          <a:xfrm>
            <a:off x="152400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044941" name="Rectangle 13"/>
          <p:cNvSpPr>
            <a:spLocks noChangeArrowheads="1"/>
          </p:cNvSpPr>
          <p:nvPr/>
        </p:nvSpPr>
        <p:spPr bwMode="auto">
          <a:xfrm>
            <a:off x="1524000" y="71068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1" name="TextBox 20"/>
          <p:cNvSpPr txBox="1"/>
          <p:nvPr/>
        </p:nvSpPr>
        <p:spPr>
          <a:xfrm>
            <a:off x="1676400" y="5211584"/>
            <a:ext cx="4724400" cy="523220"/>
          </a:xfrm>
          <a:prstGeom prst="rect">
            <a:avLst/>
          </a:prstGeom>
          <a:noFill/>
        </p:spPr>
        <p:txBody>
          <a:bodyPr wrap="square" rtlCol="0">
            <a:spAutoFit/>
          </a:bodyPr>
          <a:lstStyle/>
          <a:p>
            <a:r>
              <a:rPr lang="en-US" sz="2800" b="1" dirty="0">
                <a:solidFill>
                  <a:srgbClr val="C00000"/>
                </a:solidFill>
                <a:latin typeface="Times New Roman" panose="02020603050405020304" pitchFamily="18" charset="0"/>
                <a:cs typeface="Times New Roman" panose="02020603050405020304" pitchFamily="18" charset="0"/>
              </a:rPr>
              <a:t>6. Sơ đồ</a:t>
            </a:r>
          </a:p>
        </p:txBody>
      </p:sp>
      <p:graphicFrame>
        <p:nvGraphicFramePr>
          <p:cNvPr id="11" name="Table 10"/>
          <p:cNvGraphicFramePr>
            <a:graphicFrameLocks noGrp="1"/>
          </p:cNvGraphicFramePr>
          <p:nvPr>
            <p:extLst>
              <p:ext uri="{D42A27DB-BD31-4B8C-83A1-F6EECF244321}">
                <p14:modId xmlns:p14="http://schemas.microsoft.com/office/powerpoint/2010/main" val="385552900"/>
              </p:ext>
            </p:extLst>
          </p:nvPr>
        </p:nvGraphicFramePr>
        <p:xfrm>
          <a:off x="1790701" y="1575707"/>
          <a:ext cx="8610599" cy="2057402"/>
        </p:xfrm>
        <a:graphic>
          <a:graphicData uri="http://schemas.openxmlformats.org/drawingml/2006/table">
            <a:tbl>
              <a:tblPr/>
              <a:tblGrid>
                <a:gridCol w="1262759">
                  <a:extLst>
                    <a:ext uri="{9D8B030D-6E8A-4147-A177-3AD203B41FA5}">
                      <a16:colId xmlns:a16="http://schemas.microsoft.com/office/drawing/2014/main" val="20000"/>
                    </a:ext>
                  </a:extLst>
                </a:gridCol>
                <a:gridCol w="918480">
                  <a:extLst>
                    <a:ext uri="{9D8B030D-6E8A-4147-A177-3AD203B41FA5}">
                      <a16:colId xmlns:a16="http://schemas.microsoft.com/office/drawing/2014/main" val="20001"/>
                    </a:ext>
                  </a:extLst>
                </a:gridCol>
                <a:gridCol w="918480">
                  <a:extLst>
                    <a:ext uri="{9D8B030D-6E8A-4147-A177-3AD203B41FA5}">
                      <a16:colId xmlns:a16="http://schemas.microsoft.com/office/drawing/2014/main" val="20002"/>
                    </a:ext>
                  </a:extLst>
                </a:gridCol>
                <a:gridCol w="918480">
                  <a:extLst>
                    <a:ext uri="{9D8B030D-6E8A-4147-A177-3AD203B41FA5}">
                      <a16:colId xmlns:a16="http://schemas.microsoft.com/office/drawing/2014/main" val="20003"/>
                    </a:ext>
                  </a:extLst>
                </a:gridCol>
                <a:gridCol w="918480">
                  <a:extLst>
                    <a:ext uri="{9D8B030D-6E8A-4147-A177-3AD203B41FA5}">
                      <a16:colId xmlns:a16="http://schemas.microsoft.com/office/drawing/2014/main" val="20004"/>
                    </a:ext>
                  </a:extLst>
                </a:gridCol>
                <a:gridCol w="918480">
                  <a:extLst>
                    <a:ext uri="{9D8B030D-6E8A-4147-A177-3AD203B41FA5}">
                      <a16:colId xmlns:a16="http://schemas.microsoft.com/office/drawing/2014/main" val="20005"/>
                    </a:ext>
                  </a:extLst>
                </a:gridCol>
                <a:gridCol w="918480">
                  <a:extLst>
                    <a:ext uri="{9D8B030D-6E8A-4147-A177-3AD203B41FA5}">
                      <a16:colId xmlns:a16="http://schemas.microsoft.com/office/drawing/2014/main" val="20006"/>
                    </a:ext>
                  </a:extLst>
                </a:gridCol>
                <a:gridCol w="918480">
                  <a:extLst>
                    <a:ext uri="{9D8B030D-6E8A-4147-A177-3AD203B41FA5}">
                      <a16:colId xmlns:a16="http://schemas.microsoft.com/office/drawing/2014/main" val="20007"/>
                    </a:ext>
                  </a:extLst>
                </a:gridCol>
                <a:gridCol w="918480">
                  <a:extLst>
                    <a:ext uri="{9D8B030D-6E8A-4147-A177-3AD203B41FA5}">
                      <a16:colId xmlns:a16="http://schemas.microsoft.com/office/drawing/2014/main" val="20008"/>
                    </a:ext>
                  </a:extLst>
                </a:gridCol>
              </a:tblGrid>
              <a:tr h="666482">
                <a:tc rowSpan="2">
                  <a:txBody>
                    <a:bodyPr/>
                    <a:lstStyle/>
                    <a:p>
                      <a:pPr algn="l">
                        <a:spcAft>
                          <a:spcPts val="0"/>
                        </a:spcAft>
                      </a:pPr>
                      <a:r>
                        <a:rPr lang="en-US" sz="2400" dirty="0">
                          <a:latin typeface="Times New Roman"/>
                          <a:ea typeface="Times New Roman"/>
                          <a:cs typeface="Times New Roman"/>
                        </a:rPr>
                        <a:t> </a:t>
                      </a:r>
                      <a:r>
                        <a:rPr lang="en-US" sz="2400" dirty="0" smtClean="0">
                          <a:latin typeface="Times New Roman"/>
                          <a:ea typeface="Times New Roman"/>
                          <a:cs typeface="Times New Roman"/>
                        </a:rPr>
                        <a:t>      </a:t>
                      </a:r>
                      <a:r>
                        <a:rPr lang="en-US" sz="2400" dirty="0">
                          <a:latin typeface="Times New Roman"/>
                          <a:ea typeface="Times New Roman"/>
                          <a:cs typeface="Times New Roman"/>
                        </a:rPr>
                        <a:t>x</a:t>
                      </a:r>
                      <a:r>
                        <a:rPr lang="en-US" sz="2400" baseline="-25000" dirty="0">
                          <a:latin typeface="Times New Roman"/>
                          <a:ea typeface="Times New Roman"/>
                          <a:cs typeface="Times New Roman"/>
                        </a:rPr>
                        <a:t>2</a:t>
                      </a:r>
                      <a:r>
                        <a:rPr lang="en-US" sz="2400" dirty="0">
                          <a:latin typeface="Times New Roman"/>
                          <a:ea typeface="Times New Roman"/>
                          <a:cs typeface="Times New Roman"/>
                        </a:rPr>
                        <a:t>x</a:t>
                      </a:r>
                      <a:r>
                        <a:rPr lang="en-US" sz="2400" baseline="-25000" dirty="0">
                          <a:latin typeface="Times New Roman"/>
                          <a:ea typeface="Times New Roman"/>
                          <a:cs typeface="Times New Roman"/>
                        </a:rPr>
                        <a:t>1</a:t>
                      </a:r>
                      <a:endParaRPr lang="en-US" sz="2400" dirty="0">
                        <a:latin typeface="Times New Roman"/>
                        <a:ea typeface="Times New Roman"/>
                        <a:cs typeface="Times New Roman"/>
                      </a:endParaRPr>
                    </a:p>
                    <a:p>
                      <a:pPr algn="l">
                        <a:spcAft>
                          <a:spcPts val="0"/>
                        </a:spcAft>
                      </a:pPr>
                      <a:r>
                        <a:rPr lang="en-US" sz="2400" dirty="0">
                          <a:latin typeface="Times New Roman"/>
                          <a:ea typeface="Times New Roman"/>
                          <a:cs typeface="Times New Roman"/>
                        </a:rPr>
                        <a:t>q</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lnTlToBr w="6350" cap="flat" cmpd="sng" algn="ctr">
                      <a:solidFill>
                        <a:srgbClr val="000000"/>
                      </a:solidFill>
                      <a:prstDash val="solid"/>
                      <a:round/>
                      <a:headEnd type="none" w="med" len="med"/>
                      <a:tailEnd type="none" w="med" len="med"/>
                    </a:lnTlToBr>
                  </a:tcPr>
                </a:tc>
                <a:tc gridSpan="4">
                  <a:txBody>
                    <a:bodyPr/>
                    <a:lstStyle/>
                    <a:p>
                      <a:pPr algn="ctr">
                        <a:spcAft>
                          <a:spcPts val="0"/>
                        </a:spcAft>
                      </a:pPr>
                      <a:r>
                        <a:rPr lang="en-US" sz="2400" dirty="0">
                          <a:latin typeface="Times New Roman"/>
                          <a:ea typeface="Times New Roman"/>
                          <a:cs typeface="Times New Roman"/>
                        </a:rPr>
                        <a:t>RS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spcAft>
                          <a:spcPts val="0"/>
                        </a:spcAft>
                      </a:pPr>
                      <a:r>
                        <a:rPr lang="en-US" sz="2400" dirty="0">
                          <a:latin typeface="Times New Roman"/>
                          <a:ea typeface="Times New Roman"/>
                          <a:cs typeface="Times New Roman"/>
                        </a:rPr>
                        <a:t>Z</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63640">
                <a:tc vMerge="1">
                  <a:txBody>
                    <a:bodyPr/>
                    <a:lstStyle/>
                    <a:p>
                      <a:endParaRPr lang="en-US"/>
                    </a:p>
                  </a:txBody>
                  <a:tcPr/>
                </a:tc>
                <a:tc>
                  <a:txBody>
                    <a:bodyPr/>
                    <a:lstStyle/>
                    <a:p>
                      <a:pPr algn="ctr">
                        <a:spcAft>
                          <a:spcPts val="0"/>
                        </a:spcAft>
                      </a:pPr>
                      <a:r>
                        <a:rPr lang="en-US" sz="2400" dirty="0">
                          <a:latin typeface="Times New Roman"/>
                          <a:ea typeface="Times New Roman"/>
                          <a:cs typeface="Times New Roman"/>
                        </a:rPr>
                        <a:t>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01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11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10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01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11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10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1"/>
                  </a:ext>
                </a:extLst>
              </a:tr>
              <a:tr h="463640">
                <a:tc>
                  <a:txBody>
                    <a:bodyPr/>
                    <a:lstStyle/>
                    <a:p>
                      <a:pPr algn="ctr">
                        <a:spcAft>
                          <a:spcPts val="0"/>
                        </a:spcAft>
                      </a:pPr>
                      <a:r>
                        <a:rPr lang="en-US" sz="2400" dirty="0">
                          <a:latin typeface="Times New Roman"/>
                          <a:ea typeface="Times New Roman"/>
                          <a:cs typeface="Times New Roman"/>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smtClean="0">
                          <a:latin typeface="Times New Roman"/>
                          <a:ea typeface="Times New Roman"/>
                          <a:cs typeface="Times New Roman"/>
                        </a:rPr>
                        <a:t>- 0</a:t>
                      </a:r>
                      <a:endParaRPr lang="en-US" sz="24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smtClean="0">
                          <a:latin typeface="Times New Roman"/>
                          <a:ea typeface="Times New Roman"/>
                          <a:cs typeface="Times New Roman"/>
                        </a:rPr>
                        <a:t>0 1</a:t>
                      </a:r>
                      <a:endParaRPr lang="en-US" sz="24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smtClean="0">
                          <a:latin typeface="Times New Roman"/>
                          <a:ea typeface="Times New Roman"/>
                          <a:cs typeface="Times New Roman"/>
                        </a:rPr>
                        <a:t>0 1</a:t>
                      </a:r>
                      <a:endParaRPr lang="en-US" sz="24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smtClean="0">
                          <a:latin typeface="Times New Roman"/>
                          <a:ea typeface="Times New Roman"/>
                          <a:cs typeface="Times New Roman"/>
                        </a:rPr>
                        <a:t>- 0</a:t>
                      </a:r>
                      <a:endParaRPr lang="en-US" sz="24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2"/>
                  </a:ext>
                </a:extLst>
              </a:tr>
              <a:tr h="463640">
                <a:tc>
                  <a:txBody>
                    <a:bodyPr/>
                    <a:lstStyle/>
                    <a:p>
                      <a:pPr algn="ctr">
                        <a:spcAft>
                          <a:spcPts val="0"/>
                        </a:spcAft>
                      </a:pPr>
                      <a:r>
                        <a:rPr lang="en-US" sz="2400" dirty="0">
                          <a:latin typeface="Times New Roman"/>
                          <a:ea typeface="Times New Roman"/>
                          <a:cs typeface="Times New Roman"/>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smtClean="0">
                          <a:latin typeface="Times New Roman"/>
                          <a:ea typeface="Times New Roman"/>
                          <a:cs typeface="Times New Roman"/>
                        </a:rPr>
                        <a:t>1 0</a:t>
                      </a:r>
                      <a:endParaRPr lang="en-US" sz="24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smtClean="0">
                          <a:latin typeface="Times New Roman"/>
                          <a:ea typeface="Times New Roman"/>
                          <a:cs typeface="Times New Roman"/>
                        </a:rPr>
                        <a:t>0 -</a:t>
                      </a:r>
                      <a:endParaRPr lang="en-US" sz="24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smtClean="0">
                          <a:latin typeface="Times New Roman"/>
                          <a:ea typeface="Times New Roman"/>
                          <a:cs typeface="Times New Roman"/>
                        </a:rPr>
                        <a:t>0 -</a:t>
                      </a:r>
                      <a:endParaRPr lang="en-US" sz="24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smtClean="0">
                          <a:latin typeface="Times New Roman"/>
                          <a:ea typeface="Times New Roman"/>
                          <a:cs typeface="Times New Roman"/>
                        </a:rPr>
                        <a:t>0 -</a:t>
                      </a:r>
                      <a:endParaRPr lang="en-US" sz="24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dirty="0">
                          <a:latin typeface="Times New Roman"/>
                          <a:ea typeface="Times New Roman"/>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 name="Rounded Rectangle 1"/>
          <p:cNvSpPr/>
          <p:nvPr/>
        </p:nvSpPr>
        <p:spPr>
          <a:xfrm>
            <a:off x="3248026" y="2743201"/>
            <a:ext cx="257175" cy="78510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3352800" y="3528310"/>
            <a:ext cx="0" cy="7814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4395788" y="2744821"/>
            <a:ext cx="257175" cy="785109"/>
          </a:xfrm>
          <a:prstGeom prst="roundRect">
            <a:avLst/>
          </a:prstGeom>
          <a:no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endParaRPr>
          </a:p>
        </p:txBody>
      </p:sp>
      <p:sp>
        <p:nvSpPr>
          <p:cNvPr id="17" name="Rounded Rectangle 16"/>
          <p:cNvSpPr/>
          <p:nvPr/>
        </p:nvSpPr>
        <p:spPr>
          <a:xfrm>
            <a:off x="5381626" y="2743201"/>
            <a:ext cx="257175" cy="785109"/>
          </a:xfrm>
          <a:prstGeom prst="roundRect">
            <a:avLst/>
          </a:prstGeom>
          <a:no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endParaRPr>
          </a:p>
        </p:txBody>
      </p:sp>
      <p:sp>
        <p:nvSpPr>
          <p:cNvPr id="10" name="Left Brace 9"/>
          <p:cNvSpPr/>
          <p:nvPr/>
        </p:nvSpPr>
        <p:spPr>
          <a:xfrm rot="16200000">
            <a:off x="4631973" y="3449238"/>
            <a:ext cx="760940" cy="947914"/>
          </a:xfrm>
          <a:prstGeom prst="leftBrace">
            <a:avLst>
              <a:gd name="adj1" fmla="val 8333"/>
              <a:gd name="adj2" fmla="val 80624"/>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Oval 11"/>
          <p:cNvSpPr/>
          <p:nvPr/>
        </p:nvSpPr>
        <p:spPr>
          <a:xfrm>
            <a:off x="7000865" y="3156013"/>
            <a:ext cx="393265" cy="393265"/>
          </a:xfrm>
          <a:prstGeom prst="ellipse">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9723393" y="3179925"/>
            <a:ext cx="393265" cy="393265"/>
          </a:xfrm>
          <a:prstGeom prst="ellipse">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Left Brace 22"/>
          <p:cNvSpPr/>
          <p:nvPr/>
        </p:nvSpPr>
        <p:spPr>
          <a:xfrm rot="16200000">
            <a:off x="8140915" y="2597566"/>
            <a:ext cx="789462" cy="2740708"/>
          </a:xfrm>
          <a:prstGeom prst="leftBrace">
            <a:avLst>
              <a:gd name="adj1" fmla="val 8333"/>
              <a:gd name="adj2" fmla="val 7104"/>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0" name="Picture 1"/>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951406" y="4256753"/>
            <a:ext cx="1327355" cy="663591"/>
          </a:xfrm>
          <a:prstGeom prst="rect">
            <a:avLst/>
          </a:prstGeom>
          <a:noFill/>
        </p:spPr>
      </p:pic>
      <p:sp>
        <p:nvSpPr>
          <p:cNvPr id="24" name="Title 1"/>
          <p:cNvSpPr>
            <a:spLocks noGrp="1"/>
          </p:cNvSpPr>
          <p:nvPr>
            <p:ph type="title"/>
          </p:nvPr>
        </p:nvSpPr>
        <p:spPr>
          <a:xfrm>
            <a:off x="29075" y="73186"/>
            <a:ext cx="11785554" cy="762000"/>
          </a:xfrm>
        </p:spPr>
        <p:txBody>
          <a:bodyPr vert="horz" lIns="91440" tIns="45720" rIns="91440" bIns="45720" rtlCol="0" anchor="ctr">
            <a:noAutofit/>
          </a:bodyPr>
          <a:lstStyle/>
          <a:p>
            <a:pPr lvl="0" algn="l">
              <a:defRPr/>
            </a:pPr>
            <a:r>
              <a:rPr lang="en-US" sz="3200" b="1" dirty="0">
                <a:solidFill>
                  <a:srgbClr val="C00000"/>
                </a:solidFill>
                <a:latin typeface="Times New Roman" panose="02020603050405020304" pitchFamily="18" charset="0"/>
                <a:cs typeface="Times New Roman" panose="02020603050405020304" pitchFamily="18" charset="0"/>
              </a:rPr>
              <a:t>4</a:t>
            </a:r>
            <a:r>
              <a:rPr lang="en-US" sz="3200" b="1" dirty="0" smtClean="0">
                <a:solidFill>
                  <a:srgbClr val="C00000"/>
                </a:solidFill>
                <a:latin typeface="Times New Roman" panose="02020603050405020304" pitchFamily="18" charset="0"/>
                <a:cs typeface="Times New Roman" panose="02020603050405020304" pitchFamily="18" charset="0"/>
              </a:rPr>
              <a:t>.5</a:t>
            </a:r>
            <a:r>
              <a:rPr lang="en-US" sz="3200" b="1" dirty="0">
                <a:solidFill>
                  <a:srgbClr val="C00000"/>
                </a:solidFill>
                <a:latin typeface="Times New Roman" panose="02020603050405020304" pitchFamily="18" charset="0"/>
                <a:cs typeface="Times New Roman" panose="02020603050405020304" pitchFamily="18" charset="0"/>
              </a:rPr>
              <a:t>. Thiết kế </a:t>
            </a:r>
            <a:r>
              <a:rPr lang="en-US" sz="3200" b="1" dirty="0" err="1">
                <a:solidFill>
                  <a:srgbClr val="C00000"/>
                </a:solidFill>
                <a:latin typeface="Times New Roman" panose="02020603050405020304" pitchFamily="18" charset="0"/>
                <a:cs typeface="Times New Roman" panose="02020603050405020304" pitchFamily="18" charset="0"/>
              </a:rPr>
              <a:t>mạch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dãy</a:t>
            </a:r>
            <a:r>
              <a:rPr lang="en-US" sz="3200" b="1" dirty="0" smtClean="0">
                <a:solidFill>
                  <a:srgbClr val="C00000"/>
                </a:solidFill>
                <a:latin typeface="Times New Roman" panose="02020603050405020304" pitchFamily="18" charset="0"/>
                <a:cs typeface="Times New Roman" panose="02020603050405020304" pitchFamily="18" charset="0"/>
              </a:rPr>
              <a:t> – </a:t>
            </a:r>
            <a:r>
              <a:rPr lang="en-US" sz="3200" b="1" dirty="0" err="1" smtClean="0">
                <a:solidFill>
                  <a:srgbClr val="C00000"/>
                </a:solidFill>
                <a:latin typeface="Times New Roman" panose="02020603050405020304" pitchFamily="18" charset="0"/>
                <a:cs typeface="Times New Roman" panose="02020603050405020304" pitchFamily="18" charset="0"/>
              </a:rPr>
              <a:t>Phương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trình</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kích</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sơ</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đồ</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mạch</a:t>
            </a:r>
            <a:endParaRPr lang="en-US" sz="32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par>
                                <p:cTn id="16" presetID="16" presetClass="entr" presetSubtype="21" fill="hold" nodeType="withEffect">
                                  <p:stCondLst>
                                    <p:cond delay="0"/>
                                  </p:stCondLst>
                                  <p:childTnLst>
                                    <p:set>
                                      <p:cBhvr>
                                        <p:cTn id="17" dur="1" fill="hold">
                                          <p:stCondLst>
                                            <p:cond delay="0"/>
                                          </p:stCondLst>
                                        </p:cTn>
                                        <p:tgtEl>
                                          <p:spTgt spid="2044939"/>
                                        </p:tgtEl>
                                        <p:attrNameLst>
                                          <p:attrName>style.visibility</p:attrName>
                                        </p:attrNameLst>
                                      </p:cBhvr>
                                      <p:to>
                                        <p:strVal val="visible"/>
                                      </p:to>
                                    </p:set>
                                    <p:animEffect transition="in" filter="barn(inVertical)">
                                      <p:cBhvr>
                                        <p:cTn id="18" dur="500"/>
                                        <p:tgtEl>
                                          <p:spTgt spid="2044939"/>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arn(inVertical)">
                                      <p:cBhvr>
                                        <p:cTn id="23" dur="500"/>
                                        <p:tgtEl>
                                          <p:spTgt spid="16"/>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arn(inVertical)">
                                      <p:cBhvr>
                                        <p:cTn id="26" dur="500"/>
                                        <p:tgtEl>
                                          <p:spTgt spid="17"/>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arn(inVertical)">
                                      <p:cBhvr>
                                        <p:cTn id="29" dur="500"/>
                                        <p:tgtEl>
                                          <p:spTgt spid="10"/>
                                        </p:tgtEl>
                                      </p:cBhvr>
                                    </p:animEffect>
                                  </p:childTnLst>
                                </p:cTn>
                              </p:par>
                              <p:par>
                                <p:cTn id="30" presetID="16" presetClass="entr" presetSubtype="21" fill="hold" nodeType="withEffect">
                                  <p:stCondLst>
                                    <p:cond delay="0"/>
                                  </p:stCondLst>
                                  <p:childTnLst>
                                    <p:set>
                                      <p:cBhvr>
                                        <p:cTn id="31" dur="1" fill="hold">
                                          <p:stCondLst>
                                            <p:cond delay="0"/>
                                          </p:stCondLst>
                                        </p:cTn>
                                        <p:tgtEl>
                                          <p:spTgt spid="2044938"/>
                                        </p:tgtEl>
                                        <p:attrNameLst>
                                          <p:attrName>style.visibility</p:attrName>
                                        </p:attrNameLst>
                                      </p:cBhvr>
                                      <p:to>
                                        <p:strVal val="visible"/>
                                      </p:to>
                                    </p:set>
                                    <p:animEffect transition="in" filter="barn(inVertical)">
                                      <p:cBhvr>
                                        <p:cTn id="32" dur="500"/>
                                        <p:tgtEl>
                                          <p:spTgt spid="2044938"/>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arn(inVertical)">
                                      <p:cBhvr>
                                        <p:cTn id="37" dur="500"/>
                                        <p:tgtEl>
                                          <p:spTgt spid="12"/>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barn(inVertical)">
                                      <p:cBhvr>
                                        <p:cTn id="40" dur="500"/>
                                        <p:tgtEl>
                                          <p:spTgt spid="22"/>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barn(inVertical)">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1000"/>
                                        <p:tgtEl>
                                          <p:spTgt spid="21"/>
                                        </p:tgtEl>
                                      </p:cBhvr>
                                    </p:animEffect>
                                    <p:anim calcmode="lin" valueType="num">
                                      <p:cBhvr>
                                        <p:cTn id="49" dur="1000" fill="hold"/>
                                        <p:tgtEl>
                                          <p:spTgt spid="21"/>
                                        </p:tgtEl>
                                        <p:attrNameLst>
                                          <p:attrName>ppt_x</p:attrName>
                                        </p:attrNameLst>
                                      </p:cBhvr>
                                      <p:tavLst>
                                        <p:tav tm="0">
                                          <p:val>
                                            <p:strVal val="#ppt_x"/>
                                          </p:val>
                                        </p:tav>
                                        <p:tav tm="100000">
                                          <p:val>
                                            <p:strVal val="#ppt_x"/>
                                          </p:val>
                                        </p:tav>
                                      </p:tavLst>
                                    </p:anim>
                                    <p:anim calcmode="lin" valueType="num">
                                      <p:cBhvr>
                                        <p:cTn id="50" dur="1000" fill="hold"/>
                                        <p:tgtEl>
                                          <p:spTgt spid="21"/>
                                        </p:tgtEl>
                                        <p:attrNameLst>
                                          <p:attrName>ppt_y</p:attrName>
                                        </p:attrNameLst>
                                      </p:cBhvr>
                                      <p:tavLst>
                                        <p:tav tm="0">
                                          <p:val>
                                            <p:strVal val="#ppt_y+.1"/>
                                          </p:val>
                                        </p:tav>
                                        <p:tav tm="100000">
                                          <p:val>
                                            <p:strVal val="#ppt_y"/>
                                          </p:val>
                                        </p:tav>
                                      </p:tavLst>
                                    </p:anim>
                                  </p:childTnLst>
                                </p:cTn>
                              </p:par>
                              <p:par>
                                <p:cTn id="51" presetID="16" presetClass="entr" presetSubtype="21"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barn(inVertical)">
                                      <p:cBhvr>
                                        <p:cTn id="5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animBg="1"/>
      <p:bldP spid="16" grpId="0" animBg="1"/>
      <p:bldP spid="17" grpId="0" animBg="1"/>
      <p:bldP spid="10" grpId="0" animBg="1"/>
      <p:bldP spid="12" grpId="0" animBg="1"/>
      <p:bldP spid="22" grpId="0" animBg="1"/>
      <p:bldP spid="23"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122</a:t>
            </a:fld>
            <a:endParaRPr lang="en-US" dirty="0"/>
          </a:p>
        </p:txBody>
      </p:sp>
      <p:sp>
        <p:nvSpPr>
          <p:cNvPr id="5" name="Title 1"/>
          <p:cNvSpPr>
            <a:spLocks noGrp="1"/>
          </p:cNvSpPr>
          <p:nvPr>
            <p:ph type="title"/>
          </p:nvPr>
        </p:nvSpPr>
        <p:spPr>
          <a:xfrm>
            <a:off x="72570" y="57461"/>
            <a:ext cx="11930744" cy="685800"/>
          </a:xfrm>
        </p:spPr>
        <p:txBody>
          <a:bodyPr vert="horz" lIns="91440" tIns="45720" rIns="91440" bIns="45720" rtlCol="0" anchor="ctr">
            <a:noAutofit/>
          </a:bodyPr>
          <a:lstStyle/>
          <a:p>
            <a:pPr lvl="0">
              <a:defRPr/>
            </a:pPr>
            <a:r>
              <a:rPr lang="en-US" sz="3200" b="1" dirty="0" err="1">
                <a:solidFill>
                  <a:schemeClr val="accent1">
                    <a:lumMod val="50000"/>
                  </a:schemeClr>
                </a:solidFill>
                <a:latin typeface="Times New Roman" panose="02020603050405020304" pitchFamily="18" charset="0"/>
                <a:cs typeface="Times New Roman" panose="02020603050405020304" pitchFamily="18" charset="0"/>
              </a:rPr>
              <a:t>Ví</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dụ</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thiết</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kế</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mạch</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dãy</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(1)</a:t>
            </a:r>
            <a:endParaRPr lang="en-US" sz="3200" b="1" dirty="0">
              <a:solidFill>
                <a:schemeClr val="accent1">
                  <a:lumMod val="50000"/>
                </a:schemeClr>
              </a:solidFill>
            </a:endParaRPr>
          </a:p>
        </p:txBody>
      </p:sp>
      <p:sp>
        <p:nvSpPr>
          <p:cNvPr id="6" name="Rectangle 5"/>
          <p:cNvSpPr/>
          <p:nvPr/>
        </p:nvSpPr>
        <p:spPr>
          <a:xfrm>
            <a:off x="1155716" y="935525"/>
            <a:ext cx="9717314" cy="523220"/>
          </a:xfrm>
          <a:prstGeom prst="rect">
            <a:avLst/>
          </a:prstGeom>
        </p:spPr>
        <p:txBody>
          <a:bodyPr wrap="square">
            <a:spAutoFit/>
          </a:bodyPr>
          <a:lstStyle/>
          <a:p>
            <a:r>
              <a:rPr lang="en-US" sz="2800" dirty="0" err="1">
                <a:latin typeface="Times New Roman" panose="02020603050405020304" pitchFamily="18" charset="0"/>
                <a:cs typeface="Times New Roman" panose="02020603050405020304" pitchFamily="18" charset="0"/>
              </a:rPr>
              <a:t>Sử</a:t>
            </a:r>
            <a:r>
              <a:rPr lang="en-US" sz="2800" b="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dụng JK-FF, thiết kế mạch dãy thực hiện </a:t>
            </a:r>
            <a:r>
              <a:rPr lang="en-US" sz="2800" dirty="0" err="1">
                <a:latin typeface="Times New Roman" panose="02020603050405020304" pitchFamily="18" charset="0"/>
                <a:cs typeface="Times New Roman" panose="02020603050405020304" pitchFamily="18" charset="0"/>
              </a:rPr>
              <a:t>bảng</a:t>
            </a:r>
            <a:r>
              <a:rPr lang="en-US" sz="2800" dirty="0">
                <a:latin typeface="Times New Roman" panose="02020603050405020304" pitchFamily="18" charset="0"/>
                <a:cs typeface="Times New Roman" panose="02020603050405020304" pitchFamily="18" charset="0"/>
              </a:rPr>
              <a:t> chức </a:t>
            </a:r>
            <a:r>
              <a:rPr lang="en-US" sz="2800" dirty="0" err="1">
                <a:latin typeface="Times New Roman" panose="02020603050405020304" pitchFamily="18" charset="0"/>
                <a:cs typeface="Times New Roman" panose="02020603050405020304" pitchFamily="18" charset="0"/>
              </a:rPr>
              <a:t>năng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sau</a:t>
            </a:r>
            <a:r>
              <a:rPr lang="en-US" sz="2800" dirty="0">
                <a:latin typeface="Times New Roman" panose="02020603050405020304" pitchFamily="18" charset="0"/>
                <a:cs typeface="Times New Roman" panose="02020603050405020304" pitchFamily="18" charset="0"/>
              </a:rPr>
              <a:t>:</a:t>
            </a:r>
          </a:p>
        </p:txBody>
      </p:sp>
      <p:pic>
        <p:nvPicPr>
          <p:cNvPr id="2" name="Picture 1"/>
          <p:cNvPicPr>
            <a:picLocks noChangeAspect="1"/>
          </p:cNvPicPr>
          <p:nvPr/>
        </p:nvPicPr>
        <p:blipFill>
          <a:blip r:embed="rId2"/>
          <a:stretch>
            <a:fillRect/>
          </a:stretch>
        </p:blipFill>
        <p:spPr>
          <a:xfrm>
            <a:off x="2020237" y="1843274"/>
            <a:ext cx="7988273" cy="4267239"/>
          </a:xfrm>
          <a:prstGeom prst="rect">
            <a:avLst/>
          </a:prstGeom>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123</a:t>
            </a:fld>
            <a:endParaRPr lang="en-US" dirty="0"/>
          </a:p>
        </p:txBody>
      </p:sp>
      <p:sp>
        <p:nvSpPr>
          <p:cNvPr id="6" name="Rectangle 5"/>
          <p:cNvSpPr/>
          <p:nvPr/>
        </p:nvSpPr>
        <p:spPr>
          <a:xfrm>
            <a:off x="493486" y="934205"/>
            <a:ext cx="7373257" cy="523220"/>
          </a:xfrm>
          <a:prstGeom prst="rect">
            <a:avLst/>
          </a:prstGeom>
        </p:spPr>
        <p:txBody>
          <a:bodyPr wrap="square">
            <a:spAutoFit/>
          </a:bodyPr>
          <a:lstStyle/>
          <a:p>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Xác</a:t>
            </a:r>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định</a:t>
            </a:r>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nhóm</a:t>
            </a:r>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các</a:t>
            </a:r>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trạng</a:t>
            </a:r>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thái</a:t>
            </a:r>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tương</a:t>
            </a:r>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đương</a:t>
            </a:r>
            <a:r>
              <a:rPr lang="en-US" sz="2800" b="1" dirty="0">
                <a:latin typeface="Times New Roman" panose="02020603050405020304" pitchFamily="18" charset="0"/>
                <a:ea typeface="Times New Roman" panose="02020603050405020304" pitchFamily="18" charset="0"/>
              </a:rPr>
              <a:t>:</a:t>
            </a:r>
            <a:endParaRPr lang="en-US" sz="2800" b="1" dirty="0"/>
          </a:p>
        </p:txBody>
      </p:sp>
      <p:sp>
        <p:nvSpPr>
          <p:cNvPr id="7" name="Rectangle 6"/>
          <p:cNvSpPr/>
          <p:nvPr/>
        </p:nvSpPr>
        <p:spPr>
          <a:xfrm>
            <a:off x="133924" y="1653584"/>
            <a:ext cx="6089424" cy="661207"/>
          </a:xfrm>
          <a:prstGeom prst="rect">
            <a:avLst/>
          </a:prstGeom>
        </p:spPr>
        <p:txBody>
          <a:bodyPr wrap="none">
            <a:spAutoFit/>
          </a:bodyPr>
          <a:lstStyle/>
          <a:p>
            <a:pPr indent="339090" algn="just">
              <a:lnSpc>
                <a:spcPct val="150000"/>
              </a:lnSpc>
              <a:spcAft>
                <a:spcPts val="0"/>
              </a:spcAft>
            </a:pPr>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Bảng</a:t>
            </a:r>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rút</a:t>
            </a:r>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gọn</a:t>
            </a:r>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các</a:t>
            </a:r>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trạng</a:t>
            </a:r>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thái</a:t>
            </a:r>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trong</a:t>
            </a:r>
            <a:r>
              <a:rPr lang="en-US" sz="2800" b="1" dirty="0">
                <a:latin typeface="Times New Roman" panose="02020603050405020304" pitchFamily="18" charset="0"/>
                <a:ea typeface="Times New Roman" panose="02020603050405020304" pitchFamily="18" charset="0"/>
              </a:rPr>
              <a:t>: </a:t>
            </a:r>
            <a:endParaRPr lang="en-US" sz="2400" b="1" dirty="0">
              <a:latin typeface="Times New Roman" panose="02020603050405020304" pitchFamily="18" charset="0"/>
              <a:ea typeface="Times New Roman" panose="020206030504050203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576741586"/>
              </p:ext>
            </p:extLst>
          </p:nvPr>
        </p:nvGraphicFramePr>
        <p:xfrm>
          <a:off x="1778445" y="2830258"/>
          <a:ext cx="8381555" cy="3230389"/>
        </p:xfrm>
        <a:graphic>
          <a:graphicData uri="http://schemas.openxmlformats.org/drawingml/2006/table">
            <a:tbl>
              <a:tblPr firstRow="1" firstCol="1" bandRow="1">
                <a:tableStyleId>{073A0DAA-6AF3-43AB-8588-CEC1D06C72B9}</a:tableStyleId>
              </a:tblPr>
              <a:tblGrid>
                <a:gridCol w="2889842">
                  <a:extLst>
                    <a:ext uri="{9D8B030D-6E8A-4147-A177-3AD203B41FA5}">
                      <a16:colId xmlns:a16="http://schemas.microsoft.com/office/drawing/2014/main" val="717658331"/>
                    </a:ext>
                  </a:extLst>
                </a:gridCol>
                <a:gridCol w="1474013">
                  <a:extLst>
                    <a:ext uri="{9D8B030D-6E8A-4147-A177-3AD203B41FA5}">
                      <a16:colId xmlns:a16="http://schemas.microsoft.com/office/drawing/2014/main" val="2687350597"/>
                    </a:ext>
                  </a:extLst>
                </a:gridCol>
                <a:gridCol w="1468842">
                  <a:extLst>
                    <a:ext uri="{9D8B030D-6E8A-4147-A177-3AD203B41FA5}">
                      <a16:colId xmlns:a16="http://schemas.microsoft.com/office/drawing/2014/main" val="1624684324"/>
                    </a:ext>
                  </a:extLst>
                </a:gridCol>
                <a:gridCol w="1100338">
                  <a:extLst>
                    <a:ext uri="{9D8B030D-6E8A-4147-A177-3AD203B41FA5}">
                      <a16:colId xmlns:a16="http://schemas.microsoft.com/office/drawing/2014/main" val="3816376052"/>
                    </a:ext>
                  </a:extLst>
                </a:gridCol>
                <a:gridCol w="1448520">
                  <a:extLst>
                    <a:ext uri="{9D8B030D-6E8A-4147-A177-3AD203B41FA5}">
                      <a16:colId xmlns:a16="http://schemas.microsoft.com/office/drawing/2014/main" val="3548217659"/>
                    </a:ext>
                  </a:extLst>
                </a:gridCol>
              </a:tblGrid>
              <a:tr h="775796">
                <a:tc rowSpan="2">
                  <a:txBody>
                    <a:bodyPr/>
                    <a:lstStyle/>
                    <a:p>
                      <a:pPr>
                        <a:spcAft>
                          <a:spcPts val="0"/>
                        </a:spcAft>
                      </a:pPr>
                      <a:r>
                        <a:rPr lang="en-US" sz="2600" b="0" spc="-30" dirty="0">
                          <a:solidFill>
                            <a:schemeClr val="tx1"/>
                          </a:solidFill>
                          <a:effectLst/>
                          <a:latin typeface="Times New Roman" panose="02020603050405020304" pitchFamily="18" charset="0"/>
                          <a:cs typeface="Times New Roman" panose="02020603050405020304" pitchFamily="18" charset="0"/>
                        </a:rPr>
                        <a:t> </a:t>
                      </a:r>
                      <a:endParaRPr lang="en-US" sz="2400" b="0" dirty="0">
                        <a:solidFill>
                          <a:schemeClr val="tx1"/>
                        </a:solidFill>
                        <a:effectLst/>
                        <a:latin typeface="Times New Roman" panose="02020603050405020304" pitchFamily="18" charset="0"/>
                        <a:cs typeface="Times New Roman" panose="02020603050405020304" pitchFamily="18" charset="0"/>
                      </a:endParaRPr>
                    </a:p>
                    <a:p>
                      <a:pPr>
                        <a:spcAft>
                          <a:spcPts val="0"/>
                        </a:spcAft>
                      </a:pPr>
                      <a:r>
                        <a:rPr lang="en-US" sz="2600" b="0" spc="-30" dirty="0">
                          <a:solidFill>
                            <a:schemeClr val="tx1"/>
                          </a:solidFill>
                          <a:effectLst/>
                          <a:latin typeface="Times New Roman" panose="02020603050405020304" pitchFamily="18" charset="0"/>
                          <a:cs typeface="Times New Roman" panose="02020603050405020304" pitchFamily="18" charset="0"/>
                        </a:rPr>
                        <a:t>                        x</a:t>
                      </a:r>
                      <a:endParaRPr lang="en-US" sz="2400" b="0" dirty="0">
                        <a:solidFill>
                          <a:schemeClr val="tx1"/>
                        </a:solidFill>
                        <a:effectLst/>
                        <a:latin typeface="Times New Roman" panose="02020603050405020304" pitchFamily="18" charset="0"/>
                        <a:cs typeface="Times New Roman" panose="02020603050405020304" pitchFamily="18" charset="0"/>
                      </a:endParaRPr>
                    </a:p>
                    <a:p>
                      <a:pPr>
                        <a:spcAft>
                          <a:spcPts val="0"/>
                        </a:spcAft>
                      </a:pPr>
                      <a:r>
                        <a:rPr lang="en-US" sz="2600" b="0" spc="-30" dirty="0" err="1">
                          <a:solidFill>
                            <a:schemeClr val="tx1"/>
                          </a:solidFill>
                          <a:effectLst/>
                          <a:latin typeface="Times New Roman" panose="02020603050405020304" pitchFamily="18" charset="0"/>
                          <a:cs typeface="Times New Roman" panose="02020603050405020304" pitchFamily="18" charset="0"/>
                        </a:rPr>
                        <a:t>Trạng</a:t>
                      </a:r>
                      <a:r>
                        <a:rPr lang="en-US" sz="2600" b="0" spc="-30" dirty="0">
                          <a:solidFill>
                            <a:schemeClr val="tx1"/>
                          </a:solidFill>
                          <a:effectLst/>
                          <a:latin typeface="Times New Roman" panose="02020603050405020304" pitchFamily="18" charset="0"/>
                          <a:cs typeface="Times New Roman" panose="02020603050405020304" pitchFamily="18" charset="0"/>
                        </a:rPr>
                        <a:t> </a:t>
                      </a:r>
                      <a:r>
                        <a:rPr lang="en-US" sz="2600" b="0" spc="-30" dirty="0" err="1">
                          <a:solidFill>
                            <a:schemeClr val="tx1"/>
                          </a:solidFill>
                          <a:effectLst/>
                          <a:latin typeface="Times New Roman" panose="02020603050405020304" pitchFamily="18" charset="0"/>
                          <a:cs typeface="Times New Roman" panose="02020603050405020304" pitchFamily="18" charset="0"/>
                        </a:rPr>
                        <a:t>thái</a:t>
                      </a:r>
                      <a:endParaRPr lang="en-US" sz="2400" b="0" dirty="0">
                        <a:solidFill>
                          <a:schemeClr val="tx1"/>
                        </a:solidFill>
                        <a:effectLst/>
                        <a:latin typeface="Times New Roman" panose="02020603050405020304" pitchFamily="18" charset="0"/>
                        <a:cs typeface="Times New Roman" panose="02020603050405020304" pitchFamily="18" charset="0"/>
                      </a:endParaRPr>
                    </a:p>
                    <a:p>
                      <a:pPr>
                        <a:spcAft>
                          <a:spcPts val="0"/>
                        </a:spcAft>
                      </a:pPr>
                      <a:r>
                        <a:rPr lang="en-US" sz="2600" b="0" spc="-30" dirty="0">
                          <a:solidFill>
                            <a:schemeClr val="tx1"/>
                          </a:solidFill>
                          <a:effectLst/>
                          <a:latin typeface="Times New Roman" panose="02020603050405020304" pitchFamily="18" charset="0"/>
                          <a:cs typeface="Times New Roman" panose="02020603050405020304" pitchFamily="18" charset="0"/>
                        </a:rPr>
                        <a:t>   </a:t>
                      </a:r>
                      <a:r>
                        <a:rPr lang="en-US" sz="2600" b="0" spc="-30" dirty="0" err="1">
                          <a:solidFill>
                            <a:schemeClr val="tx1"/>
                          </a:solidFill>
                          <a:effectLst/>
                          <a:latin typeface="Times New Roman" panose="02020603050405020304" pitchFamily="18" charset="0"/>
                          <a:cs typeface="Times New Roman" panose="02020603050405020304" pitchFamily="18" charset="0"/>
                        </a:rPr>
                        <a:t>hiện</a:t>
                      </a:r>
                      <a:r>
                        <a:rPr lang="en-US" sz="2600" b="0" spc="-30" dirty="0">
                          <a:solidFill>
                            <a:schemeClr val="tx1"/>
                          </a:solidFill>
                          <a:effectLst/>
                          <a:latin typeface="Times New Roman" panose="02020603050405020304" pitchFamily="18" charset="0"/>
                          <a:cs typeface="Times New Roman" panose="02020603050405020304" pitchFamily="18" charset="0"/>
                        </a:rPr>
                        <a:t> </a:t>
                      </a:r>
                      <a:r>
                        <a:rPr lang="en-US" sz="2600" b="0" spc="-30" dirty="0" err="1">
                          <a:solidFill>
                            <a:schemeClr val="tx1"/>
                          </a:solidFill>
                          <a:effectLst/>
                          <a:latin typeface="Times New Roman" panose="02020603050405020304" pitchFamily="18" charset="0"/>
                          <a:cs typeface="Times New Roman" panose="02020603050405020304" pitchFamily="18" charset="0"/>
                        </a:rPr>
                        <a:t>tại</a:t>
                      </a:r>
                      <a:endParaRPr lang="en-US"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644" marR="13964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gridSpan="2">
                  <a:txBody>
                    <a:bodyPr/>
                    <a:lstStyle/>
                    <a:p>
                      <a:pPr algn="ctr">
                        <a:spcAft>
                          <a:spcPts val="0"/>
                        </a:spcAft>
                      </a:pPr>
                      <a:r>
                        <a:rPr lang="en-US" sz="2600" b="0" spc="-30">
                          <a:solidFill>
                            <a:schemeClr val="tx1"/>
                          </a:solidFill>
                          <a:effectLst/>
                          <a:latin typeface="Times New Roman" panose="02020603050405020304" pitchFamily="18" charset="0"/>
                          <a:cs typeface="Times New Roman" panose="02020603050405020304" pitchFamily="18" charset="0"/>
                        </a:rPr>
                        <a:t>Trạng thái tiếp theo</a:t>
                      </a:r>
                      <a:endParaRPr lang="en-US"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644" marR="1396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gridSpan="2">
                  <a:txBody>
                    <a:bodyPr/>
                    <a:lstStyle/>
                    <a:p>
                      <a:pPr algn="ctr">
                        <a:spcAft>
                          <a:spcPts val="0"/>
                        </a:spcAft>
                      </a:pPr>
                      <a:r>
                        <a:rPr lang="en-US" sz="2600" b="0" spc="-30">
                          <a:solidFill>
                            <a:schemeClr val="tx1"/>
                          </a:solidFill>
                          <a:effectLst/>
                          <a:latin typeface="Times New Roman" panose="02020603050405020304" pitchFamily="18" charset="0"/>
                          <a:cs typeface="Times New Roman" panose="02020603050405020304" pitchFamily="18" charset="0"/>
                        </a:rPr>
                        <a:t>Đáp ứng ra (Z)</a:t>
                      </a:r>
                      <a:endParaRPr lang="en-US"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644" marR="1396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2520967344"/>
                  </a:ext>
                </a:extLst>
              </a:tr>
              <a:tr h="839397">
                <a:tc vMerge="1">
                  <a:txBody>
                    <a:bodyPr/>
                    <a:lstStyle/>
                    <a:p>
                      <a:endParaRPr lang="en-US"/>
                    </a:p>
                  </a:txBody>
                  <a:tcPr/>
                </a:tc>
                <a:tc>
                  <a:txBody>
                    <a:bodyPr/>
                    <a:lstStyle/>
                    <a:p>
                      <a:pPr algn="ctr">
                        <a:spcAft>
                          <a:spcPts val="0"/>
                        </a:spcAft>
                      </a:pPr>
                      <a:r>
                        <a:rPr lang="en-US" sz="2600" b="0" spc="-30">
                          <a:solidFill>
                            <a:schemeClr val="tx1"/>
                          </a:solidFill>
                          <a:effectLst/>
                          <a:latin typeface="Times New Roman" panose="02020603050405020304" pitchFamily="18" charset="0"/>
                          <a:cs typeface="Times New Roman" panose="02020603050405020304" pitchFamily="18" charset="0"/>
                        </a:rPr>
                        <a:t>x=0</a:t>
                      </a:r>
                      <a:endParaRPr lang="en-US"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644" marR="1396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600" b="0" spc="-30">
                          <a:solidFill>
                            <a:schemeClr val="tx1"/>
                          </a:solidFill>
                          <a:effectLst/>
                          <a:latin typeface="Times New Roman" panose="02020603050405020304" pitchFamily="18" charset="0"/>
                          <a:cs typeface="Times New Roman" panose="02020603050405020304" pitchFamily="18" charset="0"/>
                        </a:rPr>
                        <a:t>x=1</a:t>
                      </a:r>
                      <a:endParaRPr lang="en-US"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644" marR="1396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600" b="0" spc="-30">
                          <a:solidFill>
                            <a:schemeClr val="tx1"/>
                          </a:solidFill>
                          <a:effectLst/>
                          <a:latin typeface="Times New Roman" panose="02020603050405020304" pitchFamily="18" charset="0"/>
                          <a:cs typeface="Times New Roman" panose="02020603050405020304" pitchFamily="18" charset="0"/>
                        </a:rPr>
                        <a:t>x=0</a:t>
                      </a:r>
                      <a:endParaRPr lang="en-US"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644" marR="1396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600" b="0" spc="-30">
                          <a:solidFill>
                            <a:schemeClr val="tx1"/>
                          </a:solidFill>
                          <a:effectLst/>
                          <a:latin typeface="Times New Roman" panose="02020603050405020304" pitchFamily="18" charset="0"/>
                          <a:cs typeface="Times New Roman" panose="02020603050405020304" pitchFamily="18" charset="0"/>
                        </a:rPr>
                        <a:t>x=1</a:t>
                      </a:r>
                      <a:endParaRPr lang="en-US"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644" marR="13964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5762348"/>
                  </a:ext>
                </a:extLst>
              </a:tr>
              <a:tr h="403799">
                <a:tc>
                  <a:txBody>
                    <a:bodyPr/>
                    <a:lstStyle/>
                    <a:p>
                      <a:pPr algn="ctr">
                        <a:spcAft>
                          <a:spcPts val="0"/>
                        </a:spcAft>
                      </a:pPr>
                      <a:r>
                        <a:rPr lang="en-US" sz="2600" b="0" spc="-30">
                          <a:solidFill>
                            <a:schemeClr val="tx1"/>
                          </a:solidFill>
                          <a:effectLst/>
                          <a:latin typeface="Times New Roman" panose="02020603050405020304" pitchFamily="18" charset="0"/>
                          <a:cs typeface="Times New Roman" panose="02020603050405020304" pitchFamily="18" charset="0"/>
                        </a:rPr>
                        <a:t>A</a:t>
                      </a:r>
                      <a:endParaRPr lang="en-US"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644" marR="13964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600" b="0" spc="-30">
                          <a:solidFill>
                            <a:schemeClr val="tx1"/>
                          </a:solidFill>
                          <a:effectLst/>
                          <a:latin typeface="Times New Roman" panose="02020603050405020304" pitchFamily="18" charset="0"/>
                          <a:cs typeface="Times New Roman" panose="02020603050405020304" pitchFamily="18" charset="0"/>
                        </a:rPr>
                        <a:t>C</a:t>
                      </a:r>
                      <a:endParaRPr lang="en-US"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644" marR="13964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600" b="0" spc="-30">
                          <a:solidFill>
                            <a:schemeClr val="tx1"/>
                          </a:solidFill>
                          <a:effectLst/>
                          <a:latin typeface="Times New Roman" panose="02020603050405020304" pitchFamily="18" charset="0"/>
                          <a:cs typeface="Times New Roman" panose="02020603050405020304" pitchFamily="18" charset="0"/>
                        </a:rPr>
                        <a:t>B</a:t>
                      </a:r>
                      <a:endParaRPr lang="en-US"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644" marR="13964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600" b="0" spc="-30">
                          <a:solidFill>
                            <a:schemeClr val="tx1"/>
                          </a:solidFill>
                          <a:effectLst/>
                          <a:latin typeface="Times New Roman" panose="02020603050405020304" pitchFamily="18" charset="0"/>
                          <a:cs typeface="Times New Roman" panose="02020603050405020304" pitchFamily="18" charset="0"/>
                        </a:rPr>
                        <a:t>1</a:t>
                      </a:r>
                      <a:endParaRPr lang="en-US"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644" marR="13964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600" b="0" spc="-30">
                          <a:solidFill>
                            <a:schemeClr val="tx1"/>
                          </a:solidFill>
                          <a:effectLst/>
                          <a:latin typeface="Times New Roman" panose="02020603050405020304" pitchFamily="18" charset="0"/>
                          <a:cs typeface="Times New Roman" panose="02020603050405020304" pitchFamily="18" charset="0"/>
                        </a:rPr>
                        <a:t>0</a:t>
                      </a:r>
                      <a:endParaRPr lang="en-US"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644" marR="13964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358002"/>
                  </a:ext>
                </a:extLst>
              </a:tr>
              <a:tr h="403799">
                <a:tc>
                  <a:txBody>
                    <a:bodyPr/>
                    <a:lstStyle/>
                    <a:p>
                      <a:pPr algn="ctr">
                        <a:spcAft>
                          <a:spcPts val="0"/>
                        </a:spcAft>
                      </a:pPr>
                      <a:r>
                        <a:rPr lang="en-US" sz="2600" b="0" spc="-30">
                          <a:solidFill>
                            <a:schemeClr val="tx1"/>
                          </a:solidFill>
                          <a:effectLst/>
                          <a:latin typeface="Times New Roman" panose="02020603050405020304" pitchFamily="18" charset="0"/>
                          <a:cs typeface="Times New Roman" panose="02020603050405020304" pitchFamily="18" charset="0"/>
                        </a:rPr>
                        <a:t>B</a:t>
                      </a:r>
                      <a:endParaRPr lang="en-US"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644" marR="13964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600" b="0" spc="-30">
                          <a:solidFill>
                            <a:schemeClr val="tx1"/>
                          </a:solidFill>
                          <a:effectLst/>
                          <a:latin typeface="Times New Roman" panose="02020603050405020304" pitchFamily="18" charset="0"/>
                          <a:cs typeface="Times New Roman" panose="02020603050405020304" pitchFamily="18" charset="0"/>
                        </a:rPr>
                        <a:t>E</a:t>
                      </a:r>
                      <a:endParaRPr lang="en-US"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644" marR="13964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600" b="0" spc="-30">
                          <a:solidFill>
                            <a:schemeClr val="tx1"/>
                          </a:solidFill>
                          <a:effectLst/>
                          <a:latin typeface="Times New Roman" panose="02020603050405020304" pitchFamily="18" charset="0"/>
                          <a:cs typeface="Times New Roman" panose="02020603050405020304" pitchFamily="18" charset="0"/>
                        </a:rPr>
                        <a:t>C</a:t>
                      </a:r>
                      <a:endParaRPr lang="en-US"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644" marR="13964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600" b="0" spc="-30">
                          <a:solidFill>
                            <a:schemeClr val="tx1"/>
                          </a:solidFill>
                          <a:effectLst/>
                          <a:latin typeface="Times New Roman" panose="02020603050405020304" pitchFamily="18" charset="0"/>
                          <a:cs typeface="Times New Roman" panose="02020603050405020304" pitchFamily="18" charset="0"/>
                        </a:rPr>
                        <a:t>1</a:t>
                      </a:r>
                      <a:endParaRPr lang="en-US"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644" marR="13964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600" b="0" spc="-30">
                          <a:solidFill>
                            <a:schemeClr val="tx1"/>
                          </a:solidFill>
                          <a:effectLst/>
                          <a:latin typeface="Times New Roman" panose="02020603050405020304" pitchFamily="18" charset="0"/>
                          <a:cs typeface="Times New Roman" panose="02020603050405020304" pitchFamily="18" charset="0"/>
                        </a:rPr>
                        <a:t>1</a:t>
                      </a:r>
                      <a:endParaRPr lang="en-US"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644" marR="13964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5233451"/>
                  </a:ext>
                </a:extLst>
              </a:tr>
              <a:tr h="403799">
                <a:tc>
                  <a:txBody>
                    <a:bodyPr/>
                    <a:lstStyle/>
                    <a:p>
                      <a:pPr algn="ctr">
                        <a:spcAft>
                          <a:spcPts val="0"/>
                        </a:spcAft>
                      </a:pPr>
                      <a:r>
                        <a:rPr lang="en-US" sz="2600" b="0" spc="-30">
                          <a:solidFill>
                            <a:schemeClr val="tx1"/>
                          </a:solidFill>
                          <a:effectLst/>
                          <a:latin typeface="Times New Roman" panose="02020603050405020304" pitchFamily="18" charset="0"/>
                          <a:cs typeface="Times New Roman" panose="02020603050405020304" pitchFamily="18" charset="0"/>
                        </a:rPr>
                        <a:t>C</a:t>
                      </a:r>
                      <a:endParaRPr lang="en-US"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644" marR="13964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600" b="0" spc="-30">
                          <a:solidFill>
                            <a:schemeClr val="tx1"/>
                          </a:solidFill>
                          <a:effectLst/>
                          <a:latin typeface="Times New Roman" panose="02020603050405020304" pitchFamily="18" charset="0"/>
                          <a:cs typeface="Times New Roman" panose="02020603050405020304" pitchFamily="18" charset="0"/>
                        </a:rPr>
                        <a:t>C</a:t>
                      </a:r>
                      <a:endParaRPr lang="en-US"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644" marR="13964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600" b="0" spc="-30">
                          <a:solidFill>
                            <a:schemeClr val="tx1"/>
                          </a:solidFill>
                          <a:effectLst/>
                          <a:latin typeface="Times New Roman" panose="02020603050405020304" pitchFamily="18" charset="0"/>
                          <a:cs typeface="Times New Roman" panose="02020603050405020304" pitchFamily="18" charset="0"/>
                        </a:rPr>
                        <a:t>E</a:t>
                      </a:r>
                      <a:endParaRPr lang="en-US"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644" marR="13964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600" b="0" spc="-30">
                          <a:solidFill>
                            <a:schemeClr val="tx1"/>
                          </a:solidFill>
                          <a:effectLst/>
                          <a:latin typeface="Times New Roman" panose="02020603050405020304" pitchFamily="18" charset="0"/>
                          <a:cs typeface="Times New Roman" panose="02020603050405020304" pitchFamily="18" charset="0"/>
                        </a:rPr>
                        <a:t>1</a:t>
                      </a:r>
                      <a:endParaRPr lang="en-US"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644" marR="13964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600" b="0" spc="-30">
                          <a:solidFill>
                            <a:schemeClr val="tx1"/>
                          </a:solidFill>
                          <a:effectLst/>
                          <a:latin typeface="Times New Roman" panose="02020603050405020304" pitchFamily="18" charset="0"/>
                          <a:cs typeface="Times New Roman" panose="02020603050405020304" pitchFamily="18" charset="0"/>
                        </a:rPr>
                        <a:t>0</a:t>
                      </a:r>
                      <a:endParaRPr lang="en-US"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644" marR="13964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0036911"/>
                  </a:ext>
                </a:extLst>
              </a:tr>
              <a:tr h="403799">
                <a:tc>
                  <a:txBody>
                    <a:bodyPr/>
                    <a:lstStyle/>
                    <a:p>
                      <a:pPr algn="ctr">
                        <a:spcAft>
                          <a:spcPts val="0"/>
                        </a:spcAft>
                      </a:pPr>
                      <a:r>
                        <a:rPr lang="en-US" sz="2600" b="0" spc="-30">
                          <a:solidFill>
                            <a:schemeClr val="tx1"/>
                          </a:solidFill>
                          <a:effectLst/>
                          <a:latin typeface="Times New Roman" panose="02020603050405020304" pitchFamily="18" charset="0"/>
                          <a:cs typeface="Times New Roman" panose="02020603050405020304" pitchFamily="18" charset="0"/>
                        </a:rPr>
                        <a:t>E</a:t>
                      </a:r>
                      <a:endParaRPr lang="en-US"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644" marR="13964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600" b="0" spc="-30" dirty="0">
                          <a:solidFill>
                            <a:schemeClr val="tx1"/>
                          </a:solidFill>
                          <a:effectLst/>
                          <a:latin typeface="Times New Roman" panose="02020603050405020304" pitchFamily="18" charset="0"/>
                          <a:cs typeface="Times New Roman" panose="02020603050405020304" pitchFamily="18" charset="0"/>
                        </a:rPr>
                        <a:t>C</a:t>
                      </a:r>
                      <a:endParaRPr lang="en-US"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644" marR="13964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600" b="0" spc="-30">
                          <a:solidFill>
                            <a:schemeClr val="tx1"/>
                          </a:solidFill>
                          <a:effectLst/>
                          <a:latin typeface="Times New Roman" panose="02020603050405020304" pitchFamily="18" charset="0"/>
                          <a:cs typeface="Times New Roman" panose="02020603050405020304" pitchFamily="18" charset="0"/>
                        </a:rPr>
                        <a:t>C</a:t>
                      </a:r>
                      <a:endParaRPr lang="en-US"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644" marR="13964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600" b="0" spc="-30">
                          <a:solidFill>
                            <a:schemeClr val="tx1"/>
                          </a:solidFill>
                          <a:effectLst/>
                          <a:latin typeface="Times New Roman" panose="02020603050405020304" pitchFamily="18" charset="0"/>
                          <a:cs typeface="Times New Roman" panose="02020603050405020304" pitchFamily="18" charset="0"/>
                        </a:rPr>
                        <a:t>1</a:t>
                      </a:r>
                      <a:endParaRPr lang="en-US"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644" marR="13964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600" b="0" spc="-30" dirty="0">
                          <a:solidFill>
                            <a:schemeClr val="tx1"/>
                          </a:solidFill>
                          <a:effectLst/>
                          <a:latin typeface="Times New Roman" panose="02020603050405020304" pitchFamily="18" charset="0"/>
                          <a:cs typeface="Times New Roman" panose="02020603050405020304" pitchFamily="18" charset="0"/>
                        </a:rPr>
                        <a:t>1</a:t>
                      </a:r>
                      <a:endParaRPr lang="en-US"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644" marR="13964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0906270"/>
                  </a:ext>
                </a:extLst>
              </a:tr>
            </a:tbl>
          </a:graphicData>
        </a:graphic>
      </p:graphicFrame>
      <p:sp>
        <p:nvSpPr>
          <p:cNvPr id="9" name="Rectangle 8"/>
          <p:cNvSpPr/>
          <p:nvPr/>
        </p:nvSpPr>
        <p:spPr>
          <a:xfrm>
            <a:off x="8013248" y="934205"/>
            <a:ext cx="3569152" cy="523220"/>
          </a:xfrm>
          <a:prstGeom prst="rect">
            <a:avLst/>
          </a:prstGeom>
        </p:spPr>
        <p:txBody>
          <a:bodyPr wrap="square">
            <a:spAutoFit/>
          </a:bodyPr>
          <a:lstStyle/>
          <a:p>
            <a:r>
              <a:rPr lang="en-US" sz="2800" dirty="0">
                <a:latin typeface="Times New Roman" panose="02020603050405020304" pitchFamily="18" charset="0"/>
                <a:ea typeface="Times New Roman" panose="02020603050405020304" pitchFamily="18" charset="0"/>
              </a:rPr>
              <a:t>(A), (B), (CD), (EFG)</a:t>
            </a:r>
            <a:endParaRPr lang="en-US" sz="2800" dirty="0"/>
          </a:p>
        </p:txBody>
      </p:sp>
      <p:sp>
        <p:nvSpPr>
          <p:cNvPr id="10" name="Title 1"/>
          <p:cNvSpPr>
            <a:spLocks noGrp="1"/>
          </p:cNvSpPr>
          <p:nvPr>
            <p:ph type="title"/>
          </p:nvPr>
        </p:nvSpPr>
        <p:spPr>
          <a:xfrm>
            <a:off x="72570" y="57461"/>
            <a:ext cx="11930744" cy="685800"/>
          </a:xfrm>
        </p:spPr>
        <p:txBody>
          <a:bodyPr vert="horz" lIns="91440" tIns="45720" rIns="91440" bIns="45720" rtlCol="0" anchor="ctr">
            <a:noAutofit/>
          </a:bodyPr>
          <a:lstStyle/>
          <a:p>
            <a:pPr lvl="0">
              <a:defRPr/>
            </a:pPr>
            <a:r>
              <a:rPr lang="en-US" sz="3200" b="1" dirty="0" err="1">
                <a:solidFill>
                  <a:schemeClr val="accent1">
                    <a:lumMod val="50000"/>
                  </a:schemeClr>
                </a:solidFill>
                <a:latin typeface="Times New Roman" panose="02020603050405020304" pitchFamily="18" charset="0"/>
                <a:cs typeface="Times New Roman" panose="02020603050405020304" pitchFamily="18" charset="0"/>
              </a:rPr>
              <a:t>Ví</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dụ</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thiết</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kế</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mạch</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dãy</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(2)</a:t>
            </a:r>
            <a:endParaRPr lang="en-US" sz="3200" b="1" dirty="0">
              <a:solidFill>
                <a:schemeClr val="accent1">
                  <a:lumMod val="50000"/>
                </a:schemeClr>
              </a:solidFill>
            </a:endParaRPr>
          </a:p>
        </p:txBody>
      </p:sp>
    </p:spTree>
    <p:extLst>
      <p:ext uri="{BB962C8B-B14F-4D97-AF65-F5344CB8AC3E}">
        <p14:creationId xmlns:p14="http://schemas.microsoft.com/office/powerpoint/2010/main" val="30282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arn(inVertic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124</a:t>
            </a:fld>
            <a:endParaRPr lang="en-US" dirty="0"/>
          </a:p>
        </p:txBody>
      </p:sp>
      <p:sp>
        <p:nvSpPr>
          <p:cNvPr id="5" name="Title 1"/>
          <p:cNvSpPr>
            <a:spLocks noGrp="1"/>
          </p:cNvSpPr>
          <p:nvPr>
            <p:ph type="title"/>
          </p:nvPr>
        </p:nvSpPr>
        <p:spPr>
          <a:xfrm>
            <a:off x="188686" y="97537"/>
            <a:ext cx="11887200" cy="685800"/>
          </a:xfrm>
        </p:spPr>
        <p:txBody>
          <a:bodyPr vert="horz" lIns="91440" tIns="45720" rIns="91440" bIns="45720" rtlCol="0" anchor="ctr">
            <a:noAutofit/>
          </a:bodyPr>
          <a:lstStyle/>
          <a:p>
            <a:pPr lvl="0">
              <a:defRPr/>
            </a:pPr>
            <a:r>
              <a:rPr lang="en-US" sz="3200" b="1" dirty="0" err="1">
                <a:solidFill>
                  <a:schemeClr val="accent1">
                    <a:lumMod val="50000"/>
                  </a:schemeClr>
                </a:solidFill>
                <a:latin typeface="Times New Roman" panose="02020603050405020304" pitchFamily="18" charset="0"/>
                <a:cs typeface="Times New Roman" panose="02020603050405020304" pitchFamily="18" charset="0"/>
              </a:rPr>
              <a:t>Ví</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dụ</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thiết</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kế</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mạch</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dãy</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(3)</a:t>
            </a:r>
            <a:endParaRPr lang="en-US" sz="3200" b="1" dirty="0">
              <a:solidFill>
                <a:srgbClr val="002060"/>
              </a:solidFill>
            </a:endParaRPr>
          </a:p>
        </p:txBody>
      </p:sp>
      <p:sp>
        <p:nvSpPr>
          <p:cNvPr id="6" name="Rectangle 5"/>
          <p:cNvSpPr/>
          <p:nvPr/>
        </p:nvSpPr>
        <p:spPr>
          <a:xfrm>
            <a:off x="551542" y="897507"/>
            <a:ext cx="4920343" cy="523220"/>
          </a:xfrm>
          <a:prstGeom prst="rect">
            <a:avLst/>
          </a:prstGeom>
        </p:spPr>
        <p:txBody>
          <a:bodyPr wrap="square">
            <a:spAutoFit/>
          </a:bodyPr>
          <a:lstStyle/>
          <a:p>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Mã</a:t>
            </a:r>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hóa</a:t>
            </a:r>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các</a:t>
            </a:r>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trạng</a:t>
            </a:r>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thái</a:t>
            </a:r>
            <a:r>
              <a:rPr lang="en-US" sz="2800" b="1" dirty="0">
                <a:latin typeface="Times New Roman" panose="02020603050405020304" pitchFamily="18" charset="0"/>
                <a:ea typeface="Times New Roman" panose="02020603050405020304" pitchFamily="18" charset="0"/>
              </a:rPr>
              <a:t> </a:t>
            </a:r>
            <a:r>
              <a:rPr lang="en-US" sz="2800" b="1" dirty="0" err="1" smtClean="0">
                <a:latin typeface="Times New Roman" panose="02020603050405020304" pitchFamily="18" charset="0"/>
                <a:ea typeface="Times New Roman" panose="02020603050405020304" pitchFamily="18" charset="0"/>
              </a:rPr>
              <a:t>trong</a:t>
            </a:r>
            <a:r>
              <a:rPr lang="en-US" sz="2800" b="1" dirty="0" smtClean="0">
                <a:latin typeface="Times New Roman" panose="02020603050405020304" pitchFamily="18" charset="0"/>
                <a:ea typeface="Times New Roman" panose="02020603050405020304" pitchFamily="18" charset="0"/>
              </a:rPr>
              <a:t>:</a:t>
            </a:r>
            <a:endParaRPr lang="en-US" sz="2800" b="1" dirty="0"/>
          </a:p>
        </p:txBody>
      </p:sp>
      <p:graphicFrame>
        <p:nvGraphicFramePr>
          <p:cNvPr id="8" name="Table 7"/>
          <p:cNvGraphicFramePr>
            <a:graphicFrameLocks noGrp="1"/>
          </p:cNvGraphicFramePr>
          <p:nvPr>
            <p:extLst>
              <p:ext uri="{D42A27DB-BD31-4B8C-83A1-F6EECF244321}">
                <p14:modId xmlns:p14="http://schemas.microsoft.com/office/powerpoint/2010/main" val="1454244361"/>
              </p:ext>
            </p:extLst>
          </p:nvPr>
        </p:nvGraphicFramePr>
        <p:xfrm>
          <a:off x="6606752" y="1289304"/>
          <a:ext cx="3329694" cy="2280540"/>
        </p:xfrm>
        <a:graphic>
          <a:graphicData uri="http://schemas.openxmlformats.org/drawingml/2006/table">
            <a:tbl>
              <a:tblPr firstRow="1" bandRow="1">
                <a:tableStyleId>{5C22544A-7EE6-4342-B048-85BDC9FD1C3A}</a:tableStyleId>
              </a:tblPr>
              <a:tblGrid>
                <a:gridCol w="1670722">
                  <a:extLst>
                    <a:ext uri="{9D8B030D-6E8A-4147-A177-3AD203B41FA5}">
                      <a16:colId xmlns:a16="http://schemas.microsoft.com/office/drawing/2014/main" val="712698419"/>
                    </a:ext>
                  </a:extLst>
                </a:gridCol>
                <a:gridCol w="1658972">
                  <a:extLst>
                    <a:ext uri="{9D8B030D-6E8A-4147-A177-3AD203B41FA5}">
                      <a16:colId xmlns:a16="http://schemas.microsoft.com/office/drawing/2014/main" val="1611956665"/>
                    </a:ext>
                  </a:extLst>
                </a:gridCol>
              </a:tblGrid>
              <a:tr h="449783">
                <a:tc>
                  <a:txBody>
                    <a:bodyPr/>
                    <a:lstStyle/>
                    <a:p>
                      <a:pPr algn="ctr"/>
                      <a:r>
                        <a:rPr lang="en-US" sz="2400" dirty="0" err="1" smtClean="0">
                          <a:solidFill>
                            <a:schemeClr val="tx1"/>
                          </a:solidFill>
                          <a:latin typeface="Times New Roman" panose="02020603050405020304" pitchFamily="18" charset="0"/>
                          <a:cs typeface="Times New Roman" panose="02020603050405020304" pitchFamily="18" charset="0"/>
                        </a:rPr>
                        <a:t>Trạng</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thái</a:t>
                      </a:r>
                      <a:endParaRPr lang="en-US" sz="2400" dirty="0">
                        <a:solidFill>
                          <a:schemeClr val="tx1"/>
                        </a:solidFill>
                        <a:latin typeface="Times New Roman" panose="02020603050405020304" pitchFamily="18" charset="0"/>
                        <a:cs typeface="Times New Roman" panose="02020603050405020304" pitchFamily="18" charset="0"/>
                      </a:endParaRPr>
                    </a:p>
                  </a:txBody>
                  <a:tcPr marL="90348" marR="90348" marT="45174" marB="45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imes New Roman" panose="02020603050405020304" pitchFamily="18" charset="0"/>
                          <a:cs typeface="Times New Roman" panose="02020603050405020304" pitchFamily="18" charset="0"/>
                        </a:rPr>
                        <a:t>q</a:t>
                      </a:r>
                      <a:r>
                        <a:rPr lang="en-US" sz="2400" baseline="-25000" dirty="0" smtClean="0">
                          <a:solidFill>
                            <a:schemeClr val="tx1"/>
                          </a:solidFill>
                          <a:latin typeface="Times New Roman" panose="02020603050405020304" pitchFamily="18" charset="0"/>
                          <a:cs typeface="Times New Roman" panose="02020603050405020304" pitchFamily="18" charset="0"/>
                        </a:rPr>
                        <a:t>2</a:t>
                      </a:r>
                      <a:r>
                        <a:rPr lang="en-US" sz="2400" baseline="0" dirty="0" smtClean="0">
                          <a:solidFill>
                            <a:schemeClr val="tx1"/>
                          </a:solidFill>
                          <a:latin typeface="Times New Roman" panose="02020603050405020304" pitchFamily="18" charset="0"/>
                          <a:cs typeface="Times New Roman" panose="02020603050405020304" pitchFamily="18" charset="0"/>
                        </a:rPr>
                        <a:t>q</a:t>
                      </a:r>
                      <a:r>
                        <a:rPr lang="en-US" sz="2400" baseline="-25000" dirty="0" smtClean="0">
                          <a:solidFill>
                            <a:schemeClr val="tx1"/>
                          </a:solidFill>
                          <a:latin typeface="Times New Roman" panose="02020603050405020304" pitchFamily="18" charset="0"/>
                          <a:cs typeface="Times New Roman" panose="02020603050405020304" pitchFamily="18" charset="0"/>
                        </a:rPr>
                        <a:t>1</a:t>
                      </a:r>
                      <a:endParaRPr lang="en-US" sz="2400" dirty="0">
                        <a:solidFill>
                          <a:schemeClr val="tx1"/>
                        </a:solidFill>
                        <a:latin typeface="Times New Roman" panose="02020603050405020304" pitchFamily="18" charset="0"/>
                        <a:cs typeface="Times New Roman" panose="02020603050405020304" pitchFamily="18" charset="0"/>
                      </a:endParaRPr>
                    </a:p>
                  </a:txBody>
                  <a:tcPr marL="90348" marR="90348" marT="45174" marB="45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823505"/>
                  </a:ext>
                </a:extLst>
              </a:tr>
              <a:tr h="451741">
                <a:tc>
                  <a:txBody>
                    <a:bodyPr/>
                    <a:lstStyle/>
                    <a:p>
                      <a:pPr algn="ctr"/>
                      <a:r>
                        <a:rPr lang="en-US" sz="2400" dirty="0" smtClean="0">
                          <a:solidFill>
                            <a:schemeClr val="tx1"/>
                          </a:solidFill>
                          <a:latin typeface="Times New Roman" panose="02020603050405020304" pitchFamily="18" charset="0"/>
                          <a:cs typeface="Times New Roman" panose="02020603050405020304" pitchFamily="18" charset="0"/>
                        </a:rPr>
                        <a:t>A</a:t>
                      </a:r>
                      <a:endParaRPr lang="en-US" sz="2400" dirty="0">
                        <a:solidFill>
                          <a:schemeClr val="tx1"/>
                        </a:solidFill>
                        <a:latin typeface="Times New Roman" panose="02020603050405020304" pitchFamily="18" charset="0"/>
                        <a:cs typeface="Times New Roman" panose="02020603050405020304" pitchFamily="18" charset="0"/>
                      </a:endParaRPr>
                    </a:p>
                  </a:txBody>
                  <a:tcPr marL="90348" marR="90348" marT="45174" marB="45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imes New Roman" panose="02020603050405020304" pitchFamily="18" charset="0"/>
                          <a:cs typeface="Times New Roman" panose="02020603050405020304" pitchFamily="18" charset="0"/>
                        </a:rPr>
                        <a:t>00</a:t>
                      </a:r>
                      <a:endParaRPr lang="en-US" sz="2400" dirty="0">
                        <a:solidFill>
                          <a:schemeClr val="tx1"/>
                        </a:solidFill>
                        <a:latin typeface="Times New Roman" panose="02020603050405020304" pitchFamily="18" charset="0"/>
                        <a:cs typeface="Times New Roman" panose="02020603050405020304" pitchFamily="18" charset="0"/>
                      </a:endParaRPr>
                    </a:p>
                  </a:txBody>
                  <a:tcPr marL="90348" marR="90348" marT="45174" marB="45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17804650"/>
                  </a:ext>
                </a:extLst>
              </a:tr>
              <a:tr h="451741">
                <a:tc>
                  <a:txBody>
                    <a:bodyPr/>
                    <a:lstStyle/>
                    <a:p>
                      <a:pPr algn="ctr"/>
                      <a:r>
                        <a:rPr lang="en-US" sz="2400" dirty="0" smtClean="0">
                          <a:solidFill>
                            <a:schemeClr val="tx1"/>
                          </a:solidFill>
                          <a:latin typeface="Times New Roman" panose="02020603050405020304" pitchFamily="18" charset="0"/>
                          <a:cs typeface="Times New Roman" panose="02020603050405020304" pitchFamily="18" charset="0"/>
                        </a:rPr>
                        <a:t>B</a:t>
                      </a:r>
                      <a:endParaRPr lang="en-US" sz="2400" dirty="0">
                        <a:solidFill>
                          <a:schemeClr val="tx1"/>
                        </a:solidFill>
                        <a:latin typeface="Times New Roman" panose="02020603050405020304" pitchFamily="18" charset="0"/>
                        <a:cs typeface="Times New Roman" panose="02020603050405020304" pitchFamily="18" charset="0"/>
                      </a:endParaRPr>
                    </a:p>
                  </a:txBody>
                  <a:tcPr marL="90348" marR="90348" marT="45174" marB="45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imes New Roman" panose="02020603050405020304" pitchFamily="18" charset="0"/>
                          <a:cs typeface="Times New Roman" panose="02020603050405020304" pitchFamily="18" charset="0"/>
                        </a:rPr>
                        <a:t>01</a:t>
                      </a:r>
                      <a:endParaRPr lang="en-US" sz="2400" dirty="0">
                        <a:solidFill>
                          <a:schemeClr val="tx1"/>
                        </a:solidFill>
                        <a:latin typeface="Times New Roman" panose="02020603050405020304" pitchFamily="18" charset="0"/>
                        <a:cs typeface="Times New Roman" panose="02020603050405020304" pitchFamily="18" charset="0"/>
                      </a:endParaRPr>
                    </a:p>
                  </a:txBody>
                  <a:tcPr marL="90348" marR="90348" marT="45174" marB="45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2454590"/>
                  </a:ext>
                </a:extLst>
              </a:tr>
              <a:tr h="451741">
                <a:tc>
                  <a:txBody>
                    <a:bodyPr/>
                    <a:lstStyle/>
                    <a:p>
                      <a:pPr algn="ctr"/>
                      <a:r>
                        <a:rPr lang="en-US" sz="2400" dirty="0" smtClean="0">
                          <a:solidFill>
                            <a:schemeClr val="tx1"/>
                          </a:solidFill>
                          <a:latin typeface="Times New Roman" panose="02020603050405020304" pitchFamily="18" charset="0"/>
                          <a:cs typeface="Times New Roman" panose="02020603050405020304" pitchFamily="18" charset="0"/>
                        </a:rPr>
                        <a:t>C</a:t>
                      </a:r>
                      <a:endParaRPr lang="en-US" sz="2400" dirty="0">
                        <a:solidFill>
                          <a:schemeClr val="tx1"/>
                        </a:solidFill>
                        <a:latin typeface="Times New Roman" panose="02020603050405020304" pitchFamily="18" charset="0"/>
                        <a:cs typeface="Times New Roman" panose="02020603050405020304" pitchFamily="18" charset="0"/>
                      </a:endParaRPr>
                    </a:p>
                  </a:txBody>
                  <a:tcPr marL="90348" marR="90348" marT="45174" marB="45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imes New Roman" panose="02020603050405020304" pitchFamily="18" charset="0"/>
                          <a:cs typeface="Times New Roman" panose="02020603050405020304" pitchFamily="18" charset="0"/>
                        </a:rPr>
                        <a:t>11</a:t>
                      </a:r>
                      <a:endParaRPr lang="en-US" sz="2400" dirty="0">
                        <a:solidFill>
                          <a:schemeClr val="tx1"/>
                        </a:solidFill>
                        <a:latin typeface="Times New Roman" panose="02020603050405020304" pitchFamily="18" charset="0"/>
                        <a:cs typeface="Times New Roman" panose="02020603050405020304" pitchFamily="18" charset="0"/>
                      </a:endParaRPr>
                    </a:p>
                  </a:txBody>
                  <a:tcPr marL="90348" marR="90348" marT="45174" marB="45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8362285"/>
                  </a:ext>
                </a:extLst>
              </a:tr>
              <a:tr h="451741">
                <a:tc>
                  <a:txBody>
                    <a:bodyPr/>
                    <a:lstStyle/>
                    <a:p>
                      <a:pPr algn="ctr"/>
                      <a:r>
                        <a:rPr lang="en-US" sz="2400" dirty="0" smtClean="0">
                          <a:solidFill>
                            <a:schemeClr val="tx1"/>
                          </a:solidFill>
                          <a:latin typeface="Times New Roman" panose="02020603050405020304" pitchFamily="18" charset="0"/>
                          <a:cs typeface="Times New Roman" panose="02020603050405020304" pitchFamily="18" charset="0"/>
                        </a:rPr>
                        <a:t>E</a:t>
                      </a:r>
                      <a:endParaRPr lang="en-US" sz="2400" dirty="0">
                        <a:solidFill>
                          <a:schemeClr val="tx1"/>
                        </a:solidFill>
                        <a:latin typeface="Times New Roman" panose="02020603050405020304" pitchFamily="18" charset="0"/>
                        <a:cs typeface="Times New Roman" panose="02020603050405020304" pitchFamily="18" charset="0"/>
                      </a:endParaRPr>
                    </a:p>
                  </a:txBody>
                  <a:tcPr marL="90348" marR="90348" marT="45174" marB="45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tx1"/>
                          </a:solidFill>
                          <a:latin typeface="Times New Roman" panose="02020603050405020304" pitchFamily="18" charset="0"/>
                          <a:cs typeface="Times New Roman" panose="02020603050405020304" pitchFamily="18" charset="0"/>
                        </a:rPr>
                        <a:t>10</a:t>
                      </a:r>
                      <a:endParaRPr lang="en-US" sz="2400" dirty="0">
                        <a:solidFill>
                          <a:schemeClr val="tx1"/>
                        </a:solidFill>
                        <a:latin typeface="Times New Roman" panose="02020603050405020304" pitchFamily="18" charset="0"/>
                        <a:cs typeface="Times New Roman" panose="02020603050405020304" pitchFamily="18" charset="0"/>
                      </a:endParaRPr>
                    </a:p>
                  </a:txBody>
                  <a:tcPr marL="90348" marR="90348" marT="45174" marB="45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914904"/>
                  </a:ext>
                </a:extLst>
              </a:tr>
            </a:tbl>
          </a:graphicData>
        </a:graphic>
      </p:graphicFrame>
      <p:sp>
        <p:nvSpPr>
          <p:cNvPr id="9" name="Rectangle 8"/>
          <p:cNvSpPr/>
          <p:nvPr/>
        </p:nvSpPr>
        <p:spPr>
          <a:xfrm>
            <a:off x="1930398" y="1690487"/>
            <a:ext cx="3744685" cy="830997"/>
          </a:xfrm>
          <a:prstGeom prst="rect">
            <a:avLst/>
          </a:prstGeom>
        </p:spPr>
        <p:txBody>
          <a:bodyPr wrap="square">
            <a:spAutoFit/>
          </a:bodyPr>
          <a:lstStyle/>
          <a:p>
            <a:r>
              <a:rPr lang="en-US" sz="2400" dirty="0" err="1">
                <a:latin typeface="Times New Roman" panose="02020603050405020304" pitchFamily="18" charset="0"/>
                <a:ea typeface="Times New Roman" panose="02020603050405020304" pitchFamily="18" charset="0"/>
              </a:rPr>
              <a:t>có</a:t>
            </a:r>
            <a:r>
              <a:rPr lang="en-US" sz="2400" dirty="0">
                <a:latin typeface="Times New Roman" panose="02020603050405020304" pitchFamily="18" charset="0"/>
                <a:ea typeface="Times New Roman" panose="02020603050405020304" pitchFamily="18" charset="0"/>
              </a:rPr>
              <a:t> 4 </a:t>
            </a:r>
            <a:r>
              <a:rPr lang="en-US" sz="2400" dirty="0" err="1">
                <a:latin typeface="Times New Roman" panose="02020603050405020304" pitchFamily="18" charset="0"/>
                <a:ea typeface="Times New Roman" panose="02020603050405020304" pitchFamily="18" charset="0"/>
              </a:rPr>
              <a:t>trạng</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thái</a:t>
            </a:r>
            <a:r>
              <a:rPr lang="en-US" sz="2400" dirty="0">
                <a:latin typeface="Times New Roman" panose="02020603050405020304" pitchFamily="18" charset="0"/>
                <a:ea typeface="Times New Roman" panose="02020603050405020304" pitchFamily="18" charset="0"/>
              </a:rPr>
              <a:t> A, B, C, E do </a:t>
            </a:r>
            <a:r>
              <a:rPr lang="en-US" sz="2400" dirty="0" err="1">
                <a:latin typeface="Times New Roman" panose="02020603050405020304" pitchFamily="18" charset="0"/>
                <a:ea typeface="Times New Roman" panose="02020603050405020304" pitchFamily="18" charset="0"/>
              </a:rPr>
              <a:t>đó</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cần</a:t>
            </a:r>
            <a:r>
              <a:rPr lang="en-US" sz="2400" dirty="0">
                <a:latin typeface="Times New Roman" panose="02020603050405020304" pitchFamily="18" charset="0"/>
                <a:ea typeface="Times New Roman" panose="02020603050405020304" pitchFamily="18" charset="0"/>
              </a:rPr>
              <a:t> 2 bit </a:t>
            </a:r>
            <a:r>
              <a:rPr lang="en-US" sz="2400" dirty="0" err="1">
                <a:latin typeface="Times New Roman" panose="02020603050405020304" pitchFamily="18" charset="0"/>
                <a:ea typeface="Times New Roman" panose="02020603050405020304" pitchFamily="18" charset="0"/>
              </a:rPr>
              <a:t>để</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mã</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hóa</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đặt</a:t>
            </a:r>
            <a:r>
              <a:rPr lang="en-US" sz="2400" dirty="0">
                <a:latin typeface="Times New Roman" panose="02020603050405020304" pitchFamily="18" charset="0"/>
                <a:ea typeface="Times New Roman" panose="02020603050405020304" pitchFamily="18" charset="0"/>
              </a:rPr>
              <a:t>: </a:t>
            </a:r>
            <a:endParaRPr lang="en-US" sz="2400" dirty="0"/>
          </a:p>
        </p:txBody>
      </p:sp>
      <p:graphicFrame>
        <p:nvGraphicFramePr>
          <p:cNvPr id="10" name="Table 9"/>
          <p:cNvGraphicFramePr>
            <a:graphicFrameLocks noGrp="1"/>
          </p:cNvGraphicFramePr>
          <p:nvPr>
            <p:extLst>
              <p:ext uri="{D42A27DB-BD31-4B8C-83A1-F6EECF244321}">
                <p14:modId xmlns:p14="http://schemas.microsoft.com/office/powerpoint/2010/main" val="3859041979"/>
              </p:ext>
            </p:extLst>
          </p:nvPr>
        </p:nvGraphicFramePr>
        <p:xfrm>
          <a:off x="5471885" y="3917951"/>
          <a:ext cx="5814254" cy="2438400"/>
        </p:xfrm>
        <a:graphic>
          <a:graphicData uri="http://schemas.openxmlformats.org/drawingml/2006/table">
            <a:tbl>
              <a:tblPr firstRow="1" firstCol="1" bandRow="1">
                <a:tableStyleId>{5C22544A-7EE6-4342-B048-85BDC9FD1C3A}</a:tableStyleId>
              </a:tblPr>
              <a:tblGrid>
                <a:gridCol w="2164335">
                  <a:extLst>
                    <a:ext uri="{9D8B030D-6E8A-4147-A177-3AD203B41FA5}">
                      <a16:colId xmlns:a16="http://schemas.microsoft.com/office/drawing/2014/main" val="3727740450"/>
                    </a:ext>
                  </a:extLst>
                </a:gridCol>
                <a:gridCol w="1177140">
                  <a:extLst>
                    <a:ext uri="{9D8B030D-6E8A-4147-A177-3AD203B41FA5}">
                      <a16:colId xmlns:a16="http://schemas.microsoft.com/office/drawing/2014/main" val="2984366859"/>
                    </a:ext>
                  </a:extLst>
                </a:gridCol>
                <a:gridCol w="989809">
                  <a:extLst>
                    <a:ext uri="{9D8B030D-6E8A-4147-A177-3AD203B41FA5}">
                      <a16:colId xmlns:a16="http://schemas.microsoft.com/office/drawing/2014/main" val="4040394950"/>
                    </a:ext>
                  </a:extLst>
                </a:gridCol>
                <a:gridCol w="741485">
                  <a:extLst>
                    <a:ext uri="{9D8B030D-6E8A-4147-A177-3AD203B41FA5}">
                      <a16:colId xmlns:a16="http://schemas.microsoft.com/office/drawing/2014/main" val="2330691806"/>
                    </a:ext>
                  </a:extLst>
                </a:gridCol>
                <a:gridCol w="741485">
                  <a:extLst>
                    <a:ext uri="{9D8B030D-6E8A-4147-A177-3AD203B41FA5}">
                      <a16:colId xmlns:a16="http://schemas.microsoft.com/office/drawing/2014/main" val="99088788"/>
                    </a:ext>
                  </a:extLst>
                </a:gridCol>
              </a:tblGrid>
              <a:tr h="573319">
                <a:tc rowSpan="2">
                  <a:txBody>
                    <a:bodyPr/>
                    <a:lstStyle/>
                    <a:p>
                      <a:pPr>
                        <a:spcAft>
                          <a:spcPts val="0"/>
                        </a:spcAft>
                      </a:pPr>
                      <a:r>
                        <a:rPr lang="pt-BR" sz="2000" spc="-30" dirty="0">
                          <a:solidFill>
                            <a:schemeClr val="tx1"/>
                          </a:solidFill>
                          <a:effectLst/>
                          <a:latin typeface="Times New Roman" panose="02020603050405020304" pitchFamily="18" charset="0"/>
                          <a:cs typeface="Times New Roman" panose="02020603050405020304" pitchFamily="18" charset="0"/>
                        </a:rPr>
                        <a:t> </a:t>
                      </a:r>
                      <a:endParaRPr lang="en-US" sz="2000" dirty="0">
                        <a:solidFill>
                          <a:schemeClr val="tx1"/>
                        </a:solidFill>
                        <a:effectLst/>
                        <a:latin typeface="Times New Roman" panose="02020603050405020304" pitchFamily="18" charset="0"/>
                        <a:cs typeface="Times New Roman" panose="02020603050405020304" pitchFamily="18" charset="0"/>
                      </a:endParaRPr>
                    </a:p>
                    <a:p>
                      <a:pPr>
                        <a:spcAft>
                          <a:spcPts val="0"/>
                        </a:spcAft>
                      </a:pPr>
                      <a:r>
                        <a:rPr lang="pt-BR" sz="2000" spc="-30" dirty="0">
                          <a:solidFill>
                            <a:schemeClr val="tx1"/>
                          </a:solidFill>
                          <a:effectLst/>
                          <a:latin typeface="Times New Roman" panose="02020603050405020304" pitchFamily="18" charset="0"/>
                          <a:cs typeface="Times New Roman" panose="02020603050405020304" pitchFamily="18" charset="0"/>
                        </a:rPr>
                        <a:t>                            x</a:t>
                      </a:r>
                      <a:endParaRPr lang="en-US" sz="2000" dirty="0">
                        <a:solidFill>
                          <a:schemeClr val="tx1"/>
                        </a:solidFill>
                        <a:effectLst/>
                        <a:latin typeface="Times New Roman" panose="02020603050405020304" pitchFamily="18" charset="0"/>
                        <a:cs typeface="Times New Roman" panose="02020603050405020304" pitchFamily="18" charset="0"/>
                      </a:endParaRPr>
                    </a:p>
                    <a:p>
                      <a:pPr>
                        <a:spcAft>
                          <a:spcPts val="0"/>
                        </a:spcAft>
                      </a:pPr>
                      <a:r>
                        <a:rPr lang="pt-BR" sz="2000" spc="-30" dirty="0">
                          <a:solidFill>
                            <a:schemeClr val="tx1"/>
                          </a:solidFill>
                          <a:effectLst/>
                          <a:latin typeface="Times New Roman" panose="02020603050405020304" pitchFamily="18" charset="0"/>
                          <a:cs typeface="Times New Roman" panose="02020603050405020304" pitchFamily="18" charset="0"/>
                        </a:rPr>
                        <a:t>TT hiện tại</a:t>
                      </a:r>
                      <a:endParaRPr lang="en-US" sz="2000" dirty="0">
                        <a:solidFill>
                          <a:schemeClr val="tx1"/>
                        </a:solidFill>
                        <a:effectLst/>
                        <a:latin typeface="Times New Roman" panose="02020603050405020304" pitchFamily="18" charset="0"/>
                        <a:cs typeface="Times New Roman" panose="02020603050405020304" pitchFamily="18" charset="0"/>
                      </a:endParaRPr>
                    </a:p>
                    <a:p>
                      <a:pPr>
                        <a:spcAft>
                          <a:spcPts val="0"/>
                        </a:spcAft>
                      </a:pPr>
                      <a:r>
                        <a:rPr lang="pt-BR" sz="2000" spc="-30" dirty="0">
                          <a:solidFill>
                            <a:schemeClr val="tx1"/>
                          </a:solidFill>
                          <a:effectLst/>
                          <a:latin typeface="Times New Roman" panose="02020603050405020304" pitchFamily="18" charset="0"/>
                          <a:cs typeface="Times New Roman" panose="02020603050405020304" pitchFamily="18" charset="0"/>
                        </a:rPr>
                        <a:t>           </a:t>
                      </a:r>
                      <a:r>
                        <a:rPr lang="pt-BR" sz="2000" spc="-30" dirty="0" smtClean="0">
                          <a:solidFill>
                            <a:schemeClr val="tx1"/>
                          </a:solidFill>
                          <a:effectLst/>
                          <a:latin typeface="Times New Roman" panose="02020603050405020304" pitchFamily="18" charset="0"/>
                          <a:cs typeface="Times New Roman" panose="02020603050405020304" pitchFamily="18" charset="0"/>
                        </a:rPr>
                        <a:t>   </a:t>
                      </a:r>
                      <a:r>
                        <a:rPr lang="pt-BR" sz="2000" spc="-30" dirty="0">
                          <a:solidFill>
                            <a:schemeClr val="tx1"/>
                          </a:solidFill>
                          <a:effectLst/>
                          <a:latin typeface="Times New Roman" panose="02020603050405020304" pitchFamily="18" charset="0"/>
                          <a:cs typeface="Times New Roman" panose="02020603050405020304" pitchFamily="18" charset="0"/>
                        </a:rPr>
                        <a:t>q</a:t>
                      </a:r>
                      <a:r>
                        <a:rPr lang="pt-BR" sz="2000" spc="-30" baseline="-25000" dirty="0">
                          <a:solidFill>
                            <a:schemeClr val="tx1"/>
                          </a:solidFill>
                          <a:effectLst/>
                          <a:latin typeface="Times New Roman" panose="02020603050405020304" pitchFamily="18" charset="0"/>
                          <a:cs typeface="Times New Roman" panose="02020603050405020304" pitchFamily="18" charset="0"/>
                        </a:rPr>
                        <a:t>2</a:t>
                      </a:r>
                      <a:r>
                        <a:rPr lang="pt-BR" sz="2000" spc="-30" dirty="0">
                          <a:solidFill>
                            <a:schemeClr val="tx1"/>
                          </a:solidFill>
                          <a:effectLst/>
                          <a:latin typeface="Times New Roman" panose="02020603050405020304" pitchFamily="18" charset="0"/>
                          <a:cs typeface="Times New Roman" panose="02020603050405020304" pitchFamily="18" charset="0"/>
                        </a:rPr>
                        <a:t>q</a:t>
                      </a:r>
                      <a:r>
                        <a:rPr lang="pt-BR" sz="2000" spc="-30" baseline="-25000" dirty="0">
                          <a:solidFill>
                            <a:schemeClr val="tx1"/>
                          </a:solidFill>
                          <a:effectLst/>
                          <a:latin typeface="Times New Roman" panose="02020603050405020304" pitchFamily="18" charset="0"/>
                          <a:cs typeface="Times New Roman" panose="02020603050405020304" pitchFamily="18" charset="0"/>
                        </a:rPr>
                        <a:t>1</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gridSpan="2">
                  <a:txBody>
                    <a:bodyPr/>
                    <a:lstStyle/>
                    <a:p>
                      <a:pPr algn="ctr">
                        <a:spcAft>
                          <a:spcPts val="0"/>
                        </a:spcAft>
                      </a:pPr>
                      <a:r>
                        <a:rPr lang="pt-BR" sz="2000" spc="-30" dirty="0">
                          <a:solidFill>
                            <a:schemeClr val="tx1"/>
                          </a:solidFill>
                          <a:effectLst/>
                          <a:latin typeface="Times New Roman" panose="02020603050405020304" pitchFamily="18" charset="0"/>
                          <a:cs typeface="Times New Roman" panose="02020603050405020304" pitchFamily="18" charset="0"/>
                        </a:rPr>
                        <a:t>TT tiếp theo</a:t>
                      </a:r>
                      <a:endParaRPr lang="en-US" sz="2000" dirty="0">
                        <a:solidFill>
                          <a:schemeClr val="tx1"/>
                        </a:solidFill>
                        <a:effectLst/>
                        <a:latin typeface="Times New Roman" panose="02020603050405020304" pitchFamily="18" charset="0"/>
                        <a:cs typeface="Times New Roman" panose="02020603050405020304" pitchFamily="18" charset="0"/>
                      </a:endParaRPr>
                    </a:p>
                    <a:p>
                      <a:pPr algn="ctr">
                        <a:spcAft>
                          <a:spcPts val="0"/>
                        </a:spcAft>
                      </a:pPr>
                      <a:r>
                        <a:rPr lang="pt-BR" sz="2000" spc="-30" dirty="0">
                          <a:solidFill>
                            <a:schemeClr val="tx1"/>
                          </a:solidFill>
                          <a:effectLst/>
                          <a:latin typeface="Times New Roman" panose="02020603050405020304" pitchFamily="18" charset="0"/>
                          <a:cs typeface="Times New Roman" panose="02020603050405020304" pitchFamily="18" charset="0"/>
                        </a:rPr>
                        <a:t>Q</a:t>
                      </a:r>
                      <a:r>
                        <a:rPr lang="pt-BR" sz="2000" spc="-30" baseline="-25000" dirty="0">
                          <a:solidFill>
                            <a:schemeClr val="tx1"/>
                          </a:solidFill>
                          <a:effectLst/>
                          <a:latin typeface="Times New Roman" panose="02020603050405020304" pitchFamily="18" charset="0"/>
                          <a:cs typeface="Times New Roman" panose="02020603050405020304" pitchFamily="18" charset="0"/>
                        </a:rPr>
                        <a:t>2</a:t>
                      </a:r>
                      <a:r>
                        <a:rPr lang="pt-BR" sz="2000" spc="-30" dirty="0">
                          <a:solidFill>
                            <a:schemeClr val="tx1"/>
                          </a:solidFill>
                          <a:effectLst/>
                          <a:latin typeface="Times New Roman" panose="02020603050405020304" pitchFamily="18" charset="0"/>
                          <a:cs typeface="Times New Roman" panose="02020603050405020304" pitchFamily="18" charset="0"/>
                        </a:rPr>
                        <a:t>Q</a:t>
                      </a:r>
                      <a:r>
                        <a:rPr lang="pt-BR" sz="2000" spc="-30" baseline="-25000" dirty="0">
                          <a:solidFill>
                            <a:schemeClr val="tx1"/>
                          </a:solidFill>
                          <a:effectLst/>
                          <a:latin typeface="Times New Roman" panose="02020603050405020304" pitchFamily="18" charset="0"/>
                          <a:cs typeface="Times New Roman" panose="02020603050405020304" pitchFamily="18" charset="0"/>
                        </a:rPr>
                        <a:t>1</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gridSpan="2">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Đáp ứng ra</a:t>
                      </a:r>
                      <a:endParaRPr lang="en-US" sz="2000">
                        <a:solidFill>
                          <a:schemeClr val="tx1"/>
                        </a:solidFill>
                        <a:effectLst/>
                        <a:latin typeface="Times New Roman" panose="02020603050405020304" pitchFamily="18" charset="0"/>
                        <a:cs typeface="Times New Roman" panose="02020603050405020304" pitchFamily="18" charset="0"/>
                      </a:endParaRPr>
                    </a:p>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(Z)</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166074370"/>
                  </a:ext>
                </a:extLst>
              </a:tr>
              <a:tr h="573319">
                <a:tc vMerge="1">
                  <a:txBody>
                    <a:bodyPr/>
                    <a:lstStyle/>
                    <a:p>
                      <a:endParaRPr lang="en-US"/>
                    </a:p>
                  </a:txBody>
                  <a:tcPr/>
                </a:tc>
                <a:tc>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x=0</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x=1</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x=0</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x=1</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7794330"/>
                  </a:ext>
                </a:extLst>
              </a:tr>
              <a:tr h="286659">
                <a:tc>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00</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dirty="0">
                          <a:solidFill>
                            <a:schemeClr val="tx1"/>
                          </a:solidFill>
                          <a:effectLst/>
                          <a:latin typeface="Times New Roman" panose="02020603050405020304" pitchFamily="18" charset="0"/>
                          <a:cs typeface="Times New Roman" panose="02020603050405020304" pitchFamily="18" charset="0"/>
                        </a:rPr>
                        <a:t>11</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01</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1</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3920694"/>
                  </a:ext>
                </a:extLst>
              </a:tr>
              <a:tr h="286659">
                <a:tc>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01</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10</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11</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1</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1</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6073514"/>
                  </a:ext>
                </a:extLst>
              </a:tr>
              <a:tr h="286659">
                <a:tc>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11</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11</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10</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1</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1245253"/>
                  </a:ext>
                </a:extLst>
              </a:tr>
              <a:tr h="286659">
                <a:tc>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10</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11</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11</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dirty="0">
                          <a:solidFill>
                            <a:schemeClr val="tx1"/>
                          </a:solidFill>
                          <a:effectLst/>
                          <a:latin typeface="Times New Roman" panose="02020603050405020304" pitchFamily="18" charset="0"/>
                          <a:cs typeface="Times New Roman" panose="02020603050405020304" pitchFamily="18" charset="0"/>
                        </a:rPr>
                        <a:t>1</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dirty="0">
                          <a:solidFill>
                            <a:schemeClr val="tx1"/>
                          </a:solidFill>
                          <a:effectLst/>
                          <a:latin typeface="Times New Roman" panose="02020603050405020304" pitchFamily="18" charset="0"/>
                          <a:cs typeface="Times New Roman" panose="02020603050405020304" pitchFamily="18" charset="0"/>
                        </a:rPr>
                        <a:t>1</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0394703"/>
                  </a:ext>
                </a:extLst>
              </a:tr>
            </a:tbl>
          </a:graphicData>
        </a:graphic>
      </p:graphicFrame>
      <p:sp>
        <p:nvSpPr>
          <p:cNvPr id="11" name="Rectangle 10"/>
          <p:cNvSpPr/>
          <p:nvPr/>
        </p:nvSpPr>
        <p:spPr>
          <a:xfrm>
            <a:off x="667657" y="4906318"/>
            <a:ext cx="2685143" cy="523220"/>
          </a:xfrm>
          <a:prstGeom prst="rect">
            <a:avLst/>
          </a:prstGeom>
        </p:spPr>
        <p:txBody>
          <a:bodyPr wrap="square">
            <a:spAutoFit/>
          </a:bodyPr>
          <a:lstStyle/>
          <a:p>
            <a:r>
              <a:rPr lang="en-US" sz="2800" b="1" dirty="0" smtClean="0">
                <a:latin typeface="Times New Roman" panose="02020603050405020304" pitchFamily="18" charset="0"/>
                <a:ea typeface="Times New Roman" panose="02020603050405020304" pitchFamily="18" charset="0"/>
              </a:rPr>
              <a:t>- </a:t>
            </a:r>
            <a:r>
              <a:rPr lang="en-US" sz="2800" b="1" dirty="0" err="1" smtClean="0">
                <a:latin typeface="Times New Roman" panose="02020603050405020304" pitchFamily="18" charset="0"/>
                <a:ea typeface="Times New Roman" panose="02020603050405020304" pitchFamily="18" charset="0"/>
              </a:rPr>
              <a:t>Bảng</a:t>
            </a:r>
            <a:r>
              <a:rPr lang="en-US" sz="2800" b="1" dirty="0" smtClean="0">
                <a:latin typeface="Times New Roman" panose="02020603050405020304" pitchFamily="18" charset="0"/>
                <a:ea typeface="Times New Roman" panose="02020603050405020304" pitchFamily="18" charset="0"/>
              </a:rPr>
              <a:t> </a:t>
            </a:r>
            <a:r>
              <a:rPr lang="en-US" sz="2800" b="1" dirty="0" err="1" smtClean="0">
                <a:latin typeface="Times New Roman" panose="02020603050405020304" pitchFamily="18" charset="0"/>
                <a:ea typeface="Times New Roman" panose="02020603050405020304" pitchFamily="18" charset="0"/>
              </a:rPr>
              <a:t>mã</a:t>
            </a:r>
            <a:r>
              <a:rPr lang="en-US" sz="2800" b="1" dirty="0" smtClean="0">
                <a:latin typeface="Times New Roman" panose="02020603050405020304" pitchFamily="18" charset="0"/>
                <a:ea typeface="Times New Roman" panose="02020603050405020304" pitchFamily="18" charset="0"/>
              </a:rPr>
              <a:t> </a:t>
            </a:r>
            <a:r>
              <a:rPr lang="en-US" sz="2800" b="1" dirty="0" err="1" smtClean="0">
                <a:latin typeface="Times New Roman" panose="02020603050405020304" pitchFamily="18" charset="0"/>
                <a:ea typeface="Times New Roman" panose="02020603050405020304" pitchFamily="18" charset="0"/>
              </a:rPr>
              <a:t>hóa</a:t>
            </a:r>
            <a:r>
              <a:rPr lang="en-US" sz="2800" b="1" dirty="0" smtClean="0">
                <a:latin typeface="Times New Roman" panose="02020603050405020304" pitchFamily="18" charset="0"/>
                <a:ea typeface="Times New Roman" panose="02020603050405020304" pitchFamily="18" charset="0"/>
              </a:rPr>
              <a:t>: </a:t>
            </a:r>
            <a:endParaRPr lang="en-US" sz="2800" b="1" dirty="0"/>
          </a:p>
        </p:txBody>
      </p:sp>
    </p:spTree>
    <p:extLst>
      <p:ext uri="{BB962C8B-B14F-4D97-AF65-F5344CB8AC3E}">
        <p14:creationId xmlns:p14="http://schemas.microsoft.com/office/powerpoint/2010/main" val="196643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arn(inVertical)">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125</a:t>
            </a:fld>
            <a:endParaRPr lang="en-US" dirty="0"/>
          </a:p>
        </p:txBody>
      </p:sp>
      <p:sp>
        <p:nvSpPr>
          <p:cNvPr id="6" name="Rectangle 5"/>
          <p:cNvSpPr/>
          <p:nvPr/>
        </p:nvSpPr>
        <p:spPr>
          <a:xfrm>
            <a:off x="273332" y="2206339"/>
            <a:ext cx="1272268" cy="830997"/>
          </a:xfrm>
          <a:prstGeom prst="rect">
            <a:avLst/>
          </a:prstGeom>
        </p:spPr>
        <p:txBody>
          <a:bodyPr wrap="square">
            <a:spAutoFit/>
          </a:bodyPr>
          <a:lstStyle/>
          <a:p>
            <a:pPr algn="ctr">
              <a:spcAft>
                <a:spcPts val="0"/>
              </a:spcAft>
            </a:pPr>
            <a:r>
              <a:rPr lang="pt-BR" sz="2400" b="1" dirty="0" smtClean="0">
                <a:latin typeface="Times New Roman" panose="02020603050405020304" pitchFamily="18" charset="0"/>
                <a:ea typeface="Times New Roman" panose="02020603050405020304" pitchFamily="18" charset="0"/>
              </a:rPr>
              <a:t>Bảng </a:t>
            </a:r>
            <a:r>
              <a:rPr lang="pt-BR" sz="2400" b="1" dirty="0">
                <a:latin typeface="Times New Roman" panose="02020603050405020304" pitchFamily="18" charset="0"/>
                <a:ea typeface="Times New Roman" panose="02020603050405020304" pitchFamily="18" charset="0"/>
              </a:rPr>
              <a:t>mã </a:t>
            </a:r>
            <a:r>
              <a:rPr lang="pt-BR" sz="2400" b="1" dirty="0" smtClean="0">
                <a:latin typeface="Times New Roman" panose="02020603050405020304" pitchFamily="18" charset="0"/>
                <a:ea typeface="Times New Roman" panose="02020603050405020304" pitchFamily="18" charset="0"/>
              </a:rPr>
              <a:t>hóa</a:t>
            </a:r>
            <a:endParaRPr lang="en-US" sz="2000" b="1" dirty="0">
              <a:effectLst/>
              <a:latin typeface="Times New Roman" panose="02020603050405020304" pitchFamily="18" charset="0"/>
              <a:ea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899220591"/>
              </p:ext>
            </p:extLst>
          </p:nvPr>
        </p:nvGraphicFramePr>
        <p:xfrm>
          <a:off x="1728479" y="1426688"/>
          <a:ext cx="5814254" cy="2438400"/>
        </p:xfrm>
        <a:graphic>
          <a:graphicData uri="http://schemas.openxmlformats.org/drawingml/2006/table">
            <a:tbl>
              <a:tblPr firstRow="1" firstCol="1" bandRow="1">
                <a:tableStyleId>{5C22544A-7EE6-4342-B048-85BDC9FD1C3A}</a:tableStyleId>
              </a:tblPr>
              <a:tblGrid>
                <a:gridCol w="2164335">
                  <a:extLst>
                    <a:ext uri="{9D8B030D-6E8A-4147-A177-3AD203B41FA5}">
                      <a16:colId xmlns:a16="http://schemas.microsoft.com/office/drawing/2014/main" val="3727740450"/>
                    </a:ext>
                  </a:extLst>
                </a:gridCol>
                <a:gridCol w="1177140">
                  <a:extLst>
                    <a:ext uri="{9D8B030D-6E8A-4147-A177-3AD203B41FA5}">
                      <a16:colId xmlns:a16="http://schemas.microsoft.com/office/drawing/2014/main" val="2984366859"/>
                    </a:ext>
                  </a:extLst>
                </a:gridCol>
                <a:gridCol w="989809">
                  <a:extLst>
                    <a:ext uri="{9D8B030D-6E8A-4147-A177-3AD203B41FA5}">
                      <a16:colId xmlns:a16="http://schemas.microsoft.com/office/drawing/2014/main" val="4040394950"/>
                    </a:ext>
                  </a:extLst>
                </a:gridCol>
                <a:gridCol w="741485">
                  <a:extLst>
                    <a:ext uri="{9D8B030D-6E8A-4147-A177-3AD203B41FA5}">
                      <a16:colId xmlns:a16="http://schemas.microsoft.com/office/drawing/2014/main" val="2330691806"/>
                    </a:ext>
                  </a:extLst>
                </a:gridCol>
                <a:gridCol w="741485">
                  <a:extLst>
                    <a:ext uri="{9D8B030D-6E8A-4147-A177-3AD203B41FA5}">
                      <a16:colId xmlns:a16="http://schemas.microsoft.com/office/drawing/2014/main" val="99088788"/>
                    </a:ext>
                  </a:extLst>
                </a:gridCol>
              </a:tblGrid>
              <a:tr h="573319">
                <a:tc rowSpan="2">
                  <a:txBody>
                    <a:bodyPr/>
                    <a:lstStyle/>
                    <a:p>
                      <a:pPr>
                        <a:spcAft>
                          <a:spcPts val="0"/>
                        </a:spcAft>
                      </a:pPr>
                      <a:r>
                        <a:rPr lang="pt-BR" sz="2000" spc="-30" dirty="0">
                          <a:solidFill>
                            <a:schemeClr val="tx1"/>
                          </a:solidFill>
                          <a:effectLst/>
                          <a:latin typeface="Times New Roman" panose="02020603050405020304" pitchFamily="18" charset="0"/>
                          <a:cs typeface="Times New Roman" panose="02020603050405020304" pitchFamily="18" charset="0"/>
                        </a:rPr>
                        <a:t> </a:t>
                      </a:r>
                      <a:endParaRPr lang="en-US" sz="2000" dirty="0">
                        <a:solidFill>
                          <a:schemeClr val="tx1"/>
                        </a:solidFill>
                        <a:effectLst/>
                        <a:latin typeface="Times New Roman" panose="02020603050405020304" pitchFamily="18" charset="0"/>
                        <a:cs typeface="Times New Roman" panose="02020603050405020304" pitchFamily="18" charset="0"/>
                      </a:endParaRPr>
                    </a:p>
                    <a:p>
                      <a:pPr>
                        <a:spcAft>
                          <a:spcPts val="0"/>
                        </a:spcAft>
                      </a:pPr>
                      <a:r>
                        <a:rPr lang="pt-BR" sz="2000" spc="-30" dirty="0">
                          <a:solidFill>
                            <a:schemeClr val="tx1"/>
                          </a:solidFill>
                          <a:effectLst/>
                          <a:latin typeface="Times New Roman" panose="02020603050405020304" pitchFamily="18" charset="0"/>
                          <a:cs typeface="Times New Roman" panose="02020603050405020304" pitchFamily="18" charset="0"/>
                        </a:rPr>
                        <a:t>                            x</a:t>
                      </a:r>
                      <a:endParaRPr lang="en-US" sz="2000" dirty="0">
                        <a:solidFill>
                          <a:schemeClr val="tx1"/>
                        </a:solidFill>
                        <a:effectLst/>
                        <a:latin typeface="Times New Roman" panose="02020603050405020304" pitchFamily="18" charset="0"/>
                        <a:cs typeface="Times New Roman" panose="02020603050405020304" pitchFamily="18" charset="0"/>
                      </a:endParaRPr>
                    </a:p>
                    <a:p>
                      <a:pPr>
                        <a:spcAft>
                          <a:spcPts val="0"/>
                        </a:spcAft>
                      </a:pPr>
                      <a:r>
                        <a:rPr lang="pt-BR" sz="2000" spc="-30" dirty="0">
                          <a:solidFill>
                            <a:schemeClr val="tx1"/>
                          </a:solidFill>
                          <a:effectLst/>
                          <a:latin typeface="Times New Roman" panose="02020603050405020304" pitchFamily="18" charset="0"/>
                          <a:cs typeface="Times New Roman" panose="02020603050405020304" pitchFamily="18" charset="0"/>
                        </a:rPr>
                        <a:t>TT hiện tại</a:t>
                      </a:r>
                      <a:endParaRPr lang="en-US" sz="2000" dirty="0">
                        <a:solidFill>
                          <a:schemeClr val="tx1"/>
                        </a:solidFill>
                        <a:effectLst/>
                        <a:latin typeface="Times New Roman" panose="02020603050405020304" pitchFamily="18" charset="0"/>
                        <a:cs typeface="Times New Roman" panose="02020603050405020304" pitchFamily="18" charset="0"/>
                      </a:endParaRPr>
                    </a:p>
                    <a:p>
                      <a:pPr>
                        <a:spcAft>
                          <a:spcPts val="0"/>
                        </a:spcAft>
                      </a:pPr>
                      <a:r>
                        <a:rPr lang="pt-BR" sz="2000" spc="-30" dirty="0">
                          <a:solidFill>
                            <a:schemeClr val="tx1"/>
                          </a:solidFill>
                          <a:effectLst/>
                          <a:latin typeface="Times New Roman" panose="02020603050405020304" pitchFamily="18" charset="0"/>
                          <a:cs typeface="Times New Roman" panose="02020603050405020304" pitchFamily="18" charset="0"/>
                        </a:rPr>
                        <a:t>           </a:t>
                      </a:r>
                      <a:r>
                        <a:rPr lang="pt-BR" sz="2000" spc="-30" dirty="0" smtClean="0">
                          <a:solidFill>
                            <a:schemeClr val="tx1"/>
                          </a:solidFill>
                          <a:effectLst/>
                          <a:latin typeface="Times New Roman" panose="02020603050405020304" pitchFamily="18" charset="0"/>
                          <a:cs typeface="Times New Roman" panose="02020603050405020304" pitchFamily="18" charset="0"/>
                        </a:rPr>
                        <a:t>   </a:t>
                      </a:r>
                      <a:r>
                        <a:rPr lang="pt-BR" sz="2000" spc="-30" dirty="0">
                          <a:solidFill>
                            <a:schemeClr val="tx1"/>
                          </a:solidFill>
                          <a:effectLst/>
                          <a:latin typeface="Times New Roman" panose="02020603050405020304" pitchFamily="18" charset="0"/>
                          <a:cs typeface="Times New Roman" panose="02020603050405020304" pitchFamily="18" charset="0"/>
                        </a:rPr>
                        <a:t>q</a:t>
                      </a:r>
                      <a:r>
                        <a:rPr lang="pt-BR" sz="2000" spc="-30" baseline="-25000" dirty="0">
                          <a:solidFill>
                            <a:schemeClr val="tx1"/>
                          </a:solidFill>
                          <a:effectLst/>
                          <a:latin typeface="Times New Roman" panose="02020603050405020304" pitchFamily="18" charset="0"/>
                          <a:cs typeface="Times New Roman" panose="02020603050405020304" pitchFamily="18" charset="0"/>
                        </a:rPr>
                        <a:t>2</a:t>
                      </a:r>
                      <a:r>
                        <a:rPr lang="pt-BR" sz="2000" spc="-30" dirty="0">
                          <a:solidFill>
                            <a:schemeClr val="tx1"/>
                          </a:solidFill>
                          <a:effectLst/>
                          <a:latin typeface="Times New Roman" panose="02020603050405020304" pitchFamily="18" charset="0"/>
                          <a:cs typeface="Times New Roman" panose="02020603050405020304" pitchFamily="18" charset="0"/>
                        </a:rPr>
                        <a:t>q</a:t>
                      </a:r>
                      <a:r>
                        <a:rPr lang="pt-BR" sz="2000" spc="-30" baseline="-25000" dirty="0">
                          <a:solidFill>
                            <a:schemeClr val="tx1"/>
                          </a:solidFill>
                          <a:effectLst/>
                          <a:latin typeface="Times New Roman" panose="02020603050405020304" pitchFamily="18" charset="0"/>
                          <a:cs typeface="Times New Roman" panose="02020603050405020304" pitchFamily="18" charset="0"/>
                        </a:rPr>
                        <a:t>1</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gridSpan="2">
                  <a:txBody>
                    <a:bodyPr/>
                    <a:lstStyle/>
                    <a:p>
                      <a:pPr algn="ctr">
                        <a:spcAft>
                          <a:spcPts val="0"/>
                        </a:spcAft>
                      </a:pPr>
                      <a:r>
                        <a:rPr lang="pt-BR" sz="2000" spc="-30" dirty="0">
                          <a:solidFill>
                            <a:schemeClr val="tx1"/>
                          </a:solidFill>
                          <a:effectLst/>
                          <a:latin typeface="Times New Roman" panose="02020603050405020304" pitchFamily="18" charset="0"/>
                          <a:cs typeface="Times New Roman" panose="02020603050405020304" pitchFamily="18" charset="0"/>
                        </a:rPr>
                        <a:t>TT tiếp theo</a:t>
                      </a:r>
                      <a:endParaRPr lang="en-US" sz="2000" dirty="0">
                        <a:solidFill>
                          <a:schemeClr val="tx1"/>
                        </a:solidFill>
                        <a:effectLst/>
                        <a:latin typeface="Times New Roman" panose="02020603050405020304" pitchFamily="18" charset="0"/>
                        <a:cs typeface="Times New Roman" panose="02020603050405020304" pitchFamily="18" charset="0"/>
                      </a:endParaRPr>
                    </a:p>
                    <a:p>
                      <a:pPr algn="ctr">
                        <a:spcAft>
                          <a:spcPts val="0"/>
                        </a:spcAft>
                      </a:pPr>
                      <a:r>
                        <a:rPr lang="pt-BR" sz="2000" spc="-30" dirty="0">
                          <a:solidFill>
                            <a:schemeClr val="tx1"/>
                          </a:solidFill>
                          <a:effectLst/>
                          <a:latin typeface="Times New Roman" panose="02020603050405020304" pitchFamily="18" charset="0"/>
                          <a:cs typeface="Times New Roman" panose="02020603050405020304" pitchFamily="18" charset="0"/>
                        </a:rPr>
                        <a:t>Q</a:t>
                      </a:r>
                      <a:r>
                        <a:rPr lang="pt-BR" sz="2000" spc="-30" baseline="-25000" dirty="0">
                          <a:solidFill>
                            <a:schemeClr val="tx1"/>
                          </a:solidFill>
                          <a:effectLst/>
                          <a:latin typeface="Times New Roman" panose="02020603050405020304" pitchFamily="18" charset="0"/>
                          <a:cs typeface="Times New Roman" panose="02020603050405020304" pitchFamily="18" charset="0"/>
                        </a:rPr>
                        <a:t>2</a:t>
                      </a:r>
                      <a:r>
                        <a:rPr lang="pt-BR" sz="2000" spc="-30" dirty="0">
                          <a:solidFill>
                            <a:schemeClr val="tx1"/>
                          </a:solidFill>
                          <a:effectLst/>
                          <a:latin typeface="Times New Roman" panose="02020603050405020304" pitchFamily="18" charset="0"/>
                          <a:cs typeface="Times New Roman" panose="02020603050405020304" pitchFamily="18" charset="0"/>
                        </a:rPr>
                        <a:t>Q</a:t>
                      </a:r>
                      <a:r>
                        <a:rPr lang="pt-BR" sz="2000" spc="-30" baseline="-25000" dirty="0">
                          <a:solidFill>
                            <a:schemeClr val="tx1"/>
                          </a:solidFill>
                          <a:effectLst/>
                          <a:latin typeface="Times New Roman" panose="02020603050405020304" pitchFamily="18" charset="0"/>
                          <a:cs typeface="Times New Roman" panose="02020603050405020304" pitchFamily="18" charset="0"/>
                        </a:rPr>
                        <a:t>1</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gridSpan="2">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Đáp ứng ra</a:t>
                      </a:r>
                      <a:endParaRPr lang="en-US" sz="2000">
                        <a:solidFill>
                          <a:schemeClr val="tx1"/>
                        </a:solidFill>
                        <a:effectLst/>
                        <a:latin typeface="Times New Roman" panose="02020603050405020304" pitchFamily="18" charset="0"/>
                        <a:cs typeface="Times New Roman" panose="02020603050405020304" pitchFamily="18" charset="0"/>
                      </a:endParaRPr>
                    </a:p>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(Z)</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166074370"/>
                  </a:ext>
                </a:extLst>
              </a:tr>
              <a:tr h="573319">
                <a:tc vMerge="1">
                  <a:txBody>
                    <a:bodyPr/>
                    <a:lstStyle/>
                    <a:p>
                      <a:endParaRPr lang="en-US"/>
                    </a:p>
                  </a:txBody>
                  <a:tcPr/>
                </a:tc>
                <a:tc>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x=0</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x=1</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x=0</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x=1</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7794330"/>
                  </a:ext>
                </a:extLst>
              </a:tr>
              <a:tr h="286659">
                <a:tc>
                  <a:txBody>
                    <a:bodyPr/>
                    <a:lstStyle/>
                    <a:p>
                      <a:pPr algn="ctr">
                        <a:spcAft>
                          <a:spcPts val="0"/>
                        </a:spcAft>
                      </a:pPr>
                      <a:r>
                        <a:rPr lang="pt-BR" sz="2000" spc="-30" dirty="0">
                          <a:solidFill>
                            <a:srgbClr val="FF0000"/>
                          </a:solidFill>
                          <a:effectLst/>
                          <a:latin typeface="Times New Roman" panose="02020603050405020304" pitchFamily="18" charset="0"/>
                          <a:cs typeface="Times New Roman" panose="02020603050405020304" pitchFamily="18" charset="0"/>
                        </a:rPr>
                        <a:t>0</a:t>
                      </a:r>
                      <a:r>
                        <a:rPr lang="pt-BR" sz="2000" spc="-30" dirty="0">
                          <a:solidFill>
                            <a:schemeClr val="tx1"/>
                          </a:solidFill>
                          <a:effectLst/>
                          <a:latin typeface="Times New Roman" panose="02020603050405020304" pitchFamily="18" charset="0"/>
                          <a:cs typeface="Times New Roman" panose="02020603050405020304" pitchFamily="18" charset="0"/>
                        </a:rPr>
                        <a:t>0</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dirty="0">
                          <a:solidFill>
                            <a:srgbClr val="FF0000"/>
                          </a:solidFill>
                          <a:effectLst/>
                          <a:latin typeface="Times New Roman" panose="02020603050405020304" pitchFamily="18" charset="0"/>
                          <a:cs typeface="Times New Roman" panose="02020603050405020304" pitchFamily="18" charset="0"/>
                        </a:rPr>
                        <a:t>1</a:t>
                      </a:r>
                      <a:r>
                        <a:rPr lang="pt-BR" sz="2000" spc="-30" dirty="0">
                          <a:solidFill>
                            <a:schemeClr val="tx1"/>
                          </a:solidFill>
                          <a:effectLst/>
                          <a:latin typeface="Times New Roman" panose="02020603050405020304" pitchFamily="18" charset="0"/>
                          <a:cs typeface="Times New Roman" panose="02020603050405020304" pitchFamily="18" charset="0"/>
                        </a:rPr>
                        <a:t>1</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dirty="0">
                          <a:solidFill>
                            <a:schemeClr val="bg2">
                              <a:lumMod val="50000"/>
                            </a:schemeClr>
                          </a:solidFill>
                          <a:effectLst/>
                          <a:latin typeface="Times New Roman" panose="02020603050405020304" pitchFamily="18" charset="0"/>
                          <a:cs typeface="Times New Roman" panose="02020603050405020304" pitchFamily="18" charset="0"/>
                        </a:rPr>
                        <a:t>0</a:t>
                      </a:r>
                      <a:r>
                        <a:rPr lang="pt-BR" sz="2000" spc="-30" dirty="0">
                          <a:solidFill>
                            <a:schemeClr val="accent2">
                              <a:lumMod val="60000"/>
                              <a:lumOff val="40000"/>
                            </a:schemeClr>
                          </a:solidFill>
                          <a:effectLst/>
                          <a:latin typeface="Times New Roman" panose="02020603050405020304" pitchFamily="18" charset="0"/>
                          <a:cs typeface="Times New Roman" panose="02020603050405020304" pitchFamily="18" charset="0"/>
                        </a:rPr>
                        <a:t>1</a:t>
                      </a:r>
                      <a:endParaRPr lang="en-US" sz="2000" dirty="0">
                        <a:solidFill>
                          <a:schemeClr val="accent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1</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3920694"/>
                  </a:ext>
                </a:extLst>
              </a:tr>
              <a:tr h="286659">
                <a:tc>
                  <a:txBody>
                    <a:bodyPr/>
                    <a:lstStyle/>
                    <a:p>
                      <a:pPr algn="ctr">
                        <a:spcAft>
                          <a:spcPts val="0"/>
                        </a:spcAft>
                      </a:pPr>
                      <a:r>
                        <a:rPr lang="pt-BR" sz="2000" spc="-30" dirty="0">
                          <a:solidFill>
                            <a:srgbClr val="FF0000"/>
                          </a:solidFill>
                          <a:effectLst/>
                          <a:latin typeface="Times New Roman" panose="02020603050405020304" pitchFamily="18" charset="0"/>
                          <a:cs typeface="Times New Roman" panose="02020603050405020304" pitchFamily="18" charset="0"/>
                        </a:rPr>
                        <a:t>0</a:t>
                      </a:r>
                      <a:r>
                        <a:rPr lang="pt-BR" sz="2000" spc="-30" dirty="0">
                          <a:solidFill>
                            <a:schemeClr val="tx1"/>
                          </a:solidFill>
                          <a:effectLst/>
                          <a:latin typeface="Times New Roman" panose="02020603050405020304" pitchFamily="18" charset="0"/>
                          <a:cs typeface="Times New Roman" panose="02020603050405020304" pitchFamily="18" charset="0"/>
                        </a:rPr>
                        <a:t>1</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dirty="0">
                          <a:solidFill>
                            <a:srgbClr val="FF0000"/>
                          </a:solidFill>
                          <a:effectLst/>
                          <a:latin typeface="Times New Roman" panose="02020603050405020304" pitchFamily="18" charset="0"/>
                          <a:cs typeface="Times New Roman" panose="02020603050405020304" pitchFamily="18" charset="0"/>
                        </a:rPr>
                        <a:t>1</a:t>
                      </a:r>
                      <a:r>
                        <a:rPr lang="pt-BR" sz="2000" spc="-30" dirty="0">
                          <a:solidFill>
                            <a:schemeClr val="tx1"/>
                          </a:solidFill>
                          <a:effectLst/>
                          <a:latin typeface="Times New Roman" panose="02020603050405020304" pitchFamily="18" charset="0"/>
                          <a:cs typeface="Times New Roman" panose="02020603050405020304" pitchFamily="18" charset="0"/>
                        </a:rPr>
                        <a:t>0</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dirty="0">
                          <a:solidFill>
                            <a:schemeClr val="bg2">
                              <a:lumMod val="50000"/>
                            </a:schemeClr>
                          </a:solidFill>
                          <a:effectLst/>
                          <a:latin typeface="Times New Roman" panose="02020603050405020304" pitchFamily="18" charset="0"/>
                          <a:cs typeface="Times New Roman" panose="02020603050405020304" pitchFamily="18" charset="0"/>
                        </a:rPr>
                        <a:t>1</a:t>
                      </a:r>
                      <a:r>
                        <a:rPr lang="pt-BR" sz="2000" spc="-30" dirty="0">
                          <a:solidFill>
                            <a:schemeClr val="accent2">
                              <a:lumMod val="60000"/>
                              <a:lumOff val="40000"/>
                            </a:schemeClr>
                          </a:solidFill>
                          <a:effectLst/>
                          <a:latin typeface="Times New Roman" panose="02020603050405020304" pitchFamily="18" charset="0"/>
                          <a:cs typeface="Times New Roman" panose="02020603050405020304" pitchFamily="18" charset="0"/>
                        </a:rPr>
                        <a:t>1</a:t>
                      </a:r>
                      <a:endParaRPr lang="en-US" sz="2000" dirty="0">
                        <a:solidFill>
                          <a:schemeClr val="accent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1</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1</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6073514"/>
                  </a:ext>
                </a:extLst>
              </a:tr>
              <a:tr h="286659">
                <a:tc>
                  <a:txBody>
                    <a:bodyPr/>
                    <a:lstStyle/>
                    <a:p>
                      <a:pPr algn="ctr">
                        <a:spcAft>
                          <a:spcPts val="0"/>
                        </a:spcAft>
                      </a:pPr>
                      <a:r>
                        <a:rPr lang="pt-BR" sz="2000" spc="-30" dirty="0">
                          <a:solidFill>
                            <a:srgbClr val="FF0000"/>
                          </a:solidFill>
                          <a:effectLst/>
                          <a:latin typeface="Times New Roman" panose="02020603050405020304" pitchFamily="18" charset="0"/>
                          <a:cs typeface="Times New Roman" panose="02020603050405020304" pitchFamily="18" charset="0"/>
                        </a:rPr>
                        <a:t>1</a:t>
                      </a:r>
                      <a:r>
                        <a:rPr lang="pt-BR" sz="2000" spc="-30" dirty="0">
                          <a:solidFill>
                            <a:schemeClr val="tx1"/>
                          </a:solidFill>
                          <a:effectLst/>
                          <a:latin typeface="Times New Roman" panose="02020603050405020304" pitchFamily="18" charset="0"/>
                          <a:cs typeface="Times New Roman" panose="02020603050405020304" pitchFamily="18" charset="0"/>
                        </a:rPr>
                        <a:t>1</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dirty="0">
                          <a:solidFill>
                            <a:srgbClr val="FF0000"/>
                          </a:solidFill>
                          <a:effectLst/>
                          <a:latin typeface="Times New Roman" panose="02020603050405020304" pitchFamily="18" charset="0"/>
                          <a:cs typeface="Times New Roman" panose="02020603050405020304" pitchFamily="18" charset="0"/>
                        </a:rPr>
                        <a:t>1</a:t>
                      </a:r>
                      <a:r>
                        <a:rPr lang="pt-BR" sz="2000" spc="-30" dirty="0">
                          <a:solidFill>
                            <a:schemeClr val="tx1"/>
                          </a:solidFill>
                          <a:effectLst/>
                          <a:latin typeface="Times New Roman" panose="02020603050405020304" pitchFamily="18" charset="0"/>
                          <a:cs typeface="Times New Roman" panose="02020603050405020304" pitchFamily="18" charset="0"/>
                        </a:rPr>
                        <a:t>1</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dirty="0">
                          <a:solidFill>
                            <a:schemeClr val="bg2">
                              <a:lumMod val="50000"/>
                            </a:schemeClr>
                          </a:solidFill>
                          <a:effectLst/>
                          <a:latin typeface="Times New Roman" panose="02020603050405020304" pitchFamily="18" charset="0"/>
                          <a:cs typeface="Times New Roman" panose="02020603050405020304" pitchFamily="18" charset="0"/>
                        </a:rPr>
                        <a:t>1</a:t>
                      </a:r>
                      <a:r>
                        <a:rPr lang="pt-BR" sz="2000" spc="-30" dirty="0">
                          <a:solidFill>
                            <a:schemeClr val="accent2">
                              <a:lumMod val="60000"/>
                              <a:lumOff val="40000"/>
                            </a:schemeClr>
                          </a:solidFill>
                          <a:effectLst/>
                          <a:latin typeface="Times New Roman" panose="02020603050405020304" pitchFamily="18" charset="0"/>
                          <a:cs typeface="Times New Roman" panose="02020603050405020304" pitchFamily="18" charset="0"/>
                        </a:rPr>
                        <a:t>0</a:t>
                      </a:r>
                      <a:endParaRPr lang="en-US" sz="2000" dirty="0">
                        <a:solidFill>
                          <a:schemeClr val="accent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1</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1245253"/>
                  </a:ext>
                </a:extLst>
              </a:tr>
              <a:tr h="286659">
                <a:tc>
                  <a:txBody>
                    <a:bodyPr/>
                    <a:lstStyle/>
                    <a:p>
                      <a:pPr algn="ctr">
                        <a:spcAft>
                          <a:spcPts val="0"/>
                        </a:spcAft>
                      </a:pPr>
                      <a:r>
                        <a:rPr lang="pt-BR" sz="2000" spc="-30" dirty="0">
                          <a:solidFill>
                            <a:srgbClr val="FF0000"/>
                          </a:solidFill>
                          <a:effectLst/>
                          <a:latin typeface="Times New Roman" panose="02020603050405020304" pitchFamily="18" charset="0"/>
                          <a:cs typeface="Times New Roman" panose="02020603050405020304" pitchFamily="18" charset="0"/>
                        </a:rPr>
                        <a:t>1</a:t>
                      </a:r>
                      <a:r>
                        <a:rPr lang="pt-BR" sz="2000" spc="-30" dirty="0">
                          <a:solidFill>
                            <a:schemeClr val="tx1"/>
                          </a:solidFill>
                          <a:effectLst/>
                          <a:latin typeface="Times New Roman" panose="02020603050405020304" pitchFamily="18" charset="0"/>
                          <a:cs typeface="Times New Roman" panose="02020603050405020304" pitchFamily="18" charset="0"/>
                        </a:rPr>
                        <a:t>0</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dirty="0">
                          <a:solidFill>
                            <a:srgbClr val="FF0000"/>
                          </a:solidFill>
                          <a:effectLst/>
                          <a:latin typeface="Times New Roman" panose="02020603050405020304" pitchFamily="18" charset="0"/>
                          <a:cs typeface="Times New Roman" panose="02020603050405020304" pitchFamily="18" charset="0"/>
                        </a:rPr>
                        <a:t>1</a:t>
                      </a:r>
                      <a:r>
                        <a:rPr lang="pt-BR" sz="2000" spc="-30" dirty="0">
                          <a:solidFill>
                            <a:schemeClr val="tx1"/>
                          </a:solidFill>
                          <a:effectLst/>
                          <a:latin typeface="Times New Roman" panose="02020603050405020304" pitchFamily="18" charset="0"/>
                          <a:cs typeface="Times New Roman" panose="02020603050405020304" pitchFamily="18" charset="0"/>
                        </a:rPr>
                        <a:t>1</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dirty="0">
                          <a:solidFill>
                            <a:schemeClr val="bg2">
                              <a:lumMod val="50000"/>
                            </a:schemeClr>
                          </a:solidFill>
                          <a:effectLst/>
                          <a:latin typeface="Times New Roman" panose="02020603050405020304" pitchFamily="18" charset="0"/>
                          <a:cs typeface="Times New Roman" panose="02020603050405020304" pitchFamily="18" charset="0"/>
                        </a:rPr>
                        <a:t>1</a:t>
                      </a:r>
                      <a:r>
                        <a:rPr lang="pt-BR" sz="2000" spc="-30" dirty="0">
                          <a:solidFill>
                            <a:schemeClr val="accent2">
                              <a:lumMod val="60000"/>
                              <a:lumOff val="40000"/>
                            </a:schemeClr>
                          </a:solidFill>
                          <a:effectLst/>
                          <a:latin typeface="Times New Roman" panose="02020603050405020304" pitchFamily="18" charset="0"/>
                          <a:cs typeface="Times New Roman" panose="02020603050405020304" pitchFamily="18" charset="0"/>
                        </a:rPr>
                        <a:t>1</a:t>
                      </a:r>
                      <a:endParaRPr lang="en-US" sz="2000" dirty="0">
                        <a:solidFill>
                          <a:schemeClr val="accent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a:solidFill>
                            <a:schemeClr val="tx1"/>
                          </a:solidFill>
                          <a:effectLst/>
                          <a:latin typeface="Times New Roman" panose="02020603050405020304" pitchFamily="18" charset="0"/>
                          <a:cs typeface="Times New Roman" panose="02020603050405020304" pitchFamily="18" charset="0"/>
                        </a:rPr>
                        <a:t>1</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pt-BR" sz="2000" spc="-30" dirty="0">
                          <a:solidFill>
                            <a:schemeClr val="tx1"/>
                          </a:solidFill>
                          <a:effectLst/>
                          <a:latin typeface="Times New Roman" panose="02020603050405020304" pitchFamily="18" charset="0"/>
                          <a:cs typeface="Times New Roman" panose="02020603050405020304" pitchFamily="18" charset="0"/>
                        </a:rPr>
                        <a:t>1</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4102" marR="941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0394703"/>
                  </a:ext>
                </a:extLst>
              </a:tr>
            </a:tbl>
          </a:graphicData>
        </a:graphic>
      </p:graphicFrame>
      <p:sp>
        <p:nvSpPr>
          <p:cNvPr id="8" name="Rectangle 7"/>
          <p:cNvSpPr/>
          <p:nvPr/>
        </p:nvSpPr>
        <p:spPr>
          <a:xfrm>
            <a:off x="10160000" y="2114006"/>
            <a:ext cx="1698171" cy="830997"/>
          </a:xfrm>
          <a:prstGeom prst="rect">
            <a:avLst/>
          </a:prstGeom>
        </p:spPr>
        <p:txBody>
          <a:bodyPr wrap="square">
            <a:spAutoFit/>
          </a:bodyPr>
          <a:lstStyle/>
          <a:p>
            <a:pPr algn="ctr">
              <a:spcAft>
                <a:spcPts val="0"/>
              </a:spcAft>
            </a:pPr>
            <a:r>
              <a:rPr lang="pt-BR" sz="2400" b="1" dirty="0" smtClean="0">
                <a:latin typeface="Times New Roman" panose="02020603050405020304" pitchFamily="18" charset="0"/>
                <a:ea typeface="Times New Roman" panose="02020603050405020304" pitchFamily="18" charset="0"/>
              </a:rPr>
              <a:t>Bảng </a:t>
            </a:r>
            <a:r>
              <a:rPr lang="pt-BR" sz="2400" b="1" dirty="0">
                <a:latin typeface="Times New Roman" panose="02020603050405020304" pitchFamily="18" charset="0"/>
                <a:ea typeface="Times New Roman" panose="02020603050405020304" pitchFamily="18" charset="0"/>
              </a:rPr>
              <a:t>kích của </a:t>
            </a:r>
            <a:r>
              <a:rPr lang="pt-BR" sz="2400" b="1" dirty="0" smtClean="0">
                <a:latin typeface="Times New Roman" panose="02020603050405020304" pitchFamily="18" charset="0"/>
                <a:ea typeface="Times New Roman" panose="02020603050405020304" pitchFamily="18" charset="0"/>
              </a:rPr>
              <a:t>JK-FF</a:t>
            </a:r>
            <a:endParaRPr lang="en-US" sz="2000" b="1" dirty="0">
              <a:effectLst/>
              <a:latin typeface="Times New Roman" panose="02020603050405020304" pitchFamily="18" charset="0"/>
              <a:ea typeface="Times New Roman" panose="02020603050405020304"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756353906"/>
              </p:ext>
            </p:extLst>
          </p:nvPr>
        </p:nvGraphicFramePr>
        <p:xfrm>
          <a:off x="8646795" y="1616866"/>
          <a:ext cx="1455148" cy="2087880"/>
        </p:xfrm>
        <a:graphic>
          <a:graphicData uri="http://schemas.openxmlformats.org/drawingml/2006/table">
            <a:tbl>
              <a:tblPr firstRow="1" firstCol="1" lastRow="1" lastCol="1" bandRow="1" bandCol="1">
                <a:tableStyleId>{5C22544A-7EE6-4342-B048-85BDC9FD1C3A}</a:tableStyleId>
              </a:tblPr>
              <a:tblGrid>
                <a:gridCol w="865097">
                  <a:extLst>
                    <a:ext uri="{9D8B030D-6E8A-4147-A177-3AD203B41FA5}">
                      <a16:colId xmlns:a16="http://schemas.microsoft.com/office/drawing/2014/main" val="3487600983"/>
                    </a:ext>
                  </a:extLst>
                </a:gridCol>
                <a:gridCol w="590051">
                  <a:extLst>
                    <a:ext uri="{9D8B030D-6E8A-4147-A177-3AD203B41FA5}">
                      <a16:colId xmlns:a16="http://schemas.microsoft.com/office/drawing/2014/main" val="3106073100"/>
                    </a:ext>
                  </a:extLst>
                </a:gridCol>
              </a:tblGrid>
              <a:tr h="417576">
                <a:tc>
                  <a:txBody>
                    <a:bodyPr/>
                    <a:lstStyle/>
                    <a:p>
                      <a:pPr algn="just">
                        <a:spcAft>
                          <a:spcPts val="0"/>
                        </a:spcAft>
                      </a:pPr>
                      <a:r>
                        <a:rPr lang="en-US" sz="1800">
                          <a:solidFill>
                            <a:schemeClr val="tx1"/>
                          </a:solidFill>
                          <a:effectLst/>
                          <a:latin typeface="Times New Roman" panose="02020603050405020304" pitchFamily="18" charset="0"/>
                          <a:cs typeface="Times New Roman" panose="02020603050405020304" pitchFamily="18" charset="0"/>
                        </a:rPr>
                        <a:t>q</a:t>
                      </a:r>
                      <a:r>
                        <a:rPr lang="en-US" sz="1800">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lang="en-US" sz="1800">
                          <a:solidFill>
                            <a:schemeClr val="tx1"/>
                          </a:solidFill>
                          <a:effectLst/>
                          <a:latin typeface="Times New Roman" panose="02020603050405020304" pitchFamily="18" charset="0"/>
                          <a:cs typeface="Times New Roman" panose="02020603050405020304" pitchFamily="18" charset="0"/>
                        </a:rPr>
                        <a:t>Q</a:t>
                      </a:r>
                      <a:endParaRPr lang="en-US" sz="18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tc>
                  <a:txBody>
                    <a:bodyPr/>
                    <a:lstStyle/>
                    <a:p>
                      <a:pPr algn="just">
                        <a:spcAft>
                          <a:spcPts val="0"/>
                        </a:spcAft>
                      </a:pPr>
                      <a:r>
                        <a:rPr lang="en-US" sz="1800">
                          <a:solidFill>
                            <a:schemeClr val="tx1"/>
                          </a:solidFill>
                          <a:effectLst/>
                          <a:latin typeface="Times New Roman" panose="02020603050405020304" pitchFamily="18" charset="0"/>
                          <a:cs typeface="Times New Roman" panose="02020603050405020304" pitchFamily="18" charset="0"/>
                        </a:rPr>
                        <a:t>J K</a:t>
                      </a:r>
                      <a:endParaRPr lang="en-US" sz="18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extLst>
                  <a:ext uri="{0D108BD9-81ED-4DB2-BD59-A6C34878D82A}">
                    <a16:rowId xmlns:a16="http://schemas.microsoft.com/office/drawing/2014/main" val="1533659576"/>
                  </a:ext>
                </a:extLst>
              </a:tr>
              <a:tr h="417576">
                <a:tc>
                  <a:txBody>
                    <a:bodyPr/>
                    <a:lstStyle/>
                    <a:p>
                      <a:pPr algn="just">
                        <a:spcAft>
                          <a:spcPts val="0"/>
                        </a:spcAft>
                      </a:pPr>
                      <a:r>
                        <a:rPr lang="en-US" sz="1800">
                          <a:solidFill>
                            <a:schemeClr val="tx1"/>
                          </a:solidFill>
                          <a:effectLst/>
                          <a:latin typeface="Times New Roman" panose="02020603050405020304" pitchFamily="18" charset="0"/>
                          <a:cs typeface="Times New Roman" panose="02020603050405020304" pitchFamily="18" charset="0"/>
                        </a:rPr>
                        <a:t>0    0</a:t>
                      </a:r>
                      <a:endParaRPr lang="en-US" sz="18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tc>
                  <a:txBody>
                    <a:bodyPr/>
                    <a:lstStyle/>
                    <a:p>
                      <a:pPr algn="just">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0 </a:t>
                      </a:r>
                      <a:r>
                        <a:rPr lang="en-US" sz="1800" dirty="0" smtClean="0">
                          <a:solidFill>
                            <a:schemeClr val="tx1"/>
                          </a:solidFill>
                          <a:effectLst/>
                          <a:latin typeface="Times New Roman" panose="02020603050405020304" pitchFamily="18" charset="0"/>
                          <a:cs typeface="Times New Roman" panose="02020603050405020304" pitchFamily="18" charset="0"/>
                        </a:rPr>
                        <a:t> -</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extLst>
                  <a:ext uri="{0D108BD9-81ED-4DB2-BD59-A6C34878D82A}">
                    <a16:rowId xmlns:a16="http://schemas.microsoft.com/office/drawing/2014/main" val="131063869"/>
                  </a:ext>
                </a:extLst>
              </a:tr>
              <a:tr h="417576">
                <a:tc>
                  <a:txBody>
                    <a:bodyPr/>
                    <a:lstStyle/>
                    <a:p>
                      <a:pPr algn="just">
                        <a:spcAft>
                          <a:spcPts val="0"/>
                        </a:spcAft>
                      </a:pPr>
                      <a:r>
                        <a:rPr lang="en-US" sz="1800">
                          <a:solidFill>
                            <a:schemeClr val="tx1"/>
                          </a:solidFill>
                          <a:effectLst/>
                          <a:latin typeface="Times New Roman" panose="02020603050405020304" pitchFamily="18" charset="0"/>
                          <a:cs typeface="Times New Roman" panose="02020603050405020304" pitchFamily="18" charset="0"/>
                        </a:rPr>
                        <a:t>0    1</a:t>
                      </a:r>
                      <a:endParaRPr lang="en-US" sz="18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tc>
                  <a:txBody>
                    <a:bodyPr/>
                    <a:lstStyle/>
                    <a:p>
                      <a:pPr algn="just">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 </a:t>
                      </a:r>
                      <a:r>
                        <a:rPr lang="en-US" sz="1800" dirty="0" smtClean="0">
                          <a:solidFill>
                            <a:schemeClr val="tx1"/>
                          </a:solidFill>
                          <a:effectLst/>
                          <a:latin typeface="Times New Roman" panose="02020603050405020304" pitchFamily="18" charset="0"/>
                          <a:cs typeface="Times New Roman" panose="02020603050405020304" pitchFamily="18" charset="0"/>
                        </a:rPr>
                        <a:t> -</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extLst>
                  <a:ext uri="{0D108BD9-81ED-4DB2-BD59-A6C34878D82A}">
                    <a16:rowId xmlns:a16="http://schemas.microsoft.com/office/drawing/2014/main" val="4086181785"/>
                  </a:ext>
                </a:extLst>
              </a:tr>
              <a:tr h="417576">
                <a:tc>
                  <a:txBody>
                    <a:bodyPr/>
                    <a:lstStyle/>
                    <a:p>
                      <a:pPr algn="just">
                        <a:spcAft>
                          <a:spcPts val="0"/>
                        </a:spcAft>
                      </a:pPr>
                      <a:r>
                        <a:rPr lang="en-US" sz="1800">
                          <a:solidFill>
                            <a:schemeClr val="tx1"/>
                          </a:solidFill>
                          <a:effectLst/>
                          <a:latin typeface="Times New Roman" panose="02020603050405020304" pitchFamily="18" charset="0"/>
                          <a:cs typeface="Times New Roman" panose="02020603050405020304" pitchFamily="18" charset="0"/>
                        </a:rPr>
                        <a:t>1    0 </a:t>
                      </a:r>
                      <a:endParaRPr lang="en-US" sz="18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tc>
                  <a:txBody>
                    <a:bodyPr/>
                    <a:lstStyle/>
                    <a:p>
                      <a:pPr algn="just">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 </a:t>
                      </a:r>
                      <a:r>
                        <a:rPr lang="en-US" sz="1800" dirty="0" smtClean="0">
                          <a:solidFill>
                            <a:schemeClr val="tx1"/>
                          </a:solidFill>
                          <a:effectLst/>
                          <a:latin typeface="Times New Roman" panose="02020603050405020304" pitchFamily="18" charset="0"/>
                          <a:cs typeface="Times New Roman" panose="02020603050405020304" pitchFamily="18" charset="0"/>
                        </a:rPr>
                        <a:t> 1</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extLst>
                  <a:ext uri="{0D108BD9-81ED-4DB2-BD59-A6C34878D82A}">
                    <a16:rowId xmlns:a16="http://schemas.microsoft.com/office/drawing/2014/main" val="54773061"/>
                  </a:ext>
                </a:extLst>
              </a:tr>
              <a:tr h="417576">
                <a:tc>
                  <a:txBody>
                    <a:bodyPr/>
                    <a:lstStyle/>
                    <a:p>
                      <a:pPr algn="just">
                        <a:spcAft>
                          <a:spcPts val="0"/>
                        </a:spcAft>
                      </a:pPr>
                      <a:r>
                        <a:rPr lang="en-US" sz="1800">
                          <a:solidFill>
                            <a:schemeClr val="tx1"/>
                          </a:solidFill>
                          <a:effectLst/>
                          <a:latin typeface="Times New Roman" panose="02020603050405020304" pitchFamily="18" charset="0"/>
                          <a:cs typeface="Times New Roman" panose="02020603050405020304" pitchFamily="18" charset="0"/>
                        </a:rPr>
                        <a:t>1    1</a:t>
                      </a:r>
                      <a:endParaRPr lang="en-US" sz="18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tc>
                  <a:txBody>
                    <a:bodyPr/>
                    <a:lstStyle/>
                    <a:p>
                      <a:pPr algn="just">
                        <a:spcAft>
                          <a:spcPts val="0"/>
                        </a:spcAft>
                      </a:pPr>
                      <a:r>
                        <a:rPr lang="en-US" sz="1800" dirty="0" smtClean="0">
                          <a:solidFill>
                            <a:schemeClr val="tx1"/>
                          </a:solidFill>
                          <a:effectLst/>
                          <a:latin typeface="Times New Roman" panose="02020603050405020304" pitchFamily="18" charset="0"/>
                          <a:cs typeface="Times New Roman" panose="02020603050405020304" pitchFamily="18" charset="0"/>
                        </a:rPr>
                        <a:t>-  </a:t>
                      </a:r>
                      <a:r>
                        <a:rPr lang="en-US" sz="1800" dirty="0">
                          <a:solidFill>
                            <a:schemeClr val="tx1"/>
                          </a:solidFill>
                          <a:effectLst/>
                          <a:latin typeface="Times New Roman" panose="02020603050405020304" pitchFamily="18" charset="0"/>
                          <a:cs typeface="Times New Roman" panose="02020603050405020304" pitchFamily="18" charset="0"/>
                        </a:rPr>
                        <a:t>0</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extLst>
                  <a:ext uri="{0D108BD9-81ED-4DB2-BD59-A6C34878D82A}">
                    <a16:rowId xmlns:a16="http://schemas.microsoft.com/office/drawing/2014/main" val="4055297870"/>
                  </a:ext>
                </a:extLst>
              </a:tr>
            </a:tbl>
          </a:graphicData>
        </a:graphic>
      </p:graphicFrame>
      <p:cxnSp>
        <p:nvCxnSpPr>
          <p:cNvPr id="12" name="Straight Arrow Connector 11"/>
          <p:cNvCxnSpPr/>
          <p:nvPr/>
        </p:nvCxnSpPr>
        <p:spPr>
          <a:xfrm>
            <a:off x="7542733" y="2873828"/>
            <a:ext cx="3094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5" idx="6"/>
          </p:cNvCxnSpPr>
          <p:nvPr/>
        </p:nvCxnSpPr>
        <p:spPr>
          <a:xfrm flipH="1" flipV="1">
            <a:off x="8259183" y="2897051"/>
            <a:ext cx="387613"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 name="Flowchart: Or 14"/>
          <p:cNvSpPr/>
          <p:nvPr/>
        </p:nvSpPr>
        <p:spPr>
          <a:xfrm>
            <a:off x="7893422" y="2714171"/>
            <a:ext cx="365760" cy="365760"/>
          </a:xfrm>
          <a:prstGeom prst="flowChartOr">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a:stCxn id="15" idx="4"/>
          </p:cNvCxnSpPr>
          <p:nvPr/>
        </p:nvCxnSpPr>
        <p:spPr>
          <a:xfrm>
            <a:off x="8076302" y="3079932"/>
            <a:ext cx="0" cy="858897"/>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9005217" y="5066290"/>
            <a:ext cx="1793412" cy="646331"/>
          </a:xfrm>
          <a:prstGeom prst="rect">
            <a:avLst/>
          </a:prstGeom>
        </p:spPr>
        <p:txBody>
          <a:bodyPr wrap="square">
            <a:spAutoFit/>
          </a:bodyPr>
          <a:lstStyle/>
          <a:p>
            <a:pPr algn="just">
              <a:lnSpc>
                <a:spcPct val="150000"/>
              </a:lnSpc>
              <a:spcAft>
                <a:spcPts val="0"/>
              </a:spcAft>
            </a:pPr>
            <a:r>
              <a:rPr lang="pt-BR" sz="2400" b="1" dirty="0">
                <a:latin typeface="Times New Roman" panose="02020603050405020304" pitchFamily="18" charset="0"/>
                <a:ea typeface="Times New Roman" panose="02020603050405020304" pitchFamily="18" charset="0"/>
              </a:rPr>
              <a:t> </a:t>
            </a:r>
            <a:r>
              <a:rPr lang="pt-BR" sz="2400" b="1" dirty="0" smtClean="0">
                <a:latin typeface="Times New Roman" panose="02020603050405020304" pitchFamily="18" charset="0"/>
                <a:ea typeface="Times New Roman" panose="02020603050405020304" pitchFamily="18" charset="0"/>
              </a:rPr>
              <a:t>Bảng </a:t>
            </a:r>
            <a:r>
              <a:rPr lang="pt-BR" sz="2400" b="1" dirty="0">
                <a:latin typeface="Times New Roman" panose="02020603050405020304" pitchFamily="18" charset="0"/>
                <a:ea typeface="Times New Roman" panose="02020603050405020304" pitchFamily="18" charset="0"/>
              </a:rPr>
              <a:t>kích </a:t>
            </a:r>
            <a:endParaRPr lang="en-US" sz="2000" b="1" dirty="0">
              <a:effectLst/>
              <a:latin typeface="Times New Roman" panose="02020603050405020304" pitchFamily="18" charset="0"/>
              <a:ea typeface="Times New Roman" panose="02020603050405020304" pitchFamily="18" charset="0"/>
            </a:endParaRPr>
          </a:p>
        </p:txBody>
      </p:sp>
      <p:graphicFrame>
        <p:nvGraphicFramePr>
          <p:cNvPr id="16" name="Table 15"/>
          <p:cNvGraphicFramePr>
            <a:graphicFrameLocks noGrp="1"/>
          </p:cNvGraphicFramePr>
          <p:nvPr>
            <p:extLst>
              <p:ext uri="{D42A27DB-BD31-4B8C-83A1-F6EECF244321}">
                <p14:modId xmlns:p14="http://schemas.microsoft.com/office/powerpoint/2010/main" val="1381425170"/>
              </p:ext>
            </p:extLst>
          </p:nvPr>
        </p:nvGraphicFramePr>
        <p:xfrm>
          <a:off x="2514261" y="4199940"/>
          <a:ext cx="6330263" cy="2346960"/>
        </p:xfrm>
        <a:graphic>
          <a:graphicData uri="http://schemas.openxmlformats.org/drawingml/2006/table">
            <a:tbl>
              <a:tblPr firstRow="1" firstCol="1" bandRow="1">
                <a:tableStyleId>{5C22544A-7EE6-4342-B048-85BDC9FD1C3A}</a:tableStyleId>
              </a:tblPr>
              <a:tblGrid>
                <a:gridCol w="1420712">
                  <a:extLst>
                    <a:ext uri="{9D8B030D-6E8A-4147-A177-3AD203B41FA5}">
                      <a16:colId xmlns:a16="http://schemas.microsoft.com/office/drawing/2014/main" val="1313216633"/>
                    </a:ext>
                  </a:extLst>
                </a:gridCol>
                <a:gridCol w="737332">
                  <a:extLst>
                    <a:ext uri="{9D8B030D-6E8A-4147-A177-3AD203B41FA5}">
                      <a16:colId xmlns:a16="http://schemas.microsoft.com/office/drawing/2014/main" val="2812357004"/>
                    </a:ext>
                  </a:extLst>
                </a:gridCol>
                <a:gridCol w="737332">
                  <a:extLst>
                    <a:ext uri="{9D8B030D-6E8A-4147-A177-3AD203B41FA5}">
                      <a16:colId xmlns:a16="http://schemas.microsoft.com/office/drawing/2014/main" val="2033858142"/>
                    </a:ext>
                  </a:extLst>
                </a:gridCol>
                <a:gridCol w="737332">
                  <a:extLst>
                    <a:ext uri="{9D8B030D-6E8A-4147-A177-3AD203B41FA5}">
                      <a16:colId xmlns:a16="http://schemas.microsoft.com/office/drawing/2014/main" val="92380209"/>
                    </a:ext>
                  </a:extLst>
                </a:gridCol>
                <a:gridCol w="897069">
                  <a:extLst>
                    <a:ext uri="{9D8B030D-6E8A-4147-A177-3AD203B41FA5}">
                      <a16:colId xmlns:a16="http://schemas.microsoft.com/office/drawing/2014/main" val="889407615"/>
                    </a:ext>
                  </a:extLst>
                </a:gridCol>
                <a:gridCol w="900243">
                  <a:extLst>
                    <a:ext uri="{9D8B030D-6E8A-4147-A177-3AD203B41FA5}">
                      <a16:colId xmlns:a16="http://schemas.microsoft.com/office/drawing/2014/main" val="3157045553"/>
                    </a:ext>
                  </a:extLst>
                </a:gridCol>
                <a:gridCol w="900243">
                  <a:extLst>
                    <a:ext uri="{9D8B030D-6E8A-4147-A177-3AD203B41FA5}">
                      <a16:colId xmlns:a16="http://schemas.microsoft.com/office/drawing/2014/main" val="75884943"/>
                    </a:ext>
                  </a:extLst>
                </a:gridCol>
              </a:tblGrid>
              <a:tr h="399873">
                <a:tc rowSpan="2">
                  <a:txBody>
                    <a:bodyPr/>
                    <a:lstStyle/>
                    <a:p>
                      <a:pPr>
                        <a:spcAft>
                          <a:spcPts val="0"/>
                        </a:spcAft>
                      </a:pPr>
                      <a:r>
                        <a:rPr lang="en-US" sz="2200" spc="-30" dirty="0">
                          <a:solidFill>
                            <a:schemeClr val="tx1"/>
                          </a:solidFill>
                          <a:effectLst/>
                          <a:latin typeface="Times New Roman" panose="02020603050405020304" pitchFamily="18" charset="0"/>
                          <a:cs typeface="Times New Roman" panose="02020603050405020304" pitchFamily="18" charset="0"/>
                        </a:rPr>
                        <a:t> </a:t>
                      </a:r>
                      <a:endParaRPr lang="en-US" sz="2000" dirty="0">
                        <a:solidFill>
                          <a:schemeClr val="tx1"/>
                        </a:solidFill>
                        <a:effectLst/>
                        <a:latin typeface="Times New Roman" panose="02020603050405020304" pitchFamily="18" charset="0"/>
                        <a:cs typeface="Times New Roman" panose="02020603050405020304" pitchFamily="18" charset="0"/>
                      </a:endParaRPr>
                    </a:p>
                    <a:p>
                      <a:pPr>
                        <a:spcAft>
                          <a:spcPts val="0"/>
                        </a:spcAft>
                      </a:pPr>
                      <a:r>
                        <a:rPr lang="en-US" sz="2200" spc="-30" dirty="0">
                          <a:solidFill>
                            <a:schemeClr val="tx1"/>
                          </a:solidFill>
                          <a:effectLst/>
                          <a:latin typeface="Times New Roman" panose="02020603050405020304" pitchFamily="18" charset="0"/>
                          <a:cs typeface="Times New Roman" panose="02020603050405020304" pitchFamily="18" charset="0"/>
                        </a:rPr>
                        <a:t>               x</a:t>
                      </a:r>
                      <a:endParaRPr lang="en-US" sz="2000" dirty="0">
                        <a:solidFill>
                          <a:schemeClr val="tx1"/>
                        </a:solidFill>
                        <a:effectLst/>
                        <a:latin typeface="Times New Roman" panose="02020603050405020304" pitchFamily="18" charset="0"/>
                        <a:cs typeface="Times New Roman" panose="02020603050405020304" pitchFamily="18" charset="0"/>
                      </a:endParaRPr>
                    </a:p>
                    <a:p>
                      <a:pPr>
                        <a:spcAft>
                          <a:spcPts val="0"/>
                        </a:spcAft>
                      </a:pPr>
                      <a:r>
                        <a:rPr lang="en-US" sz="2200" spc="-30" dirty="0">
                          <a:solidFill>
                            <a:schemeClr val="tx1"/>
                          </a:solidFill>
                          <a:effectLst/>
                          <a:latin typeface="Times New Roman" panose="02020603050405020304" pitchFamily="18" charset="0"/>
                          <a:cs typeface="Times New Roman" panose="02020603050405020304" pitchFamily="18" charset="0"/>
                        </a:rPr>
                        <a:t>      q</a:t>
                      </a:r>
                      <a:r>
                        <a:rPr lang="en-US" sz="2200" spc="-30" baseline="-25000" dirty="0">
                          <a:solidFill>
                            <a:schemeClr val="tx1"/>
                          </a:solidFill>
                          <a:effectLst/>
                          <a:latin typeface="Times New Roman" panose="02020603050405020304" pitchFamily="18" charset="0"/>
                          <a:cs typeface="Times New Roman" panose="02020603050405020304" pitchFamily="18" charset="0"/>
                        </a:rPr>
                        <a:t>2</a:t>
                      </a:r>
                      <a:r>
                        <a:rPr lang="en-US" sz="2200" spc="-30" dirty="0">
                          <a:solidFill>
                            <a:schemeClr val="tx1"/>
                          </a:solidFill>
                          <a:effectLst/>
                          <a:latin typeface="Times New Roman" panose="02020603050405020304" pitchFamily="18" charset="0"/>
                          <a:cs typeface="Times New Roman" panose="02020603050405020304" pitchFamily="18" charset="0"/>
                        </a:rPr>
                        <a:t>q</a:t>
                      </a:r>
                      <a:r>
                        <a:rPr lang="en-US" sz="2200" spc="-30" baseline="-25000" dirty="0">
                          <a:solidFill>
                            <a:schemeClr val="tx1"/>
                          </a:solidFill>
                          <a:effectLst/>
                          <a:latin typeface="Times New Roman" panose="02020603050405020304" pitchFamily="18" charset="0"/>
                          <a:cs typeface="Times New Roman" panose="02020603050405020304" pitchFamily="18" charset="0"/>
                        </a:rPr>
                        <a:t>1</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gridSpan="2">
                  <a:txBody>
                    <a:bodyPr/>
                    <a:lstStyle/>
                    <a:p>
                      <a:pPr algn="ctr">
                        <a:spcAft>
                          <a:spcPts val="0"/>
                        </a:spcAft>
                      </a:pPr>
                      <a:r>
                        <a:rPr lang="en-US" sz="2200" spc="-30" dirty="0" smtClean="0">
                          <a:solidFill>
                            <a:schemeClr val="tx1"/>
                          </a:solidFill>
                          <a:effectLst/>
                          <a:latin typeface="Times New Roman" panose="02020603050405020304" pitchFamily="18" charset="0"/>
                          <a:cs typeface="Times New Roman" panose="02020603050405020304" pitchFamily="18" charset="0"/>
                        </a:rPr>
                        <a:t>J</a:t>
                      </a:r>
                      <a:r>
                        <a:rPr lang="en-US" sz="2200" spc="-30" baseline="-25000" dirty="0" smtClean="0">
                          <a:solidFill>
                            <a:schemeClr val="tx1"/>
                          </a:solidFill>
                          <a:effectLst/>
                          <a:latin typeface="Times New Roman" panose="02020603050405020304" pitchFamily="18" charset="0"/>
                          <a:cs typeface="Times New Roman" panose="02020603050405020304" pitchFamily="18" charset="0"/>
                        </a:rPr>
                        <a:t>2</a:t>
                      </a:r>
                      <a:r>
                        <a:rPr lang="en-US" sz="2200" spc="-30" dirty="0" smtClean="0">
                          <a:solidFill>
                            <a:schemeClr val="tx1"/>
                          </a:solidFill>
                          <a:effectLst/>
                          <a:latin typeface="Times New Roman" panose="02020603050405020304" pitchFamily="18" charset="0"/>
                          <a:cs typeface="Times New Roman" panose="02020603050405020304" pitchFamily="18" charset="0"/>
                        </a:rPr>
                        <a:t>K</a:t>
                      </a:r>
                      <a:r>
                        <a:rPr lang="en-US" sz="2200" spc="-30" baseline="-25000" dirty="0" smtClean="0">
                          <a:solidFill>
                            <a:schemeClr val="tx1"/>
                          </a:solidFill>
                          <a:effectLst/>
                          <a:latin typeface="Times New Roman" panose="02020603050405020304" pitchFamily="18" charset="0"/>
                          <a:cs typeface="Times New Roman" panose="02020603050405020304" pitchFamily="18" charset="0"/>
                        </a:rPr>
                        <a:t>2</a:t>
                      </a:r>
                    </a:p>
                  </a:txBody>
                  <a:tcPr marL="114249" marR="11424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spc="-30" dirty="0" smtClean="0">
                          <a:solidFill>
                            <a:schemeClr val="tx1"/>
                          </a:solidFill>
                          <a:effectLst/>
                          <a:latin typeface="Times New Roman" panose="02020603050405020304" pitchFamily="18" charset="0"/>
                          <a:cs typeface="Times New Roman" panose="02020603050405020304" pitchFamily="18" charset="0"/>
                        </a:rPr>
                        <a:t>J</a:t>
                      </a:r>
                      <a:r>
                        <a:rPr lang="en-US" sz="2200" spc="-30" baseline="-25000" dirty="0" smtClean="0">
                          <a:solidFill>
                            <a:schemeClr val="tx1"/>
                          </a:solidFill>
                          <a:effectLst/>
                          <a:latin typeface="Times New Roman" panose="02020603050405020304" pitchFamily="18" charset="0"/>
                          <a:cs typeface="Times New Roman" panose="02020603050405020304" pitchFamily="18" charset="0"/>
                        </a:rPr>
                        <a:t>1</a:t>
                      </a:r>
                      <a:r>
                        <a:rPr lang="en-US" sz="2200" spc="-30" dirty="0" smtClean="0">
                          <a:solidFill>
                            <a:schemeClr val="tx1"/>
                          </a:solidFill>
                          <a:effectLst/>
                          <a:latin typeface="Times New Roman" panose="02020603050405020304" pitchFamily="18" charset="0"/>
                          <a:cs typeface="Times New Roman" panose="02020603050405020304" pitchFamily="18" charset="0"/>
                        </a:rPr>
                        <a:t>K</a:t>
                      </a:r>
                      <a:r>
                        <a:rPr lang="en-US" sz="2200" spc="-30" baseline="-25000" dirty="0" smtClean="0">
                          <a:solidFill>
                            <a:schemeClr val="tx1"/>
                          </a:solidFill>
                          <a:effectLst/>
                          <a:latin typeface="Times New Roman" panose="02020603050405020304" pitchFamily="18" charset="0"/>
                          <a:cs typeface="Times New Roman" panose="02020603050405020304" pitchFamily="18" charset="0"/>
                        </a:rPr>
                        <a:t>1</a:t>
                      </a:r>
                      <a:endParaRPr lang="en-US" sz="20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gridSpan="2">
                  <a:txBody>
                    <a:bodyPr/>
                    <a:lstStyle/>
                    <a:p>
                      <a:pPr algn="ctr">
                        <a:spcAft>
                          <a:spcPts val="0"/>
                        </a:spcAft>
                      </a:pPr>
                      <a:r>
                        <a:rPr lang="en-US" sz="2200" spc="-30">
                          <a:solidFill>
                            <a:schemeClr val="tx1"/>
                          </a:solidFill>
                          <a:effectLst/>
                          <a:latin typeface="Times New Roman" panose="02020603050405020304" pitchFamily="18" charset="0"/>
                          <a:cs typeface="Times New Roman" panose="02020603050405020304" pitchFamily="18" charset="0"/>
                        </a:rPr>
                        <a:t> Z</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3801670144"/>
                  </a:ext>
                </a:extLst>
              </a:tr>
              <a:tr h="590288">
                <a:tc vMerge="1">
                  <a:txBody>
                    <a:bodyPr/>
                    <a:lstStyle/>
                    <a:p>
                      <a:endParaRPr lang="en-US"/>
                    </a:p>
                  </a:txBody>
                  <a:tcPr/>
                </a:tc>
                <a:tc>
                  <a:txBody>
                    <a:bodyPr/>
                    <a:lstStyle/>
                    <a:p>
                      <a:pPr algn="ctr">
                        <a:spcAft>
                          <a:spcPts val="0"/>
                        </a:spcAft>
                      </a:pPr>
                      <a:r>
                        <a:rPr lang="en-US" sz="2200" spc="-30" dirty="0" smtClean="0">
                          <a:solidFill>
                            <a:schemeClr val="tx1"/>
                          </a:solidFill>
                          <a:effectLst/>
                          <a:latin typeface="Times New Roman" panose="02020603050405020304" pitchFamily="18" charset="0"/>
                          <a:cs typeface="Times New Roman" panose="02020603050405020304" pitchFamily="18" charset="0"/>
                        </a:rPr>
                        <a:t>x=0   </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200" spc="-30" dirty="0" smtClean="0">
                          <a:solidFill>
                            <a:schemeClr val="tx1"/>
                          </a:solidFill>
                          <a:effectLst/>
                          <a:latin typeface="Times New Roman" panose="02020603050405020304" pitchFamily="18" charset="0"/>
                          <a:cs typeface="Times New Roman" panose="02020603050405020304" pitchFamily="18" charset="0"/>
                        </a:rPr>
                        <a:t>x=1</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200" spc="-30" dirty="0" smtClean="0">
                          <a:solidFill>
                            <a:schemeClr val="tx1"/>
                          </a:solidFill>
                          <a:effectLst/>
                          <a:latin typeface="Times New Roman" panose="02020603050405020304" pitchFamily="18" charset="0"/>
                          <a:cs typeface="Times New Roman" panose="02020603050405020304" pitchFamily="18" charset="0"/>
                        </a:rPr>
                        <a:t>x=0   </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200" spc="-30" dirty="0" smtClean="0">
                          <a:solidFill>
                            <a:schemeClr val="tx1"/>
                          </a:solidFill>
                          <a:effectLst/>
                          <a:latin typeface="Times New Roman" panose="02020603050405020304" pitchFamily="18" charset="0"/>
                          <a:cs typeface="Times New Roman" panose="02020603050405020304" pitchFamily="18" charset="0"/>
                        </a:rPr>
                        <a:t>x=1</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200" spc="-30" dirty="0">
                          <a:solidFill>
                            <a:schemeClr val="tx1"/>
                          </a:solidFill>
                          <a:effectLst/>
                          <a:latin typeface="Times New Roman" panose="02020603050405020304" pitchFamily="18" charset="0"/>
                          <a:cs typeface="Times New Roman" panose="02020603050405020304" pitchFamily="18" charset="0"/>
                        </a:rPr>
                        <a:t>x=0</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200" spc="-30">
                          <a:solidFill>
                            <a:schemeClr val="tx1"/>
                          </a:solidFill>
                          <a:effectLst/>
                          <a:latin typeface="Times New Roman" panose="02020603050405020304" pitchFamily="18" charset="0"/>
                          <a:cs typeface="Times New Roman" panose="02020603050405020304" pitchFamily="18" charset="0"/>
                        </a:rPr>
                        <a:t>x=1</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4086447"/>
                  </a:ext>
                </a:extLst>
              </a:tr>
              <a:tr h="330054">
                <a:tc>
                  <a:txBody>
                    <a:bodyPr/>
                    <a:lstStyle/>
                    <a:p>
                      <a:pPr algn="ctr">
                        <a:spcAft>
                          <a:spcPts val="0"/>
                        </a:spcAft>
                      </a:pPr>
                      <a:r>
                        <a:rPr lang="en-US" sz="2200" spc="-30">
                          <a:solidFill>
                            <a:schemeClr val="tx1"/>
                          </a:solidFill>
                          <a:effectLst/>
                          <a:latin typeface="Times New Roman" panose="02020603050405020304" pitchFamily="18" charset="0"/>
                          <a:cs typeface="Times New Roman" panose="02020603050405020304" pitchFamily="18" charset="0"/>
                        </a:rPr>
                        <a:t>00</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200" spc="-30" dirty="0">
                          <a:solidFill>
                            <a:srgbClr val="FF0000"/>
                          </a:solidFill>
                          <a:effectLst/>
                          <a:latin typeface="Times New Roman" panose="02020603050405020304" pitchFamily="18" charset="0"/>
                          <a:cs typeface="Times New Roman" panose="02020603050405020304" pitchFamily="18" charset="0"/>
                        </a:rPr>
                        <a:t>1 -</a:t>
                      </a:r>
                      <a:endParaRPr lang="en-US" sz="20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200" spc="-30" dirty="0">
                          <a:solidFill>
                            <a:schemeClr val="bg2">
                              <a:lumMod val="50000"/>
                            </a:schemeClr>
                          </a:solidFill>
                          <a:effectLst/>
                          <a:latin typeface="Times New Roman" panose="02020603050405020304" pitchFamily="18" charset="0"/>
                          <a:cs typeface="Times New Roman" panose="02020603050405020304" pitchFamily="18" charset="0"/>
                        </a:rPr>
                        <a:t>0 -</a:t>
                      </a:r>
                      <a:endParaRPr lang="en-US" sz="2000" dirty="0">
                        <a:solidFill>
                          <a:schemeClr val="bg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200" spc="-30" dirty="0">
                          <a:solidFill>
                            <a:schemeClr val="tx1"/>
                          </a:solidFill>
                          <a:effectLst/>
                          <a:latin typeface="Times New Roman" panose="02020603050405020304" pitchFamily="18" charset="0"/>
                          <a:cs typeface="Times New Roman" panose="02020603050405020304" pitchFamily="18" charset="0"/>
                        </a:rPr>
                        <a:t>1 -</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200" spc="-30" dirty="0" smtClean="0">
                          <a:solidFill>
                            <a:schemeClr val="accent2">
                              <a:lumMod val="60000"/>
                              <a:lumOff val="40000"/>
                            </a:schemeClr>
                          </a:solidFill>
                          <a:effectLst/>
                          <a:latin typeface="Times New Roman" panose="02020603050405020304" pitchFamily="18" charset="0"/>
                          <a:cs typeface="Times New Roman" panose="02020603050405020304" pitchFamily="18" charset="0"/>
                        </a:rPr>
                        <a:t>1 </a:t>
                      </a:r>
                      <a:r>
                        <a:rPr lang="en-US" sz="2200" spc="-30" dirty="0">
                          <a:solidFill>
                            <a:schemeClr val="accent2">
                              <a:lumMod val="60000"/>
                              <a:lumOff val="40000"/>
                            </a:schemeClr>
                          </a:solidFill>
                          <a:effectLst/>
                          <a:latin typeface="Times New Roman" panose="02020603050405020304" pitchFamily="18" charset="0"/>
                          <a:cs typeface="Times New Roman" panose="02020603050405020304" pitchFamily="18" charset="0"/>
                        </a:rPr>
                        <a:t>-</a:t>
                      </a:r>
                      <a:endParaRPr lang="en-US" sz="2000" dirty="0">
                        <a:solidFill>
                          <a:schemeClr val="accent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200" spc="-30">
                          <a:solidFill>
                            <a:schemeClr val="tx1"/>
                          </a:solidFill>
                          <a:effectLst/>
                          <a:latin typeface="Times New Roman" panose="02020603050405020304" pitchFamily="18" charset="0"/>
                          <a:cs typeface="Times New Roman" panose="02020603050405020304" pitchFamily="18" charset="0"/>
                        </a:rPr>
                        <a:t>1</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200" spc="-3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7337297"/>
                  </a:ext>
                </a:extLst>
              </a:tr>
              <a:tr h="330054">
                <a:tc>
                  <a:txBody>
                    <a:bodyPr/>
                    <a:lstStyle/>
                    <a:p>
                      <a:pPr algn="ctr">
                        <a:spcAft>
                          <a:spcPts val="0"/>
                        </a:spcAft>
                      </a:pPr>
                      <a:r>
                        <a:rPr lang="en-US" sz="2200" spc="-30">
                          <a:solidFill>
                            <a:schemeClr val="tx1"/>
                          </a:solidFill>
                          <a:effectLst/>
                          <a:latin typeface="Times New Roman" panose="02020603050405020304" pitchFamily="18" charset="0"/>
                          <a:cs typeface="Times New Roman" panose="02020603050405020304" pitchFamily="18" charset="0"/>
                        </a:rPr>
                        <a:t>01</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200" spc="-30" dirty="0">
                          <a:solidFill>
                            <a:srgbClr val="FF0000"/>
                          </a:solidFill>
                          <a:effectLst/>
                          <a:latin typeface="Times New Roman" panose="02020603050405020304" pitchFamily="18" charset="0"/>
                          <a:cs typeface="Times New Roman" panose="02020603050405020304" pitchFamily="18" charset="0"/>
                        </a:rPr>
                        <a:t>1 -</a:t>
                      </a:r>
                      <a:endParaRPr lang="en-US" sz="20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200" spc="-30" dirty="0">
                          <a:solidFill>
                            <a:schemeClr val="bg2">
                              <a:lumMod val="50000"/>
                            </a:schemeClr>
                          </a:solidFill>
                          <a:effectLst/>
                          <a:latin typeface="Times New Roman" panose="02020603050405020304" pitchFamily="18" charset="0"/>
                          <a:cs typeface="Times New Roman" panose="02020603050405020304" pitchFamily="18" charset="0"/>
                        </a:rPr>
                        <a:t>1 -</a:t>
                      </a:r>
                      <a:endParaRPr lang="en-US" sz="2000" dirty="0">
                        <a:solidFill>
                          <a:schemeClr val="bg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200" spc="-30" dirty="0">
                          <a:solidFill>
                            <a:schemeClr val="tx1"/>
                          </a:solidFill>
                          <a:effectLst/>
                          <a:latin typeface="Times New Roman" panose="02020603050405020304" pitchFamily="18" charset="0"/>
                          <a:cs typeface="Times New Roman" panose="02020603050405020304" pitchFamily="18" charset="0"/>
                        </a:rPr>
                        <a:t>- 1</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200" dirty="0">
                          <a:solidFill>
                            <a:schemeClr val="accent2">
                              <a:lumMod val="60000"/>
                              <a:lumOff val="40000"/>
                            </a:schemeClr>
                          </a:solidFill>
                          <a:effectLst/>
                          <a:latin typeface="Times New Roman" panose="02020603050405020304" pitchFamily="18" charset="0"/>
                          <a:cs typeface="Times New Roman" panose="02020603050405020304" pitchFamily="18" charset="0"/>
                        </a:rPr>
                        <a:t> -  0</a:t>
                      </a:r>
                      <a:endParaRPr lang="en-US" sz="2000" dirty="0">
                        <a:solidFill>
                          <a:schemeClr val="accent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200" spc="-30">
                          <a:solidFill>
                            <a:schemeClr val="tx1"/>
                          </a:solidFill>
                          <a:effectLst/>
                          <a:latin typeface="Times New Roman" panose="02020603050405020304" pitchFamily="18" charset="0"/>
                          <a:cs typeface="Times New Roman" panose="02020603050405020304" pitchFamily="18" charset="0"/>
                        </a:rPr>
                        <a:t>1</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200" spc="-30">
                          <a:solidFill>
                            <a:schemeClr val="tx1"/>
                          </a:solidFill>
                          <a:effectLst/>
                          <a:latin typeface="Times New Roman" panose="02020603050405020304" pitchFamily="18" charset="0"/>
                          <a:cs typeface="Times New Roman" panose="02020603050405020304" pitchFamily="18" charset="0"/>
                        </a:rPr>
                        <a:t>1</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5523644"/>
                  </a:ext>
                </a:extLst>
              </a:tr>
              <a:tr h="330054">
                <a:tc>
                  <a:txBody>
                    <a:bodyPr/>
                    <a:lstStyle/>
                    <a:p>
                      <a:pPr algn="ctr">
                        <a:spcAft>
                          <a:spcPts val="0"/>
                        </a:spcAft>
                      </a:pPr>
                      <a:r>
                        <a:rPr lang="en-US" sz="2200" spc="-30">
                          <a:solidFill>
                            <a:schemeClr val="tx1"/>
                          </a:solidFill>
                          <a:effectLst/>
                          <a:latin typeface="Times New Roman" panose="02020603050405020304" pitchFamily="18" charset="0"/>
                          <a:cs typeface="Times New Roman" panose="02020603050405020304" pitchFamily="18" charset="0"/>
                        </a:rPr>
                        <a:t>11</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200" spc="-30" dirty="0">
                          <a:solidFill>
                            <a:srgbClr val="FF0000"/>
                          </a:solidFill>
                          <a:effectLst/>
                          <a:latin typeface="Times New Roman" panose="02020603050405020304" pitchFamily="18" charset="0"/>
                          <a:cs typeface="Times New Roman" panose="02020603050405020304" pitchFamily="18" charset="0"/>
                        </a:rPr>
                        <a:t>- 0</a:t>
                      </a:r>
                      <a:endParaRPr lang="en-US" sz="20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200" spc="-30" dirty="0">
                          <a:solidFill>
                            <a:schemeClr val="bg2">
                              <a:lumMod val="50000"/>
                            </a:schemeClr>
                          </a:solidFill>
                          <a:effectLst/>
                          <a:latin typeface="Times New Roman" panose="02020603050405020304" pitchFamily="18" charset="0"/>
                          <a:cs typeface="Times New Roman" panose="02020603050405020304" pitchFamily="18" charset="0"/>
                        </a:rPr>
                        <a:t>- 0</a:t>
                      </a:r>
                      <a:endParaRPr lang="en-US" sz="2000" dirty="0">
                        <a:solidFill>
                          <a:schemeClr val="bg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200" spc="-30" dirty="0">
                          <a:solidFill>
                            <a:schemeClr val="tx1"/>
                          </a:solidFill>
                          <a:effectLst/>
                          <a:latin typeface="Times New Roman" panose="02020603050405020304" pitchFamily="18" charset="0"/>
                          <a:cs typeface="Times New Roman" panose="02020603050405020304" pitchFamily="18" charset="0"/>
                        </a:rPr>
                        <a:t>- 0</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200" dirty="0">
                          <a:solidFill>
                            <a:schemeClr val="accent2">
                              <a:lumMod val="60000"/>
                              <a:lumOff val="40000"/>
                            </a:schemeClr>
                          </a:solidFill>
                          <a:effectLst/>
                          <a:latin typeface="Times New Roman" panose="02020603050405020304" pitchFamily="18" charset="0"/>
                          <a:cs typeface="Times New Roman" panose="02020603050405020304" pitchFamily="18" charset="0"/>
                        </a:rPr>
                        <a:t> -  1</a:t>
                      </a:r>
                      <a:endParaRPr lang="en-US" sz="2000" dirty="0">
                        <a:solidFill>
                          <a:schemeClr val="accent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200" spc="-30">
                          <a:solidFill>
                            <a:schemeClr val="tx1"/>
                          </a:solidFill>
                          <a:effectLst/>
                          <a:latin typeface="Times New Roman" panose="02020603050405020304" pitchFamily="18" charset="0"/>
                          <a:cs typeface="Times New Roman" panose="02020603050405020304" pitchFamily="18" charset="0"/>
                        </a:rPr>
                        <a:t>1</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200" spc="-3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617476"/>
                  </a:ext>
                </a:extLst>
              </a:tr>
              <a:tr h="330054">
                <a:tc>
                  <a:txBody>
                    <a:bodyPr/>
                    <a:lstStyle/>
                    <a:p>
                      <a:pPr algn="ctr">
                        <a:spcAft>
                          <a:spcPts val="0"/>
                        </a:spcAft>
                      </a:pPr>
                      <a:r>
                        <a:rPr lang="en-US" sz="2200" spc="-30">
                          <a:solidFill>
                            <a:schemeClr val="tx1"/>
                          </a:solidFill>
                          <a:effectLst/>
                          <a:latin typeface="Times New Roman" panose="02020603050405020304" pitchFamily="18" charset="0"/>
                          <a:cs typeface="Times New Roman" panose="02020603050405020304" pitchFamily="18" charset="0"/>
                        </a:rPr>
                        <a:t>10</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200" spc="-30" dirty="0">
                          <a:solidFill>
                            <a:srgbClr val="FF0000"/>
                          </a:solidFill>
                          <a:effectLst/>
                          <a:latin typeface="Times New Roman" panose="02020603050405020304" pitchFamily="18" charset="0"/>
                          <a:cs typeface="Times New Roman" panose="02020603050405020304" pitchFamily="18" charset="0"/>
                        </a:rPr>
                        <a:t>- 0</a:t>
                      </a:r>
                      <a:endParaRPr lang="en-US" sz="20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200" spc="-30" dirty="0">
                          <a:solidFill>
                            <a:schemeClr val="bg2">
                              <a:lumMod val="50000"/>
                            </a:schemeClr>
                          </a:solidFill>
                          <a:effectLst/>
                          <a:latin typeface="Times New Roman" panose="02020603050405020304" pitchFamily="18" charset="0"/>
                          <a:cs typeface="Times New Roman" panose="02020603050405020304" pitchFamily="18" charset="0"/>
                        </a:rPr>
                        <a:t>- 0</a:t>
                      </a:r>
                      <a:endParaRPr lang="en-US" sz="2000" dirty="0">
                        <a:solidFill>
                          <a:schemeClr val="bg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200" spc="-30" dirty="0">
                          <a:solidFill>
                            <a:schemeClr val="tx1"/>
                          </a:solidFill>
                          <a:effectLst/>
                          <a:latin typeface="Times New Roman" panose="02020603050405020304" pitchFamily="18" charset="0"/>
                          <a:cs typeface="Times New Roman" panose="02020603050405020304" pitchFamily="18" charset="0"/>
                        </a:rPr>
                        <a:t>1 -</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200" dirty="0">
                          <a:solidFill>
                            <a:schemeClr val="accent2">
                              <a:lumMod val="60000"/>
                              <a:lumOff val="40000"/>
                            </a:schemeClr>
                          </a:solidFill>
                          <a:effectLst/>
                          <a:latin typeface="Times New Roman" panose="02020603050405020304" pitchFamily="18" charset="0"/>
                          <a:cs typeface="Times New Roman" panose="02020603050405020304" pitchFamily="18" charset="0"/>
                        </a:rPr>
                        <a:t> 1 -</a:t>
                      </a:r>
                      <a:endParaRPr lang="en-US" sz="2000" dirty="0">
                        <a:solidFill>
                          <a:schemeClr val="accent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200" spc="-30" dirty="0">
                          <a:solidFill>
                            <a:schemeClr val="tx1"/>
                          </a:solidFill>
                          <a:effectLst/>
                          <a:latin typeface="Times New Roman" panose="02020603050405020304" pitchFamily="18" charset="0"/>
                          <a:cs typeface="Times New Roman" panose="02020603050405020304" pitchFamily="18" charset="0"/>
                        </a:rPr>
                        <a:t>1</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2200" spc="-30" dirty="0">
                          <a:solidFill>
                            <a:schemeClr val="tx1"/>
                          </a:solidFill>
                          <a:effectLst/>
                          <a:latin typeface="Times New Roman" panose="02020603050405020304" pitchFamily="18" charset="0"/>
                          <a:cs typeface="Times New Roman" panose="02020603050405020304" pitchFamily="18" charset="0"/>
                        </a:rPr>
                        <a:t>1</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249" marR="1142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6790096"/>
                  </a:ext>
                </a:extLst>
              </a:tr>
            </a:tbl>
          </a:graphicData>
        </a:graphic>
      </p:graphicFrame>
      <p:sp>
        <p:nvSpPr>
          <p:cNvPr id="17" name="Title 1"/>
          <p:cNvSpPr>
            <a:spLocks noGrp="1"/>
          </p:cNvSpPr>
          <p:nvPr>
            <p:ph type="title"/>
          </p:nvPr>
        </p:nvSpPr>
        <p:spPr>
          <a:xfrm>
            <a:off x="72569" y="57461"/>
            <a:ext cx="11959773" cy="685800"/>
          </a:xfrm>
        </p:spPr>
        <p:txBody>
          <a:bodyPr vert="horz" lIns="91440" tIns="45720" rIns="91440" bIns="45720" rtlCol="0" anchor="ctr">
            <a:noAutofit/>
          </a:bodyPr>
          <a:lstStyle/>
          <a:p>
            <a:pPr lvl="0">
              <a:defRPr/>
            </a:pPr>
            <a:r>
              <a:rPr lang="en-US" sz="3200" b="1" dirty="0" err="1">
                <a:solidFill>
                  <a:schemeClr val="accent1">
                    <a:lumMod val="50000"/>
                  </a:schemeClr>
                </a:solidFill>
                <a:latin typeface="Times New Roman" panose="02020603050405020304" pitchFamily="18" charset="0"/>
                <a:cs typeface="Times New Roman" panose="02020603050405020304" pitchFamily="18" charset="0"/>
              </a:rPr>
              <a:t>Ví</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dụ</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thiết</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kế</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mạch</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dãy</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(4)</a:t>
            </a:r>
            <a:endParaRPr lang="en-US" sz="3200" b="1" dirty="0">
              <a:solidFill>
                <a:schemeClr val="accent1">
                  <a:lumMod val="50000"/>
                </a:schemeClr>
              </a:solidFill>
            </a:endParaRPr>
          </a:p>
        </p:txBody>
      </p:sp>
      <p:sp>
        <p:nvSpPr>
          <p:cNvPr id="18" name="Rectangle 17"/>
          <p:cNvSpPr/>
          <p:nvPr/>
        </p:nvSpPr>
        <p:spPr>
          <a:xfrm>
            <a:off x="273332" y="689970"/>
            <a:ext cx="3895807" cy="523220"/>
          </a:xfrm>
          <a:prstGeom prst="rect">
            <a:avLst/>
          </a:prstGeom>
        </p:spPr>
        <p:txBody>
          <a:bodyPr wrap="square">
            <a:spAutoFit/>
          </a:bodyPr>
          <a:lstStyle/>
          <a:p>
            <a:r>
              <a:rPr lang="en-US" sz="2800" b="1" dirty="0" smtClean="0">
                <a:latin typeface="Times New Roman" panose="02020603050405020304" pitchFamily="18" charset="0"/>
                <a:ea typeface="Times New Roman" panose="02020603050405020304" pitchFamily="18" charset="0"/>
              </a:rPr>
              <a:t>- </a:t>
            </a:r>
            <a:r>
              <a:rPr lang="en-US" sz="2800" b="1" dirty="0" err="1" smtClean="0">
                <a:latin typeface="Times New Roman" panose="02020603050405020304" pitchFamily="18" charset="0"/>
                <a:ea typeface="Times New Roman" panose="02020603050405020304" pitchFamily="18" charset="0"/>
              </a:rPr>
              <a:t>Xây</a:t>
            </a:r>
            <a:r>
              <a:rPr lang="en-US" sz="2800" b="1" dirty="0" smtClean="0">
                <a:latin typeface="Times New Roman" panose="02020603050405020304" pitchFamily="18" charset="0"/>
                <a:ea typeface="Times New Roman" panose="02020603050405020304" pitchFamily="18" charset="0"/>
              </a:rPr>
              <a:t> </a:t>
            </a:r>
            <a:r>
              <a:rPr lang="en-US" sz="2800" b="1" dirty="0" err="1" smtClean="0">
                <a:latin typeface="Times New Roman" panose="02020603050405020304" pitchFamily="18" charset="0"/>
                <a:ea typeface="Times New Roman" panose="02020603050405020304" pitchFamily="18" charset="0"/>
              </a:rPr>
              <a:t>dựng</a:t>
            </a:r>
            <a:r>
              <a:rPr lang="en-US" sz="2800" b="1" dirty="0" smtClean="0">
                <a:latin typeface="Times New Roman" panose="02020603050405020304" pitchFamily="18" charset="0"/>
                <a:ea typeface="Times New Roman" panose="02020603050405020304" pitchFamily="18" charset="0"/>
              </a:rPr>
              <a:t> </a:t>
            </a:r>
            <a:r>
              <a:rPr lang="en-US" sz="2800" b="1" dirty="0" err="1" smtClean="0">
                <a:latin typeface="Times New Roman" panose="02020603050405020304" pitchFamily="18" charset="0"/>
                <a:ea typeface="Times New Roman" panose="02020603050405020304" pitchFamily="18" charset="0"/>
              </a:rPr>
              <a:t>bảng</a:t>
            </a:r>
            <a:r>
              <a:rPr lang="en-US" sz="2800" b="1" dirty="0" smtClean="0">
                <a:latin typeface="Times New Roman" panose="02020603050405020304" pitchFamily="18" charset="0"/>
                <a:ea typeface="Times New Roman" panose="02020603050405020304" pitchFamily="18" charset="0"/>
              </a:rPr>
              <a:t> </a:t>
            </a:r>
            <a:r>
              <a:rPr lang="en-US" sz="2800" b="1" dirty="0" err="1" smtClean="0">
                <a:latin typeface="Times New Roman" panose="02020603050405020304" pitchFamily="18" charset="0"/>
                <a:ea typeface="Times New Roman" panose="02020603050405020304" pitchFamily="18" charset="0"/>
              </a:rPr>
              <a:t>kích</a:t>
            </a:r>
            <a:r>
              <a:rPr lang="en-US" sz="2800" b="1" dirty="0" smtClean="0">
                <a:latin typeface="Times New Roman" panose="02020603050405020304" pitchFamily="18" charset="0"/>
                <a:ea typeface="Times New Roman" panose="02020603050405020304" pitchFamily="18" charset="0"/>
              </a:rPr>
              <a:t>: </a:t>
            </a:r>
            <a:endParaRPr lang="en-US" sz="2800" b="1" dirty="0"/>
          </a:p>
        </p:txBody>
      </p:sp>
    </p:spTree>
    <p:extLst>
      <p:ext uri="{BB962C8B-B14F-4D97-AF65-F5344CB8AC3E}">
        <p14:creationId xmlns:p14="http://schemas.microsoft.com/office/powerpoint/2010/main" val="251737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arn(inVertical)">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barn(inVertical)">
                                      <p:cBhvr>
                                        <p:cTn id="38" dur="500"/>
                                        <p:tgtEl>
                                          <p:spTgt spid="12"/>
                                        </p:tgtEl>
                                      </p:cBhvr>
                                    </p:animEffect>
                                  </p:childTnLst>
                                </p:cTn>
                              </p:par>
                              <p:par>
                                <p:cTn id="39" presetID="16" presetClass="entr" presetSubtype="21"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arn(inVertical)">
                                      <p:cBhvr>
                                        <p:cTn id="41" dur="500"/>
                                        <p:tgtEl>
                                          <p:spTgt spid="14"/>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barn(inVertical)">
                                      <p:cBhvr>
                                        <p:cTn id="44" dur="500"/>
                                        <p:tgtEl>
                                          <p:spTgt spid="15"/>
                                        </p:tgtEl>
                                      </p:cBhvr>
                                    </p:animEffect>
                                  </p:childTnLst>
                                </p:cTn>
                              </p:par>
                              <p:par>
                                <p:cTn id="45" presetID="16" presetClass="entr" presetSubtype="21"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arn(inVertical)">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barn(inVertical)">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barn(inVertical)">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5" grpId="0" animBg="1"/>
      <p:bldP spid="21" grpId="0"/>
      <p:bldP spid="18"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126</a:t>
            </a:fld>
            <a:endParaRPr lang="en-US" dirty="0"/>
          </a:p>
        </p:txBody>
      </p:sp>
      <p:sp>
        <p:nvSpPr>
          <p:cNvPr id="5" name="Title 1"/>
          <p:cNvSpPr>
            <a:spLocks noGrp="1"/>
          </p:cNvSpPr>
          <p:nvPr>
            <p:ph type="title"/>
          </p:nvPr>
        </p:nvSpPr>
        <p:spPr>
          <a:xfrm>
            <a:off x="232229" y="97537"/>
            <a:ext cx="11698514" cy="685800"/>
          </a:xfrm>
        </p:spPr>
        <p:txBody>
          <a:bodyPr vert="horz" lIns="91440" tIns="45720" rIns="91440" bIns="45720" rtlCol="0" anchor="ctr">
            <a:noAutofit/>
          </a:bodyPr>
          <a:lstStyle/>
          <a:p>
            <a:pPr lvl="0">
              <a:defRPr/>
            </a:pPr>
            <a:r>
              <a:rPr lang="en-US" sz="3200" b="1" dirty="0" err="1">
                <a:solidFill>
                  <a:schemeClr val="accent1">
                    <a:lumMod val="50000"/>
                  </a:schemeClr>
                </a:solidFill>
                <a:latin typeface="Times New Roman" panose="02020603050405020304" pitchFamily="18" charset="0"/>
                <a:cs typeface="Times New Roman" panose="02020603050405020304" pitchFamily="18" charset="0"/>
              </a:rPr>
              <a:t>Ví</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dụ</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thiết</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kế</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mạch</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dãy</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(5)</a:t>
            </a:r>
            <a:endParaRPr lang="en-US" sz="3200" b="1" dirty="0">
              <a:solidFill>
                <a:srgbClr val="002060"/>
              </a:solidFill>
            </a:endParaRPr>
          </a:p>
        </p:txBody>
      </p:sp>
      <p:sp>
        <p:nvSpPr>
          <p:cNvPr id="8" name="Rectangle 7"/>
          <p:cNvSpPr/>
          <p:nvPr/>
        </p:nvSpPr>
        <p:spPr>
          <a:xfrm>
            <a:off x="232229" y="828010"/>
            <a:ext cx="10319657" cy="738664"/>
          </a:xfrm>
          <a:prstGeom prst="rect">
            <a:avLst/>
          </a:prstGeom>
        </p:spPr>
        <p:txBody>
          <a:bodyPr wrap="square">
            <a:spAutoFit/>
          </a:bodyPr>
          <a:lstStyle/>
          <a:p>
            <a:pPr indent="290830" algn="just">
              <a:lnSpc>
                <a:spcPct val="150000"/>
              </a:lnSpc>
              <a:spcAft>
                <a:spcPts val="0"/>
              </a:spcAft>
            </a:pPr>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Phương</a:t>
            </a:r>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trình</a:t>
            </a:r>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kích</a:t>
            </a:r>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hàm</a:t>
            </a:r>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ra</a:t>
            </a:r>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Sử</a:t>
            </a:r>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dụng</a:t>
            </a:r>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bảng</a:t>
            </a:r>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Karnaugh</a:t>
            </a:r>
            <a:r>
              <a:rPr lang="en-US" sz="2800" b="1" dirty="0">
                <a:latin typeface="Times New Roman" panose="02020603050405020304" pitchFamily="18" charset="0"/>
                <a:ea typeface="Times New Roman" panose="02020603050405020304" pitchFamily="18" charset="0"/>
              </a:rPr>
              <a:t> ta </a:t>
            </a:r>
            <a:r>
              <a:rPr lang="en-US" sz="2800" b="1" dirty="0" err="1">
                <a:latin typeface="Times New Roman" panose="02020603050405020304" pitchFamily="18" charset="0"/>
                <a:ea typeface="Times New Roman" panose="02020603050405020304" pitchFamily="18" charset="0"/>
              </a:rPr>
              <a:t>có</a:t>
            </a:r>
            <a:r>
              <a:rPr lang="en-US" sz="2800" b="1" dirty="0">
                <a:latin typeface="Times New Roman" panose="02020603050405020304" pitchFamily="18" charset="0"/>
                <a:ea typeface="Times New Roman" panose="02020603050405020304" pitchFamily="18" charset="0"/>
              </a:rPr>
              <a:t>: </a:t>
            </a:r>
            <a:endParaRPr lang="en-US" sz="2400" b="1" dirty="0">
              <a:effectLst/>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Rectangle 8"/>
              <p:cNvSpPr/>
              <p:nvPr/>
            </p:nvSpPr>
            <p:spPr>
              <a:xfrm>
                <a:off x="452955" y="1624024"/>
                <a:ext cx="3301299" cy="646331"/>
              </a:xfrm>
              <a:prstGeom prst="rect">
                <a:avLst/>
              </a:prstGeom>
            </p:spPr>
            <p:txBody>
              <a:bodyPr wrap="square">
                <a:spAutoFit/>
              </a:bodyPr>
              <a:lstStyle/>
              <a:p>
                <a:pPr indent="58738">
                  <a:lnSpc>
                    <a:spcPct val="150000"/>
                  </a:lnSpc>
                  <a:spcAft>
                    <a:spcPts val="0"/>
                  </a:spcAft>
                </a:pPr>
                <a14:m>
                  <m:oMath xmlns:m="http://schemas.openxmlformats.org/officeDocument/2006/math">
                    <m:sSub>
                      <m:sSubPr>
                        <m:ctrlPr>
                          <a:rPr lang="en-US" sz="2400" i="1">
                            <a:latin typeface="Cambria Math" panose="02040503050406030204" pitchFamily="18" charset="0"/>
                            <a:ea typeface="Times New Roman" panose="02020603050405020304" pitchFamily="18" charset="0"/>
                          </a:rPr>
                        </m:ctrlPr>
                      </m:sSubPr>
                      <m:e>
                        <m:r>
                          <a:rPr lang="en-US" sz="2400" i="1">
                            <a:latin typeface="Cambria Math" panose="02040503050406030204" pitchFamily="18" charset="0"/>
                            <a:ea typeface="Times New Roman" panose="02020603050405020304" pitchFamily="18" charset="0"/>
                          </a:rPr>
                          <m:t>  </m:t>
                        </m:r>
                        <m:r>
                          <a:rPr lang="en-US" sz="2400" i="1">
                            <a:latin typeface="Cambria Math" panose="02040503050406030204" pitchFamily="18" charset="0"/>
                            <a:ea typeface="Times New Roman" panose="02020603050405020304" pitchFamily="18" charset="0"/>
                          </a:rPr>
                          <m:t>𝐽</m:t>
                        </m:r>
                      </m:e>
                      <m:sub>
                        <m:r>
                          <a:rPr lang="en-US" sz="2400" i="1">
                            <a:latin typeface="Cambria Math" panose="02040503050406030204" pitchFamily="18" charset="0"/>
                            <a:ea typeface="Times New Roman" panose="02020603050405020304" pitchFamily="18" charset="0"/>
                          </a:rPr>
                          <m:t>2</m:t>
                        </m:r>
                      </m:sub>
                    </m:sSub>
                    <m:r>
                      <a:rPr lang="en-US" sz="2400" i="1">
                        <a:latin typeface="Cambria Math" panose="02040503050406030204" pitchFamily="18" charset="0"/>
                        <a:ea typeface="Times New Roman" panose="02020603050405020304" pitchFamily="18" charset="0"/>
                      </a:rPr>
                      <m:t>=</m:t>
                    </m:r>
                    <m:acc>
                      <m:accPr>
                        <m:chr m:val="̅"/>
                        <m:ctrlPr>
                          <a:rPr lang="en-US" sz="2400" i="1">
                            <a:latin typeface="Cambria Math" panose="02040503050406030204" pitchFamily="18" charset="0"/>
                            <a:ea typeface="Times New Roman" panose="02020603050405020304" pitchFamily="18" charset="0"/>
                          </a:rPr>
                        </m:ctrlPr>
                      </m:accPr>
                      <m:e>
                        <m:r>
                          <a:rPr lang="en-US" sz="2400" i="1">
                            <a:latin typeface="Cambria Math" panose="02040503050406030204" pitchFamily="18" charset="0"/>
                            <a:ea typeface="Times New Roman" panose="02020603050405020304" pitchFamily="18" charset="0"/>
                          </a:rPr>
                          <m:t>𝑥</m:t>
                        </m:r>
                      </m:e>
                    </m:acc>
                    <m:r>
                      <a:rPr lang="en-US" sz="2400" i="1">
                        <a:latin typeface="Cambria Math" panose="02040503050406030204" pitchFamily="18" charset="0"/>
                        <a:ea typeface="Times New Roman" panose="02020603050405020304" pitchFamily="18" charset="0"/>
                      </a:rPr>
                      <m:t>+</m:t>
                    </m:r>
                    <m:sSub>
                      <m:sSubPr>
                        <m:ctrlPr>
                          <a:rPr lang="en-US" sz="2400" i="1">
                            <a:latin typeface="Cambria Math" panose="02040503050406030204" pitchFamily="18" charset="0"/>
                            <a:ea typeface="Times New Roman" panose="02020603050405020304" pitchFamily="18" charset="0"/>
                          </a:rPr>
                        </m:ctrlPr>
                      </m:sSubPr>
                      <m:e>
                        <m:r>
                          <a:rPr lang="en-US" sz="2400" i="1">
                            <a:latin typeface="Cambria Math" panose="02040503050406030204" pitchFamily="18" charset="0"/>
                            <a:ea typeface="Times New Roman" panose="02020603050405020304" pitchFamily="18" charset="0"/>
                          </a:rPr>
                          <m:t>𝑞</m:t>
                        </m:r>
                      </m:e>
                      <m:sub>
                        <m:r>
                          <a:rPr lang="en-US" sz="2400" i="1">
                            <a:latin typeface="Cambria Math" panose="02040503050406030204" pitchFamily="18" charset="0"/>
                            <a:ea typeface="Times New Roman" panose="02020603050405020304" pitchFamily="18" charset="0"/>
                          </a:rPr>
                          <m:t>1</m:t>
                        </m:r>
                      </m:sub>
                    </m:sSub>
                  </m:oMath>
                </a14:m>
                <a:r>
                  <a:rPr lang="en-US" sz="2400" i="1" dirty="0">
                    <a:latin typeface="Times New Roman" panose="02020603050405020304" pitchFamily="18" charset="0"/>
                    <a:ea typeface="Times New Roman" panose="02020603050405020304" pitchFamily="18" charset="0"/>
                  </a:rPr>
                  <a:t>      K</a:t>
                </a:r>
                <a:r>
                  <a:rPr lang="en-US" sz="2400" i="1" baseline="-25000" dirty="0">
                    <a:latin typeface="Times New Roman" panose="02020603050405020304" pitchFamily="18" charset="0"/>
                    <a:ea typeface="Times New Roman" panose="02020603050405020304" pitchFamily="18" charset="0"/>
                  </a:rPr>
                  <a:t>2</a:t>
                </a:r>
                <a:r>
                  <a:rPr lang="en-US" sz="2400" i="1" dirty="0">
                    <a:latin typeface="Times New Roman" panose="02020603050405020304" pitchFamily="18" charset="0"/>
                    <a:ea typeface="Times New Roman" panose="02020603050405020304" pitchFamily="18" charset="0"/>
                  </a:rPr>
                  <a:t>= </a:t>
                </a:r>
                <a:r>
                  <a:rPr lang="en-US" sz="2400" i="1" dirty="0" smtClean="0">
                    <a:latin typeface="Times New Roman" panose="02020603050405020304" pitchFamily="18" charset="0"/>
                    <a:ea typeface="Times New Roman" panose="02020603050405020304" pitchFamily="18" charset="0"/>
                  </a:rPr>
                  <a:t>0</a:t>
                </a:r>
                <a:endParaRPr lang="en-US" sz="2400" dirty="0">
                  <a:latin typeface="Times New Roman" panose="02020603050405020304" pitchFamily="18" charset="0"/>
                  <a:ea typeface="Times New Roman" panose="02020603050405020304"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452955" y="1624024"/>
                <a:ext cx="3301299" cy="646331"/>
              </a:xfrm>
              <a:prstGeom prst="rect">
                <a:avLst/>
              </a:prstGeom>
              <a:blipFill>
                <a:blip r:embed="rId2"/>
                <a:stretch>
                  <a:fillRect b="-11321"/>
                </a:stretch>
              </a:blipFill>
            </p:spPr>
            <p:txBody>
              <a:bodyPr/>
              <a:lstStyle/>
              <a:p>
                <a:r>
                  <a:rPr lang="en-US">
                    <a:noFill/>
                  </a:rPr>
                  <a:t> </a:t>
                </a:r>
              </a:p>
            </p:txBody>
          </p:sp>
        </mc:Fallback>
      </mc:AlternateContent>
      <p:sp>
        <p:nvSpPr>
          <p:cNvPr id="10" name="Rectangle 9"/>
          <p:cNvSpPr/>
          <p:nvPr/>
        </p:nvSpPr>
        <p:spPr>
          <a:xfrm>
            <a:off x="551576" y="2689710"/>
            <a:ext cx="2311851" cy="523220"/>
          </a:xfrm>
          <a:prstGeom prst="rect">
            <a:avLst/>
          </a:prstGeom>
        </p:spPr>
        <p:txBody>
          <a:bodyPr wrap="none">
            <a:spAutoFit/>
          </a:bodyPr>
          <a:lstStyle/>
          <a:p>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Sơ</a:t>
            </a:r>
            <a:r>
              <a:rPr lang="en-US" sz="2800" b="1" dirty="0">
                <a:latin typeface="Times New Roman" panose="02020603050405020304" pitchFamily="18" charset="0"/>
                <a:ea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rPr>
              <a:t>đồ</a:t>
            </a:r>
            <a:r>
              <a:rPr lang="en-US" sz="2800" b="1" dirty="0">
                <a:latin typeface="Times New Roman" panose="02020603050405020304" pitchFamily="18" charset="0"/>
                <a:ea typeface="Times New Roman" panose="02020603050405020304" pitchFamily="18" charset="0"/>
              </a:rPr>
              <a:t> </a:t>
            </a:r>
            <a:r>
              <a:rPr lang="en-US" sz="2800" b="1" dirty="0" err="1" smtClean="0">
                <a:latin typeface="Times New Roman" panose="02020603050405020304" pitchFamily="18" charset="0"/>
                <a:ea typeface="Times New Roman" panose="02020603050405020304" pitchFamily="18" charset="0"/>
              </a:rPr>
              <a:t>mạch</a:t>
            </a:r>
            <a:r>
              <a:rPr lang="en-US" sz="2800" b="1" dirty="0" smtClean="0">
                <a:latin typeface="Times New Roman" panose="02020603050405020304" pitchFamily="18" charset="0"/>
                <a:ea typeface="Times New Roman" panose="02020603050405020304" pitchFamily="18" charset="0"/>
              </a:rPr>
              <a:t>:</a:t>
            </a:r>
            <a:endParaRPr lang="en-US" sz="2800" b="1" dirty="0"/>
          </a:p>
        </p:txBody>
      </p:sp>
      <mc:AlternateContent xmlns:mc="http://schemas.openxmlformats.org/markup-compatibility/2006" xmlns:a14="http://schemas.microsoft.com/office/drawing/2010/main">
        <mc:Choice Requires="a14">
          <p:sp>
            <p:nvSpPr>
              <p:cNvPr id="12" name="Rectangle 11"/>
              <p:cNvSpPr/>
              <p:nvPr/>
            </p:nvSpPr>
            <p:spPr>
              <a:xfrm>
                <a:off x="4286497" y="1742707"/>
                <a:ext cx="3589977" cy="472052"/>
              </a:xfrm>
              <a:prstGeom prst="rect">
                <a:avLst/>
              </a:prstGeom>
            </p:spPr>
            <p:txBody>
              <a:bodyPr wrap="square">
                <a:spAutoFit/>
              </a:bodyPr>
              <a:lstStyle/>
              <a:p>
                <a:r>
                  <a:rPr lang="en-US" sz="2400" i="1" dirty="0" smtClean="0">
                    <a:latin typeface="Times New Roman" panose="02020603050405020304" pitchFamily="18" charset="0"/>
                    <a:ea typeface="Times New Roman" panose="02020603050405020304" pitchFamily="18" charset="0"/>
                  </a:rPr>
                  <a:t>J</a:t>
                </a:r>
                <a:r>
                  <a:rPr lang="en-US" sz="2400" i="1" baseline="-25000" dirty="0">
                    <a:latin typeface="Times New Roman" panose="02020603050405020304" pitchFamily="18" charset="0"/>
                    <a:ea typeface="Times New Roman" panose="02020603050405020304" pitchFamily="18" charset="0"/>
                  </a:rPr>
                  <a:t>1</a:t>
                </a:r>
                <a:r>
                  <a:rPr lang="en-US" sz="2400" i="1" dirty="0">
                    <a:latin typeface="Times New Roman" panose="02020603050405020304" pitchFamily="18" charset="0"/>
                    <a:ea typeface="Times New Roman" panose="02020603050405020304" pitchFamily="18" charset="0"/>
                  </a:rPr>
                  <a:t> = 1 </a:t>
                </a:r>
                <a14:m>
                  <m:oMath xmlns:m="http://schemas.openxmlformats.org/officeDocument/2006/math">
                    <m:sSub>
                      <m:sSubPr>
                        <m:ctrlPr>
                          <a:rPr lang="en-US" sz="2400" i="1">
                            <a:latin typeface="Cambria Math" panose="02040503050406030204" pitchFamily="18" charset="0"/>
                          </a:rPr>
                        </m:ctrlPr>
                      </m:sSubPr>
                      <m:e>
                        <m:r>
                          <a:rPr lang="en-US" sz="2400" b="0" i="1">
                            <a:latin typeface="Cambria Math" panose="02040503050406030204" pitchFamily="18" charset="0"/>
                          </a:rPr>
                          <m:t>   </m:t>
                        </m:r>
                        <m:r>
                          <a:rPr lang="en-US" sz="2400" i="1">
                            <a:latin typeface="Cambria Math" panose="02040503050406030204" pitchFamily="18" charset="0"/>
                          </a:rPr>
                          <m:t> </m:t>
                        </m:r>
                        <m:r>
                          <a:rPr lang="en-US" sz="2400" i="1" smtClean="0">
                            <a:latin typeface="Cambria Math" panose="02040503050406030204" pitchFamily="18" charset="0"/>
                          </a:rPr>
                          <m:t> </m:t>
                        </m:r>
                        <m:r>
                          <a:rPr lang="en-US" sz="2400" i="1" smtClean="0">
                            <a:latin typeface="Cambria Math" panose="02040503050406030204" pitchFamily="18" charset="0"/>
                          </a:rPr>
                          <m:t>𝐾</m:t>
                        </m:r>
                      </m:e>
                      <m:sub>
                        <m:r>
                          <a:rPr lang="en-US" sz="2400" i="1">
                            <a:latin typeface="Cambria Math" panose="02040503050406030204" pitchFamily="18" charset="0"/>
                          </a:rPr>
                          <m:t>1</m:t>
                        </m:r>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rPr>
                              <m:t>2</m:t>
                            </m:r>
                          </m:sub>
                        </m:sSub>
                        <m:r>
                          <a:rPr lang="en-US" sz="2400" i="1">
                            <a:latin typeface="Cambria Math" panose="02040503050406030204" pitchFamily="18" charset="0"/>
                          </a:rPr>
                          <m:t>⊕</m:t>
                        </m:r>
                        <m:r>
                          <a:rPr lang="en-US" sz="2400" i="1">
                            <a:latin typeface="Cambria Math" panose="02040503050406030204" pitchFamily="18" charset="0"/>
                          </a:rPr>
                          <m:t>𝑥</m:t>
                        </m:r>
                      </m:e>
                    </m:acc>
                  </m:oMath>
                </a14:m>
                <a:r>
                  <a:rPr lang="en-US" sz="2400" dirty="0" smtClean="0"/>
                  <a:t> </a:t>
                </a:r>
                <a:endParaRPr lang="en-US" sz="2400" dirty="0"/>
              </a:p>
            </p:txBody>
          </p:sp>
        </mc:Choice>
        <mc:Fallback xmlns="">
          <p:sp>
            <p:nvSpPr>
              <p:cNvPr id="12" name="Rectangle 11"/>
              <p:cNvSpPr>
                <a:spLocks noRot="1" noChangeAspect="1" noMove="1" noResize="1" noEditPoints="1" noAdjustHandles="1" noChangeArrowheads="1" noChangeShapeType="1" noTextEdit="1"/>
              </p:cNvSpPr>
              <p:nvPr/>
            </p:nvSpPr>
            <p:spPr>
              <a:xfrm>
                <a:off x="4286497" y="1742707"/>
                <a:ext cx="3589977" cy="472052"/>
              </a:xfrm>
              <a:prstGeom prst="rect">
                <a:avLst/>
              </a:prstGeom>
              <a:blipFill>
                <a:blip r:embed="rId3"/>
                <a:stretch>
                  <a:fillRect l="-2547" t="-7792" b="-29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8046392" y="1716356"/>
                <a:ext cx="250549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Times New Roman" panose="02020603050405020304" pitchFamily="18" charset="0"/>
                          <a:cs typeface="Times New Roman" panose="02020603050405020304" pitchFamily="18" charset="0"/>
                        </a:rPr>
                        <m:t> </m:t>
                      </m:r>
                      <m:r>
                        <a:rPr lang="en-US" sz="2400" i="1">
                          <a:latin typeface="Cambria Math" panose="02040503050406030204" pitchFamily="18" charset="0"/>
                          <a:ea typeface="Times New Roman" panose="02020603050405020304" pitchFamily="18" charset="0"/>
                          <a:cs typeface="Times New Roman" panose="02020603050405020304" pitchFamily="18" charset="0"/>
                        </a:rPr>
                        <m:t>𝑍</m:t>
                      </m:r>
                      <m:r>
                        <a:rPr lang="en-US" sz="2400" i="1">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ea typeface="Times New Roman" panose="02020603050405020304" pitchFamily="18" charset="0"/>
                              <a:cs typeface="Times New Roman" panose="02020603050405020304" pitchFamily="18" charset="0"/>
                            </a:rPr>
                            <m:t>𝑥</m:t>
                          </m:r>
                        </m:e>
                      </m:acc>
                      <m:r>
                        <a:rPr lang="en-US" sz="24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Times New Roman" panose="02020603050405020304" pitchFamily="18" charset="0"/>
                              <a:cs typeface="Times New Roman" panose="02020603050405020304" pitchFamily="18" charset="0"/>
                            </a:rPr>
                            <m:t>𝑞</m:t>
                          </m:r>
                        </m:e>
                        <m:sub>
                          <m:r>
                            <a:rPr lang="en-US" sz="2400" i="1">
                              <a:latin typeface="Cambria Math" panose="02040503050406030204" pitchFamily="18" charset="0"/>
                              <a:ea typeface="Times New Roman" panose="02020603050405020304" pitchFamily="18" charset="0"/>
                              <a:cs typeface="Times New Roman" panose="02020603050405020304" pitchFamily="18" charset="0"/>
                            </a:rPr>
                            <m:t>2</m:t>
                          </m:r>
                        </m:sub>
                      </m:sSub>
                      <m:r>
                        <a:rPr lang="en-US" sz="24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Times New Roman" panose="02020603050405020304" pitchFamily="18" charset="0"/>
                              <a:cs typeface="Times New Roman" panose="02020603050405020304" pitchFamily="18" charset="0"/>
                            </a:rPr>
                            <m:t>𝑞</m:t>
                          </m:r>
                        </m:e>
                        <m:sub>
                          <m:r>
                            <a:rPr lang="en-US" sz="2400" i="1">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en-US" sz="2400" dirty="0"/>
              </a:p>
            </p:txBody>
          </p:sp>
        </mc:Choice>
        <mc:Fallback xmlns="">
          <p:sp>
            <p:nvSpPr>
              <p:cNvPr id="13" name="Rectangle 12"/>
              <p:cNvSpPr>
                <a:spLocks noRot="1" noChangeAspect="1" noMove="1" noResize="1" noEditPoints="1" noAdjustHandles="1" noChangeArrowheads="1" noChangeShapeType="1" noTextEdit="1"/>
              </p:cNvSpPr>
              <p:nvPr/>
            </p:nvSpPr>
            <p:spPr>
              <a:xfrm>
                <a:off x="8046392" y="1716356"/>
                <a:ext cx="2505494" cy="461665"/>
              </a:xfrm>
              <a:prstGeom prst="rect">
                <a:avLst/>
              </a:prstGeom>
              <a:blipFill>
                <a:blip r:embed="rId4"/>
                <a:stretch>
                  <a:fillRect b="-13333"/>
                </a:stretch>
              </a:blipFill>
            </p:spPr>
            <p:txBody>
              <a:bodyPr/>
              <a:lstStyle/>
              <a:p>
                <a:r>
                  <a:rPr lang="en-US">
                    <a:noFill/>
                  </a:rPr>
                  <a:t> </a:t>
                </a:r>
              </a:p>
            </p:txBody>
          </p:sp>
        </mc:Fallback>
      </mc:AlternateContent>
      <p:pic>
        <p:nvPicPr>
          <p:cNvPr id="2" name="Picture 1"/>
          <p:cNvPicPr>
            <a:picLocks noChangeAspect="1"/>
          </p:cNvPicPr>
          <p:nvPr/>
        </p:nvPicPr>
        <p:blipFill>
          <a:blip r:embed="rId5"/>
          <a:stretch>
            <a:fillRect/>
          </a:stretch>
        </p:blipFill>
        <p:spPr>
          <a:xfrm>
            <a:off x="2686015" y="2689711"/>
            <a:ext cx="8059157" cy="3938934"/>
          </a:xfrm>
          <a:prstGeom prst="rect">
            <a:avLst/>
          </a:prstGeom>
        </p:spPr>
      </p:pic>
    </p:spTree>
    <p:extLst>
      <p:ext uri="{BB962C8B-B14F-4D97-AF65-F5344CB8AC3E}">
        <p14:creationId xmlns:p14="http://schemas.microsoft.com/office/powerpoint/2010/main" val="174001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arn(inVertical)">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arn(inVertic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2" grpId="0" animBg="1"/>
      <p:bldP spid="13"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904959" y="3107352"/>
            <a:ext cx="6837897" cy="3085420"/>
            <a:chOff x="1380958" y="3267007"/>
            <a:chExt cx="6837897" cy="3085420"/>
          </a:xfrm>
        </p:grpSpPr>
        <p:cxnSp>
          <p:nvCxnSpPr>
            <p:cNvPr id="6" name="Straight Connector 5"/>
            <p:cNvCxnSpPr/>
            <p:nvPr/>
          </p:nvCxnSpPr>
          <p:spPr>
            <a:xfrm>
              <a:off x="1389575" y="3267007"/>
              <a:ext cx="0" cy="2927350"/>
            </a:xfrm>
            <a:prstGeom prst="line">
              <a:avLst/>
            </a:prstGeom>
            <a:ln>
              <a:solidFill>
                <a:srgbClr val="0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569959" y="3392465"/>
              <a:ext cx="411241" cy="338554"/>
            </a:xfrm>
            <a:prstGeom prst="rect">
              <a:avLst/>
            </a:prstGeom>
            <a:noFill/>
            <a:ln>
              <a:noFill/>
            </a:ln>
          </p:spPr>
          <p:txBody>
            <a:bodyPr wrap="square" rtlCol="0">
              <a:spAutoFit/>
            </a:bodyPr>
            <a:lstStyle/>
            <a:p>
              <a:r>
                <a:rPr lang="en-US" sz="1600" dirty="0">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p:txBody>
        </p:sp>
        <p:sp>
          <p:nvSpPr>
            <p:cNvPr id="120" name="TextBox 119"/>
            <p:cNvSpPr txBox="1"/>
            <p:nvPr/>
          </p:nvSpPr>
          <p:spPr>
            <a:xfrm>
              <a:off x="2257455" y="3378550"/>
              <a:ext cx="411241" cy="338554"/>
            </a:xfrm>
            <a:prstGeom prst="rect">
              <a:avLst/>
            </a:prstGeom>
            <a:noFill/>
            <a:ln>
              <a:noFill/>
            </a:ln>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p:txBody>
        </p:sp>
        <p:sp>
          <p:nvSpPr>
            <p:cNvPr id="129" name="TextBox 128"/>
            <p:cNvSpPr txBox="1"/>
            <p:nvPr/>
          </p:nvSpPr>
          <p:spPr>
            <a:xfrm>
              <a:off x="2990873" y="3391886"/>
              <a:ext cx="411241" cy="338554"/>
            </a:xfrm>
            <a:prstGeom prst="rect">
              <a:avLst/>
            </a:prstGeom>
            <a:noFill/>
            <a:ln>
              <a:noFill/>
            </a:ln>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p:txBody>
        </p:sp>
        <p:sp>
          <p:nvSpPr>
            <p:cNvPr id="130" name="TextBox 129"/>
            <p:cNvSpPr txBox="1"/>
            <p:nvPr/>
          </p:nvSpPr>
          <p:spPr>
            <a:xfrm>
              <a:off x="4343663" y="3381640"/>
              <a:ext cx="411241" cy="338554"/>
            </a:xfrm>
            <a:prstGeom prst="rect">
              <a:avLst/>
            </a:prstGeom>
            <a:noFill/>
            <a:ln>
              <a:noFill/>
            </a:ln>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4</a:t>
              </a:r>
              <a:endParaRPr lang="en-US" sz="1600" dirty="0">
                <a:latin typeface="Times New Roman" panose="02020603050405020304" pitchFamily="18" charset="0"/>
                <a:cs typeface="Times New Roman" panose="02020603050405020304" pitchFamily="18" charset="0"/>
              </a:endParaRPr>
            </a:p>
          </p:txBody>
        </p:sp>
        <p:sp>
          <p:nvSpPr>
            <p:cNvPr id="131" name="TextBox 130"/>
            <p:cNvSpPr txBox="1"/>
            <p:nvPr/>
          </p:nvSpPr>
          <p:spPr>
            <a:xfrm>
              <a:off x="5126069" y="3407388"/>
              <a:ext cx="411241" cy="338554"/>
            </a:xfrm>
            <a:prstGeom prst="rect">
              <a:avLst/>
            </a:prstGeom>
            <a:noFill/>
            <a:ln>
              <a:noFill/>
            </a:ln>
          </p:spPr>
          <p:txBody>
            <a:bodyPr wrap="square" rtlCol="0">
              <a:spAutoFit/>
            </a:bodyPr>
            <a:lstStyle/>
            <a:p>
              <a:r>
                <a:rPr lang="en-US" sz="1600" dirty="0">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5</a:t>
              </a:r>
              <a:endParaRPr lang="en-US" sz="1600" dirty="0">
                <a:latin typeface="Times New Roman" panose="02020603050405020304" pitchFamily="18" charset="0"/>
                <a:cs typeface="Times New Roman" panose="02020603050405020304" pitchFamily="18" charset="0"/>
              </a:endParaRPr>
            </a:p>
          </p:txBody>
        </p:sp>
        <p:sp>
          <p:nvSpPr>
            <p:cNvPr id="132" name="TextBox 131"/>
            <p:cNvSpPr txBox="1"/>
            <p:nvPr/>
          </p:nvSpPr>
          <p:spPr>
            <a:xfrm>
              <a:off x="5815869" y="3415682"/>
              <a:ext cx="411241" cy="338554"/>
            </a:xfrm>
            <a:prstGeom prst="rect">
              <a:avLst/>
            </a:prstGeom>
            <a:noFill/>
            <a:ln>
              <a:noFill/>
            </a:ln>
          </p:spPr>
          <p:txBody>
            <a:bodyPr wrap="square" rtlCol="0">
              <a:spAutoFit/>
            </a:bodyPr>
            <a:lstStyle/>
            <a:p>
              <a:r>
                <a:rPr lang="en-US" sz="1600" dirty="0">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6</a:t>
              </a:r>
              <a:endParaRPr lang="en-US" sz="1600" dirty="0">
                <a:latin typeface="Times New Roman" panose="02020603050405020304" pitchFamily="18" charset="0"/>
                <a:cs typeface="Times New Roman" panose="02020603050405020304" pitchFamily="18" charset="0"/>
              </a:endParaRPr>
            </a:p>
          </p:txBody>
        </p:sp>
        <p:sp>
          <p:nvSpPr>
            <p:cNvPr id="133" name="TextBox 132"/>
            <p:cNvSpPr txBox="1"/>
            <p:nvPr/>
          </p:nvSpPr>
          <p:spPr>
            <a:xfrm>
              <a:off x="6460407" y="3420449"/>
              <a:ext cx="430179" cy="338554"/>
            </a:xfrm>
            <a:prstGeom prst="rect">
              <a:avLst/>
            </a:prstGeom>
            <a:noFill/>
            <a:ln>
              <a:noFill/>
            </a:ln>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7</a:t>
              </a:r>
              <a:endParaRPr lang="en-US" sz="1600" dirty="0">
                <a:latin typeface="Times New Roman" panose="02020603050405020304" pitchFamily="18" charset="0"/>
                <a:cs typeface="Times New Roman" panose="02020603050405020304" pitchFamily="18" charset="0"/>
              </a:endParaRPr>
            </a:p>
          </p:txBody>
        </p:sp>
        <p:sp>
          <p:nvSpPr>
            <p:cNvPr id="135" name="TextBox 134"/>
            <p:cNvSpPr txBox="1"/>
            <p:nvPr/>
          </p:nvSpPr>
          <p:spPr>
            <a:xfrm>
              <a:off x="7162800" y="3471446"/>
              <a:ext cx="411241" cy="338554"/>
            </a:xfrm>
            <a:prstGeom prst="rect">
              <a:avLst/>
            </a:prstGeom>
            <a:noFill/>
            <a:ln>
              <a:noFill/>
            </a:ln>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8</a:t>
              </a:r>
              <a:endParaRPr lang="en-US" sz="1600" dirty="0">
                <a:latin typeface="Times New Roman" panose="02020603050405020304" pitchFamily="18" charset="0"/>
                <a:cs typeface="Times New Roman" panose="02020603050405020304" pitchFamily="18" charset="0"/>
              </a:endParaRPr>
            </a:p>
          </p:txBody>
        </p:sp>
        <p:cxnSp>
          <p:nvCxnSpPr>
            <p:cNvPr id="15" name="Straight Connector 14"/>
            <p:cNvCxnSpPr/>
            <p:nvPr/>
          </p:nvCxnSpPr>
          <p:spPr>
            <a:xfrm>
              <a:off x="2105785" y="3574671"/>
              <a:ext cx="0" cy="274320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2820496" y="3540872"/>
              <a:ext cx="0" cy="274320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3515296" y="3540872"/>
              <a:ext cx="0" cy="274320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4221844" y="3561163"/>
              <a:ext cx="0" cy="274320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4925864" y="3547827"/>
              <a:ext cx="0" cy="274320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grpSp>
          <p:nvGrpSpPr>
            <p:cNvPr id="270" name="Group 269"/>
            <p:cNvGrpSpPr/>
            <p:nvPr/>
          </p:nvGrpSpPr>
          <p:grpSpPr>
            <a:xfrm>
              <a:off x="1380958" y="4289357"/>
              <a:ext cx="6837897" cy="1905000"/>
              <a:chOff x="1086904" y="4607199"/>
              <a:chExt cx="3713696" cy="1905000"/>
            </a:xfrm>
          </p:grpSpPr>
          <p:cxnSp>
            <p:nvCxnSpPr>
              <p:cNvPr id="8" name="Straight Connector 7"/>
              <p:cNvCxnSpPr/>
              <p:nvPr/>
            </p:nvCxnSpPr>
            <p:spPr>
              <a:xfrm>
                <a:off x="1095520" y="5902599"/>
                <a:ext cx="3705080" cy="0"/>
              </a:xfrm>
              <a:prstGeom prst="line">
                <a:avLst/>
              </a:prstGeom>
              <a:ln>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1095520" y="4607199"/>
                <a:ext cx="3705080" cy="0"/>
              </a:xfrm>
              <a:prstGeom prst="line">
                <a:avLst/>
              </a:prstGeom>
              <a:ln>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1095520" y="5292999"/>
                <a:ext cx="3705080" cy="0"/>
              </a:xfrm>
              <a:prstGeom prst="line">
                <a:avLst/>
              </a:prstGeom>
              <a:ln>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086904" y="6512199"/>
                <a:ext cx="3705080" cy="0"/>
              </a:xfrm>
              <a:prstGeom prst="line">
                <a:avLst/>
              </a:prstGeom>
              <a:ln>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304" name="TextBox 303"/>
            <p:cNvSpPr txBox="1"/>
            <p:nvPr/>
          </p:nvSpPr>
          <p:spPr>
            <a:xfrm>
              <a:off x="3624568" y="3405394"/>
              <a:ext cx="411241" cy="338554"/>
            </a:xfrm>
            <a:prstGeom prst="rect">
              <a:avLst/>
            </a:prstGeom>
            <a:noFill/>
            <a:ln>
              <a:noFill/>
            </a:ln>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3</a:t>
              </a:r>
              <a:endParaRPr lang="en-US" sz="1600" dirty="0">
                <a:latin typeface="Times New Roman" panose="02020603050405020304" pitchFamily="18" charset="0"/>
                <a:cs typeface="Times New Roman" panose="02020603050405020304" pitchFamily="18" charset="0"/>
              </a:endParaRPr>
            </a:p>
          </p:txBody>
        </p:sp>
        <p:cxnSp>
          <p:nvCxnSpPr>
            <p:cNvPr id="305" name="Straight Connector 304"/>
            <p:cNvCxnSpPr/>
            <p:nvPr/>
          </p:nvCxnSpPr>
          <p:spPr>
            <a:xfrm>
              <a:off x="5636222" y="3540872"/>
              <a:ext cx="0" cy="274320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a:off x="6340912" y="3540872"/>
              <a:ext cx="0" cy="274320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7046125" y="3609227"/>
              <a:ext cx="0" cy="274320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grpSp>
      <p:pic>
        <p:nvPicPr>
          <p:cNvPr id="2" name="Picture 1"/>
          <p:cNvPicPr>
            <a:picLocks noChangeAspect="1"/>
          </p:cNvPicPr>
          <p:nvPr/>
        </p:nvPicPr>
        <p:blipFill>
          <a:blip r:embed="rId2"/>
          <a:stretch>
            <a:fillRect/>
          </a:stretch>
        </p:blipFill>
        <p:spPr>
          <a:xfrm>
            <a:off x="3268403" y="689871"/>
            <a:ext cx="5829639" cy="2508572"/>
          </a:xfrm>
          <a:prstGeom prst="rect">
            <a:avLst/>
          </a:prstGeom>
        </p:spPr>
      </p:pic>
      <p:sp>
        <p:nvSpPr>
          <p:cNvPr id="4" name="Slide Number Placeholder 3"/>
          <p:cNvSpPr>
            <a:spLocks noGrp="1"/>
          </p:cNvSpPr>
          <p:nvPr>
            <p:ph type="sldNum" sz="quarter" idx="12"/>
          </p:nvPr>
        </p:nvSpPr>
        <p:spPr>
          <a:xfrm>
            <a:off x="11177866" y="6282774"/>
            <a:ext cx="563860" cy="365125"/>
          </a:xfrm>
        </p:spPr>
        <p:txBody>
          <a:bodyPr/>
          <a:lstStyle/>
          <a:p>
            <a:fld id="{A8707075-541A-4CB2-8C7D-C1C20183CA57}" type="slidenum">
              <a:rPr lang="en-US" smtClean="0"/>
              <a:pPr/>
              <a:t>127</a:t>
            </a:fld>
            <a:endParaRPr lang="en-US" dirty="0"/>
          </a:p>
        </p:txBody>
      </p:sp>
      <p:sp>
        <p:nvSpPr>
          <p:cNvPr id="5" name="Title 1"/>
          <p:cNvSpPr>
            <a:spLocks noGrp="1"/>
          </p:cNvSpPr>
          <p:nvPr>
            <p:ph type="title"/>
          </p:nvPr>
        </p:nvSpPr>
        <p:spPr>
          <a:xfrm>
            <a:off x="74311" y="57941"/>
            <a:ext cx="11841918" cy="665239"/>
          </a:xfrm>
        </p:spPr>
        <p:txBody>
          <a:bodyPr vert="horz" lIns="91440" tIns="45720" rIns="91440" bIns="45720" rtlCol="0" anchor="ctr">
            <a:noAutofit/>
          </a:bodyPr>
          <a:lstStyle/>
          <a:p>
            <a:pPr lvl="0">
              <a:defRPr/>
            </a:pP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Thiết</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kế</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bộ</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đếm</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không</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đồng</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bộ</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cơ</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số</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2</a:t>
            </a:r>
            <a:r>
              <a:rPr lang="en-US" sz="3200" b="1" baseline="30000" dirty="0" smtClean="0">
                <a:solidFill>
                  <a:schemeClr val="accent1">
                    <a:lumMod val="50000"/>
                  </a:schemeClr>
                </a:solidFill>
                <a:latin typeface="Times New Roman" panose="02020603050405020304" pitchFamily="18" charset="0"/>
                <a:cs typeface="Times New Roman" panose="02020603050405020304" pitchFamily="18" charset="0"/>
              </a:rPr>
              <a:t>n</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(1)</a:t>
            </a:r>
            <a:endParaRPr lang="en-US" sz="32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58" name="TextBox 257"/>
          <p:cNvSpPr txBox="1"/>
          <p:nvPr/>
        </p:nvSpPr>
        <p:spPr>
          <a:xfrm>
            <a:off x="2067185" y="4376686"/>
            <a:ext cx="727364" cy="338554"/>
          </a:xfrm>
          <a:prstGeom prst="rect">
            <a:avLst/>
          </a:prstGeom>
          <a:noFill/>
          <a:ln>
            <a:noFill/>
          </a:ln>
        </p:spPr>
        <p:txBody>
          <a:bodyPr wrap="square" rtlCol="0">
            <a:spAutoFit/>
          </a:bodyPr>
          <a:lstStyle/>
          <a:p>
            <a:r>
              <a:rPr lang="en-US" sz="1600" dirty="0">
                <a:latin typeface="Times New Roman" panose="02020603050405020304" pitchFamily="18" charset="0"/>
                <a:cs typeface="Times New Roman" panose="02020603050405020304" pitchFamily="18" charset="0"/>
              </a:rPr>
              <a:t>Q</a:t>
            </a:r>
            <a:r>
              <a:rPr lang="en-US" sz="1600" baseline="-25000" dirty="0">
                <a:latin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cs typeface="Times New Roman" panose="02020603050405020304" pitchFamily="18" charset="0"/>
              </a:rPr>
              <a:t>(A)</a:t>
            </a:r>
          </a:p>
        </p:txBody>
      </p:sp>
      <p:sp>
        <p:nvSpPr>
          <p:cNvPr id="259" name="TextBox 258"/>
          <p:cNvSpPr txBox="1"/>
          <p:nvPr/>
        </p:nvSpPr>
        <p:spPr>
          <a:xfrm>
            <a:off x="2040642" y="4996446"/>
            <a:ext cx="727364" cy="338554"/>
          </a:xfrm>
          <a:prstGeom prst="rect">
            <a:avLst/>
          </a:prstGeom>
          <a:noFill/>
          <a:ln>
            <a:noFill/>
          </a:ln>
        </p:spPr>
        <p:txBody>
          <a:bodyPr wrap="square" rtlCol="0">
            <a:spAutoFit/>
          </a:bodyPr>
          <a:lstStyle/>
          <a:p>
            <a:r>
              <a:rPr lang="en-US" sz="1600" dirty="0">
                <a:latin typeface="Times New Roman" panose="02020603050405020304" pitchFamily="18" charset="0"/>
                <a:cs typeface="Times New Roman" panose="02020603050405020304" pitchFamily="18" charset="0"/>
              </a:rPr>
              <a:t>Q</a:t>
            </a:r>
            <a:r>
              <a:rPr lang="en-US" sz="1600" baseline="-25000"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(B)</a:t>
            </a:r>
          </a:p>
        </p:txBody>
      </p:sp>
      <p:sp>
        <p:nvSpPr>
          <p:cNvPr id="260" name="TextBox 259"/>
          <p:cNvSpPr txBox="1"/>
          <p:nvPr/>
        </p:nvSpPr>
        <p:spPr>
          <a:xfrm>
            <a:off x="2003049" y="5551810"/>
            <a:ext cx="727364" cy="338554"/>
          </a:xfrm>
          <a:prstGeom prst="rect">
            <a:avLst/>
          </a:prstGeom>
          <a:noFill/>
          <a:ln>
            <a:noFill/>
          </a:ln>
        </p:spPr>
        <p:txBody>
          <a:bodyPr wrap="square" rtlCol="0">
            <a:spAutoFit/>
          </a:bodyPr>
          <a:lstStyle/>
          <a:p>
            <a:r>
              <a:rPr lang="en-US" sz="1600" dirty="0">
                <a:latin typeface="Times New Roman" panose="02020603050405020304" pitchFamily="18" charset="0"/>
                <a:cs typeface="Times New Roman" panose="02020603050405020304" pitchFamily="18" charset="0"/>
              </a:rPr>
              <a:t>Q</a:t>
            </a:r>
            <a:r>
              <a:rPr lang="en-US" sz="1600" baseline="-25000" dirty="0">
                <a:latin typeface="Times New Roman" panose="02020603050405020304" pitchFamily="18" charset="0"/>
                <a:cs typeface="Times New Roman" panose="02020603050405020304" pitchFamily="18" charset="0"/>
              </a:rPr>
              <a:t>3</a:t>
            </a:r>
            <a:r>
              <a:rPr lang="en-US" sz="1600" dirty="0">
                <a:latin typeface="Times New Roman" panose="02020603050405020304" pitchFamily="18" charset="0"/>
                <a:cs typeface="Times New Roman" panose="02020603050405020304" pitchFamily="18" charset="0"/>
              </a:rPr>
              <a:t>(C)</a:t>
            </a:r>
          </a:p>
        </p:txBody>
      </p:sp>
      <p:grpSp>
        <p:nvGrpSpPr>
          <p:cNvPr id="19" name="Group 18"/>
          <p:cNvGrpSpPr/>
          <p:nvPr/>
        </p:nvGrpSpPr>
        <p:grpSpPr>
          <a:xfrm>
            <a:off x="2570564" y="4419962"/>
            <a:ext cx="377259" cy="399387"/>
            <a:chOff x="1046563" y="4579616"/>
            <a:chExt cx="377259" cy="399387"/>
          </a:xfrm>
        </p:grpSpPr>
        <p:cxnSp>
          <p:nvCxnSpPr>
            <p:cNvPr id="217" name="Straight Connector 216"/>
            <p:cNvCxnSpPr/>
            <p:nvPr/>
          </p:nvCxnSpPr>
          <p:spPr>
            <a:xfrm flipV="1">
              <a:off x="1409801" y="4579616"/>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flipH="1" flipV="1">
              <a:off x="1046563" y="4978868"/>
              <a:ext cx="377259" cy="13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943398" y="4458244"/>
            <a:ext cx="720139" cy="382695"/>
            <a:chOff x="1419397" y="4617898"/>
            <a:chExt cx="720139" cy="382695"/>
          </a:xfrm>
        </p:grpSpPr>
        <p:cxnSp>
          <p:nvCxnSpPr>
            <p:cNvPr id="220" name="Straight Connector 219"/>
            <p:cNvCxnSpPr/>
            <p:nvPr/>
          </p:nvCxnSpPr>
          <p:spPr>
            <a:xfrm>
              <a:off x="1419397" y="4617898"/>
              <a:ext cx="72013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flipV="1">
              <a:off x="2118948" y="4617898"/>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8" name="Group 277"/>
          <p:cNvGrpSpPr/>
          <p:nvPr/>
        </p:nvGrpSpPr>
        <p:grpSpPr>
          <a:xfrm>
            <a:off x="3635581" y="4431351"/>
            <a:ext cx="723783" cy="382695"/>
            <a:chOff x="2162911" y="4909129"/>
            <a:chExt cx="723783" cy="382695"/>
          </a:xfrm>
        </p:grpSpPr>
        <p:cxnSp>
          <p:nvCxnSpPr>
            <p:cNvPr id="233" name="Straight Connector 232"/>
            <p:cNvCxnSpPr/>
            <p:nvPr/>
          </p:nvCxnSpPr>
          <p:spPr>
            <a:xfrm>
              <a:off x="2162911" y="5291824"/>
              <a:ext cx="72378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flipV="1">
              <a:off x="2886694" y="4909129"/>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00" name="Group 299"/>
          <p:cNvGrpSpPr/>
          <p:nvPr/>
        </p:nvGrpSpPr>
        <p:grpSpPr>
          <a:xfrm>
            <a:off x="4343705" y="4447128"/>
            <a:ext cx="703727" cy="386936"/>
            <a:chOff x="2886694" y="4895184"/>
            <a:chExt cx="703727" cy="386936"/>
          </a:xfrm>
        </p:grpSpPr>
        <p:cxnSp>
          <p:nvCxnSpPr>
            <p:cNvPr id="235" name="Straight Connector 234"/>
            <p:cNvCxnSpPr/>
            <p:nvPr/>
          </p:nvCxnSpPr>
          <p:spPr>
            <a:xfrm>
              <a:off x="2886694" y="4895184"/>
              <a:ext cx="70246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flipV="1">
              <a:off x="3590421" y="4899425"/>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34" name="Group 333"/>
          <p:cNvGrpSpPr/>
          <p:nvPr/>
        </p:nvGrpSpPr>
        <p:grpSpPr>
          <a:xfrm>
            <a:off x="3596009" y="5056253"/>
            <a:ext cx="1426848" cy="382695"/>
            <a:chOff x="2167447" y="5519904"/>
            <a:chExt cx="1426848" cy="382695"/>
          </a:xfrm>
        </p:grpSpPr>
        <p:cxnSp>
          <p:nvCxnSpPr>
            <p:cNvPr id="246" name="Straight Connector 245"/>
            <p:cNvCxnSpPr/>
            <p:nvPr/>
          </p:nvCxnSpPr>
          <p:spPr>
            <a:xfrm>
              <a:off x="2167447" y="5519904"/>
              <a:ext cx="142171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V="1">
              <a:off x="3594295" y="5519904"/>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14" name="Group 313"/>
          <p:cNvGrpSpPr/>
          <p:nvPr/>
        </p:nvGrpSpPr>
        <p:grpSpPr>
          <a:xfrm>
            <a:off x="5055476" y="4451370"/>
            <a:ext cx="723783" cy="382695"/>
            <a:chOff x="3583426" y="4926888"/>
            <a:chExt cx="723783" cy="382695"/>
          </a:xfrm>
        </p:grpSpPr>
        <p:cxnSp>
          <p:nvCxnSpPr>
            <p:cNvPr id="263" name="Straight Connector 262"/>
            <p:cNvCxnSpPr/>
            <p:nvPr/>
          </p:nvCxnSpPr>
          <p:spPr>
            <a:xfrm>
              <a:off x="3583426" y="5298811"/>
              <a:ext cx="72378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flipV="1">
              <a:off x="4303129" y="4926888"/>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2527265" y="5042401"/>
            <a:ext cx="1093096" cy="383037"/>
            <a:chOff x="1003265" y="5202055"/>
            <a:chExt cx="1093096" cy="383037"/>
          </a:xfrm>
        </p:grpSpPr>
        <p:cxnSp>
          <p:nvCxnSpPr>
            <p:cNvPr id="244" name="Straight Connector 243"/>
            <p:cNvCxnSpPr/>
            <p:nvPr/>
          </p:nvCxnSpPr>
          <p:spPr>
            <a:xfrm flipH="1" flipV="1">
              <a:off x="1003265" y="5582615"/>
              <a:ext cx="1093096" cy="24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flipV="1">
              <a:off x="2096359" y="5202055"/>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2552730" y="5651866"/>
            <a:ext cx="2499791" cy="383427"/>
            <a:chOff x="1028729" y="5797078"/>
            <a:chExt cx="2499791" cy="383427"/>
          </a:xfrm>
        </p:grpSpPr>
        <p:cxnSp>
          <p:nvCxnSpPr>
            <p:cNvPr id="254" name="Straight Connector 253"/>
            <p:cNvCxnSpPr/>
            <p:nvPr/>
          </p:nvCxnSpPr>
          <p:spPr>
            <a:xfrm flipV="1">
              <a:off x="1028729" y="6179773"/>
              <a:ext cx="2485301" cy="73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flipV="1">
              <a:off x="3528520" y="5797078"/>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191571" y="3721477"/>
            <a:ext cx="6741784" cy="446713"/>
            <a:chOff x="667571" y="3881131"/>
            <a:chExt cx="6741784" cy="446713"/>
          </a:xfrm>
        </p:grpSpPr>
        <p:sp>
          <p:nvSpPr>
            <p:cNvPr id="257" name="TextBox 256"/>
            <p:cNvSpPr txBox="1"/>
            <p:nvPr/>
          </p:nvSpPr>
          <p:spPr>
            <a:xfrm>
              <a:off x="667571" y="3881131"/>
              <a:ext cx="727364" cy="338554"/>
            </a:xfrm>
            <a:prstGeom prst="rect">
              <a:avLst/>
            </a:prstGeom>
            <a:noFill/>
            <a:ln>
              <a:noFill/>
            </a:ln>
          </p:spPr>
          <p:txBody>
            <a:bodyPr wrap="square" rtlCol="0">
              <a:spAutoFit/>
            </a:bodyPr>
            <a:lstStyle/>
            <a:p>
              <a:r>
                <a:rPr lang="en-US" sz="1600" dirty="0" err="1">
                  <a:latin typeface="Times New Roman" panose="02020603050405020304" pitchFamily="18" charset="0"/>
                  <a:cs typeface="Times New Roman" panose="02020603050405020304" pitchFamily="18" charset="0"/>
                </a:rPr>
                <a:t>Clk</a:t>
              </a:r>
              <a:endParaRPr lang="en-US" sz="1600" dirty="0">
                <a:latin typeface="Times New Roman" panose="02020603050405020304" pitchFamily="18" charset="0"/>
                <a:cs typeface="Times New Roman" panose="02020603050405020304" pitchFamily="18" charset="0"/>
              </a:endParaRPr>
            </a:p>
          </p:txBody>
        </p:sp>
        <p:cxnSp>
          <p:nvCxnSpPr>
            <p:cNvPr id="12" name="Straight Connector 11"/>
            <p:cNvCxnSpPr/>
            <p:nvPr/>
          </p:nvCxnSpPr>
          <p:spPr>
            <a:xfrm rot="10800000">
              <a:off x="1382511" y="4299354"/>
              <a:ext cx="36189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1028729" y="3936441"/>
              <a:ext cx="37275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V="1">
              <a:off x="1398530" y="3945149"/>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1758386" y="3922977"/>
              <a:ext cx="0" cy="38269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1758386" y="3922977"/>
              <a:ext cx="34741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flipV="1">
              <a:off x="2105786" y="3931685"/>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rot="10800000">
              <a:off x="2105786" y="4314168"/>
              <a:ext cx="36189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2463597" y="3919764"/>
              <a:ext cx="0" cy="38269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2463597" y="3919764"/>
              <a:ext cx="34741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V="1">
              <a:off x="2810998" y="3928472"/>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rot="10800000">
              <a:off x="2819902" y="4299354"/>
              <a:ext cx="36189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V="1">
              <a:off x="3167792" y="3933440"/>
              <a:ext cx="0" cy="38269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3167896" y="3933440"/>
              <a:ext cx="34741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V="1">
              <a:off x="3515296" y="3942148"/>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0800000">
              <a:off x="3516634" y="4314168"/>
              <a:ext cx="36189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V="1">
              <a:off x="3874445" y="3919764"/>
              <a:ext cx="0" cy="38269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3874445" y="3919764"/>
              <a:ext cx="34741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V="1">
              <a:off x="4221846" y="3928472"/>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0800000">
              <a:off x="4221845" y="4312830"/>
              <a:ext cx="36189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rot="10800000">
              <a:off x="4925865" y="4294616"/>
              <a:ext cx="36189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flipV="1">
              <a:off x="4559558" y="3917648"/>
              <a:ext cx="0" cy="38269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a:off x="4559558" y="3917648"/>
              <a:ext cx="37275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V="1">
              <a:off x="4929359" y="3926356"/>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flipV="1">
              <a:off x="5289215" y="3904184"/>
              <a:ext cx="0" cy="38269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5289215" y="3904184"/>
              <a:ext cx="34741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V="1">
              <a:off x="5636615" y="3912892"/>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rot="10800000">
              <a:off x="5636615" y="4295375"/>
              <a:ext cx="36189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flipV="1">
              <a:off x="5994426" y="3900971"/>
              <a:ext cx="0" cy="38269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a:off x="5994426" y="3900971"/>
              <a:ext cx="34741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flipV="1">
              <a:off x="6341827" y="3909679"/>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rot="10800000">
              <a:off x="6340913" y="4309051"/>
              <a:ext cx="36189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flipV="1">
              <a:off x="6698725" y="3914647"/>
              <a:ext cx="0" cy="38269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a:off x="6698725" y="3914647"/>
              <a:ext cx="34741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flipV="1">
              <a:off x="7046125" y="3923355"/>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10800000">
              <a:off x="7047463" y="4295375"/>
              <a:ext cx="36189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23" name="Group 322"/>
          <p:cNvGrpSpPr/>
          <p:nvPr/>
        </p:nvGrpSpPr>
        <p:grpSpPr>
          <a:xfrm>
            <a:off x="5769742" y="4444474"/>
            <a:ext cx="709103" cy="387470"/>
            <a:chOff x="4296133" y="4922113"/>
            <a:chExt cx="709103" cy="387470"/>
          </a:xfrm>
        </p:grpSpPr>
        <p:cxnSp>
          <p:nvCxnSpPr>
            <p:cNvPr id="266" name="Straight Connector 265"/>
            <p:cNvCxnSpPr/>
            <p:nvPr/>
          </p:nvCxnSpPr>
          <p:spPr>
            <a:xfrm flipH="1">
              <a:off x="4296133" y="4922113"/>
              <a:ext cx="709103" cy="186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V="1">
              <a:off x="4986197" y="4926888"/>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28" name="Group 327"/>
          <p:cNvGrpSpPr/>
          <p:nvPr/>
        </p:nvGrpSpPr>
        <p:grpSpPr>
          <a:xfrm>
            <a:off x="6422655" y="4425707"/>
            <a:ext cx="723783" cy="387561"/>
            <a:chOff x="4979202" y="4904263"/>
            <a:chExt cx="723783" cy="387561"/>
          </a:xfrm>
        </p:grpSpPr>
        <p:cxnSp>
          <p:nvCxnSpPr>
            <p:cNvPr id="316" name="Straight Connector 315"/>
            <p:cNvCxnSpPr/>
            <p:nvPr/>
          </p:nvCxnSpPr>
          <p:spPr>
            <a:xfrm>
              <a:off x="4979202" y="5291824"/>
              <a:ext cx="72378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flipV="1">
              <a:off x="5698905" y="4904263"/>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7163875" y="4435112"/>
            <a:ext cx="709103" cy="405826"/>
            <a:chOff x="5639874" y="4594767"/>
            <a:chExt cx="709103" cy="405826"/>
          </a:xfrm>
        </p:grpSpPr>
        <p:cxnSp>
          <p:nvCxnSpPr>
            <p:cNvPr id="318" name="Straight Connector 317"/>
            <p:cNvCxnSpPr/>
            <p:nvPr/>
          </p:nvCxnSpPr>
          <p:spPr>
            <a:xfrm flipH="1">
              <a:off x="5639874" y="4594767"/>
              <a:ext cx="709103" cy="186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flipV="1">
              <a:off x="6329798" y="4617898"/>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7856788" y="4425007"/>
            <a:ext cx="723783" cy="382695"/>
            <a:chOff x="6332787" y="4584661"/>
            <a:chExt cx="723783" cy="382695"/>
          </a:xfrm>
        </p:grpSpPr>
        <p:cxnSp>
          <p:nvCxnSpPr>
            <p:cNvPr id="320" name="Straight Connector 319"/>
            <p:cNvCxnSpPr/>
            <p:nvPr/>
          </p:nvCxnSpPr>
          <p:spPr>
            <a:xfrm>
              <a:off x="6332787" y="4960369"/>
              <a:ext cx="72378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flipV="1">
              <a:off x="7039295" y="4584661"/>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322" name="Straight Connector 321"/>
          <p:cNvCxnSpPr/>
          <p:nvPr/>
        </p:nvCxnSpPr>
        <p:spPr>
          <a:xfrm rot="10800000">
            <a:off x="8580165" y="4432872"/>
            <a:ext cx="36189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5046380" y="5039465"/>
            <a:ext cx="1403493" cy="384695"/>
            <a:chOff x="3589164" y="5517904"/>
            <a:chExt cx="1403493" cy="384695"/>
          </a:xfrm>
        </p:grpSpPr>
        <p:cxnSp>
          <p:nvCxnSpPr>
            <p:cNvPr id="241" name="Straight Connector 240"/>
            <p:cNvCxnSpPr/>
            <p:nvPr/>
          </p:nvCxnSpPr>
          <p:spPr>
            <a:xfrm>
              <a:off x="3589164" y="5902599"/>
              <a:ext cx="140349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4983415" y="5517904"/>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326" name="Straight Connector 325"/>
          <p:cNvCxnSpPr/>
          <p:nvPr/>
        </p:nvCxnSpPr>
        <p:spPr>
          <a:xfrm>
            <a:off x="7879849" y="5422159"/>
            <a:ext cx="109728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36" name="Group 335"/>
          <p:cNvGrpSpPr/>
          <p:nvPr/>
        </p:nvGrpSpPr>
        <p:grpSpPr>
          <a:xfrm>
            <a:off x="6445590" y="5055066"/>
            <a:ext cx="1426848" cy="382695"/>
            <a:chOff x="4973249" y="5517904"/>
            <a:chExt cx="1426848" cy="382695"/>
          </a:xfrm>
        </p:grpSpPr>
        <p:cxnSp>
          <p:nvCxnSpPr>
            <p:cNvPr id="324" name="Straight Connector 323"/>
            <p:cNvCxnSpPr/>
            <p:nvPr/>
          </p:nvCxnSpPr>
          <p:spPr>
            <a:xfrm>
              <a:off x="4973249" y="5517904"/>
              <a:ext cx="142171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V="1">
              <a:off x="6400097" y="5517904"/>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329" name="Straight Connector 328"/>
          <p:cNvCxnSpPr/>
          <p:nvPr/>
        </p:nvCxnSpPr>
        <p:spPr>
          <a:xfrm>
            <a:off x="7836075" y="6034560"/>
            <a:ext cx="109728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38" name="Group 337"/>
          <p:cNvGrpSpPr/>
          <p:nvPr/>
        </p:nvGrpSpPr>
        <p:grpSpPr>
          <a:xfrm>
            <a:off x="5062874" y="5651866"/>
            <a:ext cx="2799437" cy="382695"/>
            <a:chOff x="3604188" y="6129504"/>
            <a:chExt cx="2799437" cy="382695"/>
          </a:xfrm>
        </p:grpSpPr>
        <p:cxnSp>
          <p:nvCxnSpPr>
            <p:cNvPr id="256" name="Straight Connector 255"/>
            <p:cNvCxnSpPr/>
            <p:nvPr/>
          </p:nvCxnSpPr>
          <p:spPr>
            <a:xfrm flipH="1">
              <a:off x="3604188" y="6129504"/>
              <a:ext cx="279943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flipV="1">
              <a:off x="6400097" y="6129504"/>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1676401" y="6241145"/>
            <a:ext cx="8050591" cy="369332"/>
          </a:xfrm>
          <a:prstGeom prst="rect">
            <a:avLst/>
          </a:prstGeom>
          <a:noFill/>
        </p:spPr>
        <p:txBody>
          <a:bodyPr wrap="square" rtlCol="0">
            <a:spAutoFit/>
          </a:bodyPr>
          <a:lstStyle/>
          <a:p>
            <a:r>
              <a:rPr lang="en-US" dirty="0" smtClean="0"/>
              <a:t>CBA= 000    001      010     011     100     101     110      111      000</a:t>
            </a:r>
            <a:endParaRPr lang="en-US" dirty="0"/>
          </a:p>
        </p:txBody>
      </p:sp>
      <p:sp>
        <p:nvSpPr>
          <p:cNvPr id="119" name="Rectangle 118"/>
          <p:cNvSpPr/>
          <p:nvPr/>
        </p:nvSpPr>
        <p:spPr>
          <a:xfrm>
            <a:off x="272206" y="1303437"/>
            <a:ext cx="2572867" cy="954107"/>
          </a:xfrm>
          <a:prstGeom prst="rect">
            <a:avLst/>
          </a:prstGeom>
        </p:spPr>
        <p:txBody>
          <a:bodyPr wrap="square">
            <a:spAutoFit/>
          </a:bodyPr>
          <a:lstStyle/>
          <a:p>
            <a:pPr algn="ctr">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 Bộ đếm </a:t>
            </a:r>
            <a:r>
              <a:rPr lang="en-US" sz="2800" b="1" dirty="0" err="1">
                <a:latin typeface="Times New Roman" panose="02020603050405020304" pitchFamily="18" charset="0"/>
                <a:cs typeface="Times New Roman" panose="02020603050405020304" pitchFamily="18" charset="0"/>
              </a:rPr>
              <a:t>lên</a:t>
            </a:r>
            <a:r>
              <a:rPr lang="en-US" sz="2800" b="1" dirty="0" smtClean="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cơ </a:t>
            </a:r>
            <a:r>
              <a:rPr lang="en-US" sz="2800" b="1" dirty="0" err="1">
                <a:latin typeface="Times New Roman" panose="02020603050405020304" pitchFamily="18" charset="0"/>
                <a:cs typeface="Times New Roman" panose="02020603050405020304" pitchFamily="18" charset="0"/>
              </a:rPr>
              <a:t>số</a:t>
            </a:r>
            <a:r>
              <a:rPr lang="en-US" sz="2800" b="1" dirty="0">
                <a:latin typeface="Times New Roman" panose="02020603050405020304" pitchFamily="18" charset="0"/>
                <a:cs typeface="Times New Roman" panose="02020603050405020304" pitchFamily="18" charset="0"/>
              </a:rPr>
              <a:t> 8</a:t>
            </a:r>
            <a:endParaRPr lang="en-US" sz="2800" dirty="0">
              <a:latin typeface="Times New Roman" panose="02020603050405020304" pitchFamily="18" charset="0"/>
              <a:cs typeface="Times New Roman" panose="02020603050405020304" pitchFamily="18" charset="0"/>
            </a:endParaRPr>
          </a:p>
        </p:txBody>
      </p:sp>
      <p:sp>
        <p:nvSpPr>
          <p:cNvPr id="7" name="Notched Right Arrow 6">
            <a:hlinkClick r:id="rId3" action="ppaction://hlinkfile"/>
          </p:cNvPr>
          <p:cNvSpPr/>
          <p:nvPr/>
        </p:nvSpPr>
        <p:spPr>
          <a:xfrm>
            <a:off x="10850196" y="1618365"/>
            <a:ext cx="609600" cy="41667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1000"/>
                                        <p:tgtEl>
                                          <p:spTgt spid="119"/>
                                        </p:tgtEl>
                                      </p:cBhvr>
                                    </p:animEffect>
                                    <p:anim calcmode="lin" valueType="num">
                                      <p:cBhvr>
                                        <p:cTn id="8" dur="1000" fill="hold"/>
                                        <p:tgtEl>
                                          <p:spTgt spid="119"/>
                                        </p:tgtEl>
                                        <p:attrNameLst>
                                          <p:attrName>ppt_x</p:attrName>
                                        </p:attrNameLst>
                                      </p:cBhvr>
                                      <p:tavLst>
                                        <p:tav tm="0">
                                          <p:val>
                                            <p:strVal val="#ppt_x"/>
                                          </p:val>
                                        </p:tav>
                                        <p:tav tm="100000">
                                          <p:val>
                                            <p:strVal val="#ppt_x"/>
                                          </p:val>
                                        </p:tav>
                                      </p:tavLst>
                                    </p:anim>
                                    <p:anim calcmode="lin" valueType="num">
                                      <p:cBhvr>
                                        <p:cTn id="9"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1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10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arn(inVertical)">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258"/>
                                        </p:tgtEl>
                                        <p:attrNameLst>
                                          <p:attrName>style.visibility</p:attrName>
                                        </p:attrNameLst>
                                      </p:cBhvr>
                                      <p:to>
                                        <p:strVal val="visible"/>
                                      </p:to>
                                    </p:set>
                                    <p:animEffect transition="in" filter="barn(inVertical)">
                                      <p:cBhvr>
                                        <p:cTn id="29" dur="500"/>
                                        <p:tgtEl>
                                          <p:spTgt spid="258"/>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arn(inVertical)">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arn(inVertical)">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278"/>
                                        </p:tgtEl>
                                        <p:attrNameLst>
                                          <p:attrName>style.visibility</p:attrName>
                                        </p:attrNameLst>
                                      </p:cBhvr>
                                      <p:to>
                                        <p:strVal val="visible"/>
                                      </p:to>
                                    </p:set>
                                    <p:animEffect transition="in" filter="barn(inVertical)">
                                      <p:cBhvr>
                                        <p:cTn id="44" dur="500"/>
                                        <p:tgtEl>
                                          <p:spTgt spid="278"/>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300"/>
                                        </p:tgtEl>
                                        <p:attrNameLst>
                                          <p:attrName>style.visibility</p:attrName>
                                        </p:attrNameLst>
                                      </p:cBhvr>
                                      <p:to>
                                        <p:strVal val="visible"/>
                                      </p:to>
                                    </p:set>
                                    <p:animEffect transition="in" filter="barn(inVertical)">
                                      <p:cBhvr>
                                        <p:cTn id="49" dur="500"/>
                                        <p:tgtEl>
                                          <p:spTgt spid="300"/>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314"/>
                                        </p:tgtEl>
                                        <p:attrNameLst>
                                          <p:attrName>style.visibility</p:attrName>
                                        </p:attrNameLst>
                                      </p:cBhvr>
                                      <p:to>
                                        <p:strVal val="visible"/>
                                      </p:to>
                                    </p:set>
                                    <p:animEffect transition="in" filter="barn(inVertical)">
                                      <p:cBhvr>
                                        <p:cTn id="54" dur="500"/>
                                        <p:tgtEl>
                                          <p:spTgt spid="314"/>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323"/>
                                        </p:tgtEl>
                                        <p:attrNameLst>
                                          <p:attrName>style.visibility</p:attrName>
                                        </p:attrNameLst>
                                      </p:cBhvr>
                                      <p:to>
                                        <p:strVal val="visible"/>
                                      </p:to>
                                    </p:set>
                                    <p:animEffect transition="in" filter="barn(inVertical)">
                                      <p:cBhvr>
                                        <p:cTn id="59" dur="500"/>
                                        <p:tgtEl>
                                          <p:spTgt spid="323"/>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nodeType="clickEffect">
                                  <p:stCondLst>
                                    <p:cond delay="0"/>
                                  </p:stCondLst>
                                  <p:childTnLst>
                                    <p:set>
                                      <p:cBhvr>
                                        <p:cTn id="63" dur="1" fill="hold">
                                          <p:stCondLst>
                                            <p:cond delay="0"/>
                                          </p:stCondLst>
                                        </p:cTn>
                                        <p:tgtEl>
                                          <p:spTgt spid="328"/>
                                        </p:tgtEl>
                                        <p:attrNameLst>
                                          <p:attrName>style.visibility</p:attrName>
                                        </p:attrNameLst>
                                      </p:cBhvr>
                                      <p:to>
                                        <p:strVal val="visible"/>
                                      </p:to>
                                    </p:set>
                                    <p:animEffect transition="in" filter="barn(inVertical)">
                                      <p:cBhvr>
                                        <p:cTn id="64" dur="500"/>
                                        <p:tgtEl>
                                          <p:spTgt spid="328"/>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nodeType="click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barn(inVertical)">
                                      <p:cBhvr>
                                        <p:cTn id="69" dur="500"/>
                                        <p:tgtEl>
                                          <p:spTgt spid="14"/>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nodeType="click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barn(inVertical)">
                                      <p:cBhvr>
                                        <p:cTn id="74" dur="500"/>
                                        <p:tgtEl>
                                          <p:spTgt spid="21"/>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nodeType="clickEffect">
                                  <p:stCondLst>
                                    <p:cond delay="0"/>
                                  </p:stCondLst>
                                  <p:childTnLst>
                                    <p:set>
                                      <p:cBhvr>
                                        <p:cTn id="78" dur="1" fill="hold">
                                          <p:stCondLst>
                                            <p:cond delay="0"/>
                                          </p:stCondLst>
                                        </p:cTn>
                                        <p:tgtEl>
                                          <p:spTgt spid="322"/>
                                        </p:tgtEl>
                                        <p:attrNameLst>
                                          <p:attrName>style.visibility</p:attrName>
                                        </p:attrNameLst>
                                      </p:cBhvr>
                                      <p:to>
                                        <p:strVal val="visible"/>
                                      </p:to>
                                    </p:set>
                                    <p:animEffect transition="in" filter="barn(inVertical)">
                                      <p:cBhvr>
                                        <p:cTn id="79" dur="500"/>
                                        <p:tgtEl>
                                          <p:spTgt spid="322"/>
                                        </p:tgtEl>
                                      </p:cBhvr>
                                    </p:animEffect>
                                  </p:childTnLst>
                                </p:cTn>
                              </p:par>
                            </p:childTnLst>
                          </p:cTn>
                        </p:par>
                      </p:childTnLst>
                    </p:cTn>
                  </p:par>
                  <p:par>
                    <p:cTn id="80" fill="hold">
                      <p:stCondLst>
                        <p:cond delay="indefinite"/>
                      </p:stCondLst>
                      <p:childTnLst>
                        <p:par>
                          <p:cTn id="81" fill="hold">
                            <p:stCondLst>
                              <p:cond delay="0"/>
                            </p:stCondLst>
                            <p:childTnLst>
                              <p:par>
                                <p:cTn id="82" presetID="16" presetClass="entr" presetSubtype="21" fill="hold" grpId="0" nodeType="clickEffect">
                                  <p:stCondLst>
                                    <p:cond delay="0"/>
                                  </p:stCondLst>
                                  <p:childTnLst>
                                    <p:set>
                                      <p:cBhvr>
                                        <p:cTn id="83" dur="1" fill="hold">
                                          <p:stCondLst>
                                            <p:cond delay="0"/>
                                          </p:stCondLst>
                                        </p:cTn>
                                        <p:tgtEl>
                                          <p:spTgt spid="259"/>
                                        </p:tgtEl>
                                        <p:attrNameLst>
                                          <p:attrName>style.visibility</p:attrName>
                                        </p:attrNameLst>
                                      </p:cBhvr>
                                      <p:to>
                                        <p:strVal val="visible"/>
                                      </p:to>
                                    </p:set>
                                    <p:animEffect transition="in" filter="barn(inVertical)">
                                      <p:cBhvr>
                                        <p:cTn id="84" dur="500"/>
                                        <p:tgtEl>
                                          <p:spTgt spid="259"/>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21" fill="hold" nodeType="clickEffect">
                                  <p:stCondLst>
                                    <p:cond delay="0"/>
                                  </p:stCondLst>
                                  <p:childTnLst>
                                    <p:set>
                                      <p:cBhvr>
                                        <p:cTn id="88" dur="1" fill="hold">
                                          <p:stCondLst>
                                            <p:cond delay="0"/>
                                          </p:stCondLst>
                                        </p:cTn>
                                        <p:tgtEl>
                                          <p:spTgt spid="10"/>
                                        </p:tgtEl>
                                        <p:attrNameLst>
                                          <p:attrName>style.visibility</p:attrName>
                                        </p:attrNameLst>
                                      </p:cBhvr>
                                      <p:to>
                                        <p:strVal val="visible"/>
                                      </p:to>
                                    </p:set>
                                    <p:animEffect transition="in" filter="barn(inVertical)">
                                      <p:cBhvr>
                                        <p:cTn id="89" dur="500"/>
                                        <p:tgtEl>
                                          <p:spTgt spid="10"/>
                                        </p:tgtEl>
                                      </p:cBhvr>
                                    </p:animEffect>
                                  </p:childTnLst>
                                </p:cTn>
                              </p:par>
                            </p:childTnLst>
                          </p:cTn>
                        </p:par>
                      </p:childTnLst>
                    </p:cTn>
                  </p:par>
                  <p:par>
                    <p:cTn id="90" fill="hold">
                      <p:stCondLst>
                        <p:cond delay="indefinite"/>
                      </p:stCondLst>
                      <p:childTnLst>
                        <p:par>
                          <p:cTn id="91" fill="hold">
                            <p:stCondLst>
                              <p:cond delay="0"/>
                            </p:stCondLst>
                            <p:childTnLst>
                              <p:par>
                                <p:cTn id="92" presetID="16" presetClass="entr" presetSubtype="21" fill="hold" nodeType="clickEffect">
                                  <p:stCondLst>
                                    <p:cond delay="0"/>
                                  </p:stCondLst>
                                  <p:childTnLst>
                                    <p:set>
                                      <p:cBhvr>
                                        <p:cTn id="93" dur="1" fill="hold">
                                          <p:stCondLst>
                                            <p:cond delay="0"/>
                                          </p:stCondLst>
                                        </p:cTn>
                                        <p:tgtEl>
                                          <p:spTgt spid="334"/>
                                        </p:tgtEl>
                                        <p:attrNameLst>
                                          <p:attrName>style.visibility</p:attrName>
                                        </p:attrNameLst>
                                      </p:cBhvr>
                                      <p:to>
                                        <p:strVal val="visible"/>
                                      </p:to>
                                    </p:set>
                                    <p:animEffect transition="in" filter="barn(inVertical)">
                                      <p:cBhvr>
                                        <p:cTn id="94" dur="500"/>
                                        <p:tgtEl>
                                          <p:spTgt spid="334"/>
                                        </p:tgtEl>
                                      </p:cBhvr>
                                    </p:animEffect>
                                  </p:childTnLst>
                                </p:cTn>
                              </p:par>
                            </p:childTnLst>
                          </p:cTn>
                        </p:par>
                      </p:childTnLst>
                    </p:cTn>
                  </p:par>
                  <p:par>
                    <p:cTn id="95" fill="hold">
                      <p:stCondLst>
                        <p:cond delay="indefinite"/>
                      </p:stCondLst>
                      <p:childTnLst>
                        <p:par>
                          <p:cTn id="96" fill="hold">
                            <p:stCondLst>
                              <p:cond delay="0"/>
                            </p:stCondLst>
                            <p:childTnLst>
                              <p:par>
                                <p:cTn id="97" presetID="16" presetClass="entr" presetSubtype="21" fill="hold" nodeType="clickEffect">
                                  <p:stCondLst>
                                    <p:cond delay="0"/>
                                  </p:stCondLst>
                                  <p:childTnLst>
                                    <p:set>
                                      <p:cBhvr>
                                        <p:cTn id="98" dur="1" fill="hold">
                                          <p:stCondLst>
                                            <p:cond delay="0"/>
                                          </p:stCondLst>
                                        </p:cTn>
                                        <p:tgtEl>
                                          <p:spTgt spid="335"/>
                                        </p:tgtEl>
                                        <p:attrNameLst>
                                          <p:attrName>style.visibility</p:attrName>
                                        </p:attrNameLst>
                                      </p:cBhvr>
                                      <p:to>
                                        <p:strVal val="visible"/>
                                      </p:to>
                                    </p:set>
                                    <p:animEffect transition="in" filter="barn(inVertical)">
                                      <p:cBhvr>
                                        <p:cTn id="99" dur="500"/>
                                        <p:tgtEl>
                                          <p:spTgt spid="335"/>
                                        </p:tgtEl>
                                      </p:cBhvr>
                                    </p:animEffect>
                                  </p:childTnLst>
                                </p:cTn>
                              </p:par>
                            </p:childTnLst>
                          </p:cTn>
                        </p:par>
                      </p:childTnLst>
                    </p:cTn>
                  </p:par>
                  <p:par>
                    <p:cTn id="100" fill="hold">
                      <p:stCondLst>
                        <p:cond delay="indefinite"/>
                      </p:stCondLst>
                      <p:childTnLst>
                        <p:par>
                          <p:cTn id="101" fill="hold">
                            <p:stCondLst>
                              <p:cond delay="0"/>
                            </p:stCondLst>
                            <p:childTnLst>
                              <p:par>
                                <p:cTn id="102" presetID="16" presetClass="entr" presetSubtype="21" fill="hold" nodeType="clickEffect">
                                  <p:stCondLst>
                                    <p:cond delay="0"/>
                                  </p:stCondLst>
                                  <p:childTnLst>
                                    <p:set>
                                      <p:cBhvr>
                                        <p:cTn id="103" dur="1" fill="hold">
                                          <p:stCondLst>
                                            <p:cond delay="0"/>
                                          </p:stCondLst>
                                        </p:cTn>
                                        <p:tgtEl>
                                          <p:spTgt spid="336"/>
                                        </p:tgtEl>
                                        <p:attrNameLst>
                                          <p:attrName>style.visibility</p:attrName>
                                        </p:attrNameLst>
                                      </p:cBhvr>
                                      <p:to>
                                        <p:strVal val="visible"/>
                                      </p:to>
                                    </p:set>
                                    <p:animEffect transition="in" filter="barn(inVertical)">
                                      <p:cBhvr>
                                        <p:cTn id="104" dur="500"/>
                                        <p:tgtEl>
                                          <p:spTgt spid="336"/>
                                        </p:tgtEl>
                                      </p:cBhvr>
                                    </p:animEffect>
                                  </p:childTnLst>
                                </p:cTn>
                              </p:par>
                            </p:childTnLst>
                          </p:cTn>
                        </p:par>
                      </p:childTnLst>
                    </p:cTn>
                  </p:par>
                  <p:par>
                    <p:cTn id="105" fill="hold">
                      <p:stCondLst>
                        <p:cond delay="indefinite"/>
                      </p:stCondLst>
                      <p:childTnLst>
                        <p:par>
                          <p:cTn id="106" fill="hold">
                            <p:stCondLst>
                              <p:cond delay="0"/>
                            </p:stCondLst>
                            <p:childTnLst>
                              <p:par>
                                <p:cTn id="107" presetID="16" presetClass="entr" presetSubtype="21" fill="hold" nodeType="clickEffect">
                                  <p:stCondLst>
                                    <p:cond delay="0"/>
                                  </p:stCondLst>
                                  <p:childTnLst>
                                    <p:set>
                                      <p:cBhvr>
                                        <p:cTn id="108" dur="1" fill="hold">
                                          <p:stCondLst>
                                            <p:cond delay="0"/>
                                          </p:stCondLst>
                                        </p:cTn>
                                        <p:tgtEl>
                                          <p:spTgt spid="326"/>
                                        </p:tgtEl>
                                        <p:attrNameLst>
                                          <p:attrName>style.visibility</p:attrName>
                                        </p:attrNameLst>
                                      </p:cBhvr>
                                      <p:to>
                                        <p:strVal val="visible"/>
                                      </p:to>
                                    </p:set>
                                    <p:animEffect transition="in" filter="barn(inVertical)">
                                      <p:cBhvr>
                                        <p:cTn id="109" dur="500"/>
                                        <p:tgtEl>
                                          <p:spTgt spid="326"/>
                                        </p:tgtEl>
                                      </p:cBhvr>
                                    </p:animEffect>
                                  </p:childTnLst>
                                </p:cTn>
                              </p:par>
                            </p:childTnLst>
                          </p:cTn>
                        </p:par>
                      </p:childTnLst>
                    </p:cTn>
                  </p:par>
                  <p:par>
                    <p:cTn id="110" fill="hold">
                      <p:stCondLst>
                        <p:cond delay="indefinite"/>
                      </p:stCondLst>
                      <p:childTnLst>
                        <p:par>
                          <p:cTn id="111" fill="hold">
                            <p:stCondLst>
                              <p:cond delay="0"/>
                            </p:stCondLst>
                            <p:childTnLst>
                              <p:par>
                                <p:cTn id="112" presetID="16" presetClass="entr" presetSubtype="21" fill="hold" nodeType="clickEffect">
                                  <p:stCondLst>
                                    <p:cond delay="0"/>
                                  </p:stCondLst>
                                  <p:childTnLst>
                                    <p:set>
                                      <p:cBhvr>
                                        <p:cTn id="113" dur="1" fill="hold">
                                          <p:stCondLst>
                                            <p:cond delay="0"/>
                                          </p:stCondLst>
                                        </p:cTn>
                                        <p:tgtEl>
                                          <p:spTgt spid="260">
                                            <p:txEl>
                                              <p:pRg st="0" end="0"/>
                                            </p:txEl>
                                          </p:spTgt>
                                        </p:tgtEl>
                                        <p:attrNameLst>
                                          <p:attrName>style.visibility</p:attrName>
                                        </p:attrNameLst>
                                      </p:cBhvr>
                                      <p:to>
                                        <p:strVal val="visible"/>
                                      </p:to>
                                    </p:set>
                                    <p:animEffect transition="in" filter="barn(inVertical)">
                                      <p:cBhvr>
                                        <p:cTn id="114" dur="500"/>
                                        <p:tgtEl>
                                          <p:spTgt spid="260">
                                            <p:txEl>
                                              <p:pRg st="0" end="0"/>
                                            </p:txEl>
                                          </p:spTgt>
                                        </p:tgtEl>
                                      </p:cBhvr>
                                    </p:animEffect>
                                  </p:childTnLst>
                                </p:cTn>
                              </p:par>
                            </p:childTnLst>
                          </p:cTn>
                        </p:par>
                      </p:childTnLst>
                    </p:cTn>
                  </p:par>
                  <p:par>
                    <p:cTn id="115" fill="hold">
                      <p:stCondLst>
                        <p:cond delay="indefinite"/>
                      </p:stCondLst>
                      <p:childTnLst>
                        <p:par>
                          <p:cTn id="116" fill="hold">
                            <p:stCondLst>
                              <p:cond delay="0"/>
                            </p:stCondLst>
                            <p:childTnLst>
                              <p:par>
                                <p:cTn id="117" presetID="16" presetClass="entr" presetSubtype="21" fill="hold" nodeType="clickEffect">
                                  <p:stCondLst>
                                    <p:cond delay="0"/>
                                  </p:stCondLst>
                                  <p:childTnLst>
                                    <p:set>
                                      <p:cBhvr>
                                        <p:cTn id="118" dur="1" fill="hold">
                                          <p:stCondLst>
                                            <p:cond delay="0"/>
                                          </p:stCondLst>
                                        </p:cTn>
                                        <p:tgtEl>
                                          <p:spTgt spid="13"/>
                                        </p:tgtEl>
                                        <p:attrNameLst>
                                          <p:attrName>style.visibility</p:attrName>
                                        </p:attrNameLst>
                                      </p:cBhvr>
                                      <p:to>
                                        <p:strVal val="visible"/>
                                      </p:to>
                                    </p:set>
                                    <p:animEffect transition="in" filter="barn(inVertical)">
                                      <p:cBhvr>
                                        <p:cTn id="119" dur="500"/>
                                        <p:tgtEl>
                                          <p:spTgt spid="13"/>
                                        </p:tgtEl>
                                      </p:cBhvr>
                                    </p:animEffect>
                                  </p:childTnLst>
                                </p:cTn>
                              </p:par>
                            </p:childTnLst>
                          </p:cTn>
                        </p:par>
                      </p:childTnLst>
                    </p:cTn>
                  </p:par>
                  <p:par>
                    <p:cTn id="120" fill="hold">
                      <p:stCondLst>
                        <p:cond delay="indefinite"/>
                      </p:stCondLst>
                      <p:childTnLst>
                        <p:par>
                          <p:cTn id="121" fill="hold">
                            <p:stCondLst>
                              <p:cond delay="0"/>
                            </p:stCondLst>
                            <p:childTnLst>
                              <p:par>
                                <p:cTn id="122" presetID="16" presetClass="entr" presetSubtype="21" fill="hold" nodeType="clickEffect">
                                  <p:stCondLst>
                                    <p:cond delay="0"/>
                                  </p:stCondLst>
                                  <p:childTnLst>
                                    <p:set>
                                      <p:cBhvr>
                                        <p:cTn id="123" dur="1" fill="hold">
                                          <p:stCondLst>
                                            <p:cond delay="0"/>
                                          </p:stCondLst>
                                        </p:cTn>
                                        <p:tgtEl>
                                          <p:spTgt spid="338"/>
                                        </p:tgtEl>
                                        <p:attrNameLst>
                                          <p:attrName>style.visibility</p:attrName>
                                        </p:attrNameLst>
                                      </p:cBhvr>
                                      <p:to>
                                        <p:strVal val="visible"/>
                                      </p:to>
                                    </p:set>
                                    <p:animEffect transition="in" filter="barn(inVertical)">
                                      <p:cBhvr>
                                        <p:cTn id="124" dur="500"/>
                                        <p:tgtEl>
                                          <p:spTgt spid="338"/>
                                        </p:tgtEl>
                                      </p:cBhvr>
                                    </p:animEffect>
                                  </p:childTnLst>
                                </p:cTn>
                              </p:par>
                            </p:childTnLst>
                          </p:cTn>
                        </p:par>
                      </p:childTnLst>
                    </p:cTn>
                  </p:par>
                  <p:par>
                    <p:cTn id="125" fill="hold">
                      <p:stCondLst>
                        <p:cond delay="indefinite"/>
                      </p:stCondLst>
                      <p:childTnLst>
                        <p:par>
                          <p:cTn id="126" fill="hold">
                            <p:stCondLst>
                              <p:cond delay="0"/>
                            </p:stCondLst>
                            <p:childTnLst>
                              <p:par>
                                <p:cTn id="127" presetID="16" presetClass="entr" presetSubtype="21" fill="hold" nodeType="clickEffect">
                                  <p:stCondLst>
                                    <p:cond delay="0"/>
                                  </p:stCondLst>
                                  <p:childTnLst>
                                    <p:set>
                                      <p:cBhvr>
                                        <p:cTn id="128" dur="1" fill="hold">
                                          <p:stCondLst>
                                            <p:cond delay="0"/>
                                          </p:stCondLst>
                                        </p:cTn>
                                        <p:tgtEl>
                                          <p:spTgt spid="329"/>
                                        </p:tgtEl>
                                        <p:attrNameLst>
                                          <p:attrName>style.visibility</p:attrName>
                                        </p:attrNameLst>
                                      </p:cBhvr>
                                      <p:to>
                                        <p:strVal val="visible"/>
                                      </p:to>
                                    </p:set>
                                    <p:animEffect transition="in" filter="barn(inVertical)">
                                      <p:cBhvr>
                                        <p:cTn id="129" dur="500"/>
                                        <p:tgtEl>
                                          <p:spTgt spid="329"/>
                                        </p:tgtEl>
                                      </p:cBhvr>
                                    </p:animEffect>
                                  </p:childTnLst>
                                </p:cTn>
                              </p:par>
                            </p:childTnLst>
                          </p:cTn>
                        </p:par>
                      </p:childTnLst>
                    </p:cTn>
                  </p:par>
                  <p:par>
                    <p:cTn id="130" fill="hold">
                      <p:stCondLst>
                        <p:cond delay="indefinite"/>
                      </p:stCondLst>
                      <p:childTnLst>
                        <p:par>
                          <p:cTn id="131" fill="hold">
                            <p:stCondLst>
                              <p:cond delay="0"/>
                            </p:stCondLst>
                            <p:childTnLst>
                              <p:par>
                                <p:cTn id="132" presetID="16" presetClass="entr" presetSubtype="37" fill="hold" grpId="0" nodeType="clickEffect">
                                  <p:stCondLst>
                                    <p:cond delay="0"/>
                                  </p:stCondLst>
                                  <p:childTnLst>
                                    <p:set>
                                      <p:cBhvr>
                                        <p:cTn id="133" dur="1" fill="hold">
                                          <p:stCondLst>
                                            <p:cond delay="0"/>
                                          </p:stCondLst>
                                        </p:cTn>
                                        <p:tgtEl>
                                          <p:spTgt spid="3"/>
                                        </p:tgtEl>
                                        <p:attrNameLst>
                                          <p:attrName>style.visibility</p:attrName>
                                        </p:attrNameLst>
                                      </p:cBhvr>
                                      <p:to>
                                        <p:strVal val="visible"/>
                                      </p:to>
                                    </p:set>
                                    <p:animEffect transition="in" filter="barn(outVertical)">
                                      <p:cBhvr>
                                        <p:cTn id="134" dur="1000"/>
                                        <p:tgtEl>
                                          <p:spTgt spid="3"/>
                                        </p:tgtEl>
                                      </p:cBhvr>
                                    </p:animEffect>
                                  </p:childTnLst>
                                </p:cTn>
                              </p:par>
                            </p:childTnLst>
                          </p:cTn>
                        </p:par>
                      </p:childTnLst>
                    </p:cTn>
                  </p:par>
                  <p:par>
                    <p:cTn id="135" fill="hold">
                      <p:stCondLst>
                        <p:cond delay="indefinite"/>
                      </p:stCondLst>
                      <p:childTnLst>
                        <p:par>
                          <p:cTn id="136" fill="hold">
                            <p:stCondLst>
                              <p:cond delay="0"/>
                            </p:stCondLst>
                            <p:childTnLst>
                              <p:par>
                                <p:cTn id="137" presetID="16" presetClass="entr" presetSubtype="21" fill="hold" grpId="0" nodeType="clickEffect">
                                  <p:stCondLst>
                                    <p:cond delay="0"/>
                                  </p:stCondLst>
                                  <p:childTnLst>
                                    <p:set>
                                      <p:cBhvr>
                                        <p:cTn id="138" dur="1" fill="hold">
                                          <p:stCondLst>
                                            <p:cond delay="0"/>
                                          </p:stCondLst>
                                        </p:cTn>
                                        <p:tgtEl>
                                          <p:spTgt spid="7"/>
                                        </p:tgtEl>
                                        <p:attrNameLst>
                                          <p:attrName>style.visibility</p:attrName>
                                        </p:attrNameLst>
                                      </p:cBhvr>
                                      <p:to>
                                        <p:strVal val="visible"/>
                                      </p:to>
                                    </p:set>
                                    <p:animEffect transition="in" filter="barn(inVertical)">
                                      <p:cBhvr>
                                        <p:cTn id="1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p:bldP spid="259" grpId="0"/>
      <p:bldP spid="3" grpId="0"/>
      <p:bldP spid="119" grpId="0"/>
      <p:bldP spid="7"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5" name="TextBox 154"/>
              <p:cNvSpPr txBox="1"/>
              <p:nvPr/>
            </p:nvSpPr>
            <p:spPr>
              <a:xfrm>
                <a:off x="1711694" y="4520161"/>
                <a:ext cx="943616" cy="369909"/>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cs typeface="Times New Roman" panose="02020603050405020304" pitchFamily="18" charset="0"/>
                            </a:rPr>
                          </m:ctrlPr>
                        </m:accPr>
                        <m:e>
                          <m:sSub>
                            <m:sSubPr>
                              <m:ctrlPr>
                                <a:rPr lang="en-US" i="1" smtClean="0">
                                  <a:latin typeface="Cambria Math" panose="02040503050406030204" pitchFamily="18" charset="0"/>
                                  <a:cs typeface="Times New Roman" panose="02020603050405020304" pitchFamily="18" charset="0"/>
                                </a:rPr>
                              </m:ctrlPr>
                            </m:sSubPr>
                            <m:e>
                              <m:r>
                                <m:rPr>
                                  <m:sty m:val="p"/>
                                </m:rPr>
                                <a:rPr lang="en-US" b="0" i="0" smtClean="0">
                                  <a:latin typeface="Cambria Math" panose="02040503050406030204" pitchFamily="18" charset="0"/>
                                  <a:cs typeface="Times New Roman" panose="02020603050405020304" pitchFamily="18" charset="0"/>
                                </a:rPr>
                                <m:t>Q</m:t>
                              </m:r>
                            </m:e>
                            <m:sub>
                              <m:r>
                                <a:rPr lang="en-US" b="0" i="0" smtClean="0">
                                  <a:latin typeface="Cambria Math" panose="02040503050406030204" pitchFamily="18" charset="0"/>
                                  <a:cs typeface="Times New Roman" panose="02020603050405020304" pitchFamily="18" charset="0"/>
                                </a:rPr>
                                <m:t>1</m:t>
                              </m:r>
                            </m:sub>
                          </m:sSub>
                        </m:e>
                      </m:acc>
                      <m:d>
                        <m:dPr>
                          <m:ctrlPr>
                            <a:rPr lang="en-US" i="1" smtClean="0">
                              <a:latin typeface="Cambria Math" panose="02040503050406030204" pitchFamily="18" charset="0"/>
                              <a:cs typeface="Times New Roman" panose="02020603050405020304" pitchFamily="18" charset="0"/>
                            </a:rPr>
                          </m:ctrlPr>
                        </m:dPr>
                        <m:e>
                          <m:acc>
                            <m:accPr>
                              <m:chr m:val="̅"/>
                              <m:ctrlPr>
                                <a:rPr lang="en-US" i="1" smtClean="0">
                                  <a:latin typeface="Cambria Math" panose="02040503050406030204" pitchFamily="18" charset="0"/>
                                  <a:cs typeface="Times New Roman" panose="02020603050405020304" pitchFamily="18" charset="0"/>
                                </a:rPr>
                              </m:ctrlPr>
                            </m:accPr>
                            <m:e>
                              <m:r>
                                <m:rPr>
                                  <m:sty m:val="p"/>
                                </m:rPr>
                                <a:rPr lang="en-US" b="0" i="0" smtClean="0">
                                  <a:latin typeface="Cambria Math" panose="02040503050406030204" pitchFamily="18" charset="0"/>
                                  <a:cs typeface="Times New Roman" panose="02020603050405020304" pitchFamily="18" charset="0"/>
                                </a:rPr>
                                <m:t>A</m:t>
                              </m:r>
                            </m:e>
                          </m:acc>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55" name="TextBox 154"/>
              <p:cNvSpPr txBox="1">
                <a:spLocks noRot="1" noChangeAspect="1" noMove="1" noResize="1" noEditPoints="1" noAdjustHandles="1" noChangeArrowheads="1" noChangeShapeType="1" noTextEdit="1"/>
              </p:cNvSpPr>
              <p:nvPr/>
            </p:nvSpPr>
            <p:spPr>
              <a:xfrm>
                <a:off x="1711694" y="4520161"/>
                <a:ext cx="943616" cy="369909"/>
              </a:xfrm>
              <a:prstGeom prst="rect">
                <a:avLst/>
              </a:prstGeom>
              <a:blipFill>
                <a:blip r:embed="rId2"/>
                <a:stretch>
                  <a:fillRect r="-16129" b="-1147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4" name="TextBox 263"/>
              <p:cNvSpPr txBox="1"/>
              <p:nvPr/>
            </p:nvSpPr>
            <p:spPr>
              <a:xfrm>
                <a:off x="1724467" y="5129822"/>
                <a:ext cx="943616" cy="369909"/>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cs typeface="Times New Roman" panose="02020603050405020304" pitchFamily="18" charset="0"/>
                            </a:rPr>
                          </m:ctrlPr>
                        </m:accPr>
                        <m:e>
                          <m:sSub>
                            <m:sSubPr>
                              <m:ctrlPr>
                                <a:rPr lang="en-US" i="1" smtClean="0">
                                  <a:latin typeface="Cambria Math" panose="02040503050406030204" pitchFamily="18" charset="0"/>
                                  <a:cs typeface="Times New Roman" panose="02020603050405020304" pitchFamily="18" charset="0"/>
                                </a:rPr>
                              </m:ctrlPr>
                            </m:sSubPr>
                            <m:e>
                              <m:r>
                                <m:rPr>
                                  <m:sty m:val="p"/>
                                </m:rPr>
                                <a:rPr lang="en-US" b="0" i="0" smtClean="0">
                                  <a:latin typeface="Cambria Math" panose="02040503050406030204" pitchFamily="18" charset="0"/>
                                  <a:cs typeface="Times New Roman" panose="02020603050405020304" pitchFamily="18" charset="0"/>
                                </a:rPr>
                                <m:t>Q</m:t>
                              </m:r>
                            </m:e>
                            <m:sub>
                              <m:r>
                                <a:rPr lang="en-US" b="0" i="0" smtClean="0">
                                  <a:latin typeface="Cambria Math" panose="02040503050406030204" pitchFamily="18" charset="0"/>
                                  <a:cs typeface="Times New Roman" panose="02020603050405020304" pitchFamily="18" charset="0"/>
                                </a:rPr>
                                <m:t>2</m:t>
                              </m:r>
                            </m:sub>
                          </m:sSub>
                        </m:e>
                      </m:acc>
                      <m:d>
                        <m:dPr>
                          <m:ctrlPr>
                            <a:rPr lang="en-US" i="1" smtClean="0">
                              <a:latin typeface="Cambria Math" panose="02040503050406030204" pitchFamily="18" charset="0"/>
                              <a:cs typeface="Times New Roman" panose="02020603050405020304" pitchFamily="18" charset="0"/>
                            </a:rPr>
                          </m:ctrlPr>
                        </m:dPr>
                        <m:e>
                          <m:acc>
                            <m:accPr>
                              <m:chr m:val="̅"/>
                              <m:ctrlPr>
                                <a:rPr lang="en-US" i="1" smtClean="0">
                                  <a:latin typeface="Cambria Math" panose="02040503050406030204" pitchFamily="18" charset="0"/>
                                  <a:cs typeface="Times New Roman" panose="02020603050405020304" pitchFamily="18" charset="0"/>
                                </a:rPr>
                              </m:ctrlPr>
                            </m:accPr>
                            <m:e>
                              <m:r>
                                <m:rPr>
                                  <m:sty m:val="p"/>
                                </m:rPr>
                                <a:rPr lang="en-US" b="0" i="0" smtClean="0">
                                  <a:latin typeface="Cambria Math" panose="02040503050406030204" pitchFamily="18" charset="0"/>
                                  <a:cs typeface="Times New Roman" panose="02020603050405020304" pitchFamily="18" charset="0"/>
                                </a:rPr>
                                <m:t>B</m:t>
                              </m:r>
                            </m:e>
                          </m:acc>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264" name="TextBox 263"/>
              <p:cNvSpPr txBox="1">
                <a:spLocks noRot="1" noChangeAspect="1" noMove="1" noResize="1" noEditPoints="1" noAdjustHandles="1" noChangeArrowheads="1" noChangeShapeType="1" noTextEdit="1"/>
              </p:cNvSpPr>
              <p:nvPr/>
            </p:nvSpPr>
            <p:spPr>
              <a:xfrm>
                <a:off x="1724467" y="5129822"/>
                <a:ext cx="943616" cy="369909"/>
              </a:xfrm>
              <a:prstGeom prst="rect">
                <a:avLst/>
              </a:prstGeom>
              <a:blipFill>
                <a:blip r:embed="rId3"/>
                <a:stretch>
                  <a:fillRect r="-16129" b="-11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5" name="TextBox 264"/>
              <p:cNvSpPr txBox="1"/>
              <p:nvPr/>
            </p:nvSpPr>
            <p:spPr>
              <a:xfrm>
                <a:off x="1737245" y="5723639"/>
                <a:ext cx="943616" cy="369909"/>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cs typeface="Times New Roman" panose="02020603050405020304" pitchFamily="18" charset="0"/>
                            </a:rPr>
                          </m:ctrlPr>
                        </m:accPr>
                        <m:e>
                          <m:sSub>
                            <m:sSubPr>
                              <m:ctrlPr>
                                <a:rPr lang="en-US" i="1" smtClean="0">
                                  <a:latin typeface="Cambria Math" panose="02040503050406030204" pitchFamily="18" charset="0"/>
                                  <a:cs typeface="Times New Roman" panose="02020603050405020304" pitchFamily="18" charset="0"/>
                                </a:rPr>
                              </m:ctrlPr>
                            </m:sSubPr>
                            <m:e>
                              <m:r>
                                <m:rPr>
                                  <m:sty m:val="p"/>
                                </m:rPr>
                                <a:rPr lang="en-US" b="0" i="0" smtClean="0">
                                  <a:latin typeface="Cambria Math" panose="02040503050406030204" pitchFamily="18" charset="0"/>
                                  <a:cs typeface="Times New Roman" panose="02020603050405020304" pitchFamily="18" charset="0"/>
                                </a:rPr>
                                <m:t>Q</m:t>
                              </m:r>
                            </m:e>
                            <m:sub>
                              <m:r>
                                <a:rPr lang="en-US" b="0" i="0" smtClean="0">
                                  <a:latin typeface="Cambria Math" panose="02040503050406030204" pitchFamily="18" charset="0"/>
                                  <a:cs typeface="Times New Roman" panose="02020603050405020304" pitchFamily="18" charset="0"/>
                                </a:rPr>
                                <m:t>3</m:t>
                              </m:r>
                            </m:sub>
                          </m:sSub>
                        </m:e>
                      </m:acc>
                      <m:d>
                        <m:dPr>
                          <m:ctrlPr>
                            <a:rPr lang="en-US" i="1" smtClean="0">
                              <a:latin typeface="Cambria Math" panose="02040503050406030204" pitchFamily="18" charset="0"/>
                              <a:cs typeface="Times New Roman" panose="02020603050405020304" pitchFamily="18" charset="0"/>
                            </a:rPr>
                          </m:ctrlPr>
                        </m:dPr>
                        <m:e>
                          <m:acc>
                            <m:accPr>
                              <m:chr m:val="̅"/>
                              <m:ctrlPr>
                                <a:rPr lang="en-US" i="1" smtClean="0">
                                  <a:latin typeface="Cambria Math" panose="02040503050406030204" pitchFamily="18" charset="0"/>
                                  <a:cs typeface="Times New Roman" panose="02020603050405020304" pitchFamily="18" charset="0"/>
                                </a:rPr>
                              </m:ctrlPr>
                            </m:accPr>
                            <m:e>
                              <m:r>
                                <m:rPr>
                                  <m:sty m:val="p"/>
                                </m:rPr>
                                <a:rPr lang="en-US" b="0" i="0" smtClean="0">
                                  <a:latin typeface="Cambria Math" panose="02040503050406030204" pitchFamily="18" charset="0"/>
                                  <a:cs typeface="Times New Roman" panose="02020603050405020304" pitchFamily="18" charset="0"/>
                                </a:rPr>
                                <m:t>C</m:t>
                              </m:r>
                            </m:e>
                          </m:acc>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265" name="TextBox 264"/>
              <p:cNvSpPr txBox="1">
                <a:spLocks noRot="1" noChangeAspect="1" noMove="1" noResize="1" noEditPoints="1" noAdjustHandles="1" noChangeArrowheads="1" noChangeShapeType="1" noTextEdit="1"/>
              </p:cNvSpPr>
              <p:nvPr/>
            </p:nvSpPr>
            <p:spPr>
              <a:xfrm>
                <a:off x="1737245" y="5723639"/>
                <a:ext cx="943616" cy="369909"/>
              </a:xfrm>
              <a:prstGeom prst="rect">
                <a:avLst/>
              </a:prstGeom>
              <a:blipFill>
                <a:blip r:embed="rId4"/>
                <a:stretch>
                  <a:fillRect r="-5161" b="-9836"/>
                </a:stretch>
              </a:blipFill>
              <a:ln>
                <a:noFill/>
              </a:ln>
            </p:spPr>
            <p:txBody>
              <a:bodyPr/>
              <a:lstStyle/>
              <a:p>
                <a:r>
                  <a:rPr lang="en-US">
                    <a:noFill/>
                  </a:rPr>
                  <a:t> </a:t>
                </a:r>
              </a:p>
            </p:txBody>
          </p:sp>
        </mc:Fallback>
      </mc:AlternateContent>
      <p:pic>
        <p:nvPicPr>
          <p:cNvPr id="2" name="Picture 1"/>
          <p:cNvPicPr>
            <a:picLocks noChangeAspect="1"/>
          </p:cNvPicPr>
          <p:nvPr/>
        </p:nvPicPr>
        <p:blipFill>
          <a:blip r:embed="rId5"/>
          <a:stretch>
            <a:fillRect/>
          </a:stretch>
        </p:blipFill>
        <p:spPr>
          <a:xfrm>
            <a:off x="3810000" y="558676"/>
            <a:ext cx="6658724" cy="2755742"/>
          </a:xfrm>
          <a:prstGeom prst="rect">
            <a:avLst/>
          </a:prstGeom>
        </p:spPr>
      </p:pic>
      <p:sp>
        <p:nvSpPr>
          <p:cNvPr id="4" name="Slide Number Placeholder 3"/>
          <p:cNvSpPr>
            <a:spLocks noGrp="1"/>
          </p:cNvSpPr>
          <p:nvPr>
            <p:ph type="sldNum" sz="quarter" idx="12"/>
          </p:nvPr>
        </p:nvSpPr>
        <p:spPr>
          <a:xfrm>
            <a:off x="10946807" y="6238762"/>
            <a:ext cx="686393" cy="365125"/>
          </a:xfrm>
        </p:spPr>
        <p:txBody>
          <a:bodyPr/>
          <a:lstStyle/>
          <a:p>
            <a:fld id="{A8707075-541A-4CB2-8C7D-C1C20183CA57}" type="slidenum">
              <a:rPr lang="en-US" smtClean="0"/>
              <a:pPr/>
              <a:t>128</a:t>
            </a:fld>
            <a:endParaRPr lang="en-US" dirty="0"/>
          </a:p>
        </p:txBody>
      </p:sp>
      <p:grpSp>
        <p:nvGrpSpPr>
          <p:cNvPr id="277" name="Group 276"/>
          <p:cNvGrpSpPr/>
          <p:nvPr/>
        </p:nvGrpSpPr>
        <p:grpSpPr>
          <a:xfrm>
            <a:off x="2825229" y="3163028"/>
            <a:ext cx="6837897" cy="3061152"/>
            <a:chOff x="1301228" y="3337196"/>
            <a:chExt cx="6837897" cy="3061152"/>
          </a:xfrm>
        </p:grpSpPr>
        <p:grpSp>
          <p:nvGrpSpPr>
            <p:cNvPr id="267" name="Group 266"/>
            <p:cNvGrpSpPr/>
            <p:nvPr/>
          </p:nvGrpSpPr>
          <p:grpSpPr>
            <a:xfrm>
              <a:off x="1301228" y="3448739"/>
              <a:ext cx="6837897" cy="2949609"/>
              <a:chOff x="1301228" y="3448739"/>
              <a:chExt cx="6837897" cy="2949609"/>
            </a:xfrm>
          </p:grpSpPr>
          <p:sp>
            <p:nvSpPr>
              <p:cNvPr id="131" name="TextBox 130"/>
              <p:cNvSpPr txBox="1"/>
              <p:nvPr/>
            </p:nvSpPr>
            <p:spPr>
              <a:xfrm>
                <a:off x="1541999" y="3462654"/>
                <a:ext cx="411241" cy="338554"/>
              </a:xfrm>
              <a:prstGeom prst="rect">
                <a:avLst/>
              </a:prstGeom>
              <a:noFill/>
              <a:ln>
                <a:noFill/>
              </a:ln>
            </p:spPr>
            <p:txBody>
              <a:bodyPr wrap="square" rtlCol="0">
                <a:spAutoFit/>
              </a:bodyPr>
              <a:lstStyle/>
              <a:p>
                <a:r>
                  <a:rPr lang="en-US" sz="1600" dirty="0">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p:txBody>
          </p:sp>
          <p:sp>
            <p:nvSpPr>
              <p:cNvPr id="132" name="TextBox 131"/>
              <p:cNvSpPr txBox="1"/>
              <p:nvPr/>
            </p:nvSpPr>
            <p:spPr>
              <a:xfrm>
                <a:off x="2028855" y="3448739"/>
                <a:ext cx="411241" cy="338554"/>
              </a:xfrm>
              <a:prstGeom prst="rect">
                <a:avLst/>
              </a:prstGeom>
              <a:noFill/>
              <a:ln>
                <a:noFill/>
              </a:ln>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p:txBody>
          </p:sp>
          <p:sp>
            <p:nvSpPr>
              <p:cNvPr id="133" name="TextBox 132"/>
              <p:cNvSpPr txBox="1"/>
              <p:nvPr/>
            </p:nvSpPr>
            <p:spPr>
              <a:xfrm>
                <a:off x="2762273" y="3462075"/>
                <a:ext cx="411241" cy="338554"/>
              </a:xfrm>
              <a:prstGeom prst="rect">
                <a:avLst/>
              </a:prstGeom>
              <a:noFill/>
              <a:ln>
                <a:noFill/>
              </a:ln>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p:txBody>
          </p:sp>
          <p:sp>
            <p:nvSpPr>
              <p:cNvPr id="134" name="TextBox 133"/>
              <p:cNvSpPr txBox="1"/>
              <p:nvPr/>
            </p:nvSpPr>
            <p:spPr>
              <a:xfrm>
                <a:off x="4115063" y="3451829"/>
                <a:ext cx="411241" cy="338554"/>
              </a:xfrm>
              <a:prstGeom prst="rect">
                <a:avLst/>
              </a:prstGeom>
              <a:noFill/>
              <a:ln>
                <a:noFill/>
              </a:ln>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4</a:t>
                </a:r>
                <a:endParaRPr lang="en-US" sz="1600" dirty="0">
                  <a:latin typeface="Times New Roman" panose="02020603050405020304" pitchFamily="18" charset="0"/>
                  <a:cs typeface="Times New Roman" panose="02020603050405020304" pitchFamily="18" charset="0"/>
                </a:endParaRPr>
              </a:p>
            </p:txBody>
          </p:sp>
          <p:sp>
            <p:nvSpPr>
              <p:cNvPr id="135" name="TextBox 134"/>
              <p:cNvSpPr txBox="1"/>
              <p:nvPr/>
            </p:nvSpPr>
            <p:spPr>
              <a:xfrm>
                <a:off x="4897469" y="3477577"/>
                <a:ext cx="411241" cy="338554"/>
              </a:xfrm>
              <a:prstGeom prst="rect">
                <a:avLst/>
              </a:prstGeom>
              <a:noFill/>
              <a:ln>
                <a:noFill/>
              </a:ln>
            </p:spPr>
            <p:txBody>
              <a:bodyPr wrap="square" rtlCol="0">
                <a:spAutoFit/>
              </a:bodyPr>
              <a:lstStyle/>
              <a:p>
                <a:r>
                  <a:rPr lang="en-US" sz="1600" dirty="0">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5</a:t>
                </a:r>
                <a:endParaRPr lang="en-US" sz="1600" dirty="0">
                  <a:latin typeface="Times New Roman" panose="02020603050405020304" pitchFamily="18" charset="0"/>
                  <a:cs typeface="Times New Roman" panose="02020603050405020304" pitchFamily="18" charset="0"/>
                </a:endParaRPr>
              </a:p>
            </p:txBody>
          </p:sp>
          <p:sp>
            <p:nvSpPr>
              <p:cNvPr id="136" name="TextBox 135"/>
              <p:cNvSpPr txBox="1"/>
              <p:nvPr/>
            </p:nvSpPr>
            <p:spPr>
              <a:xfrm>
                <a:off x="5587269" y="3485871"/>
                <a:ext cx="411241" cy="338554"/>
              </a:xfrm>
              <a:prstGeom prst="rect">
                <a:avLst/>
              </a:prstGeom>
              <a:noFill/>
              <a:ln>
                <a:noFill/>
              </a:ln>
            </p:spPr>
            <p:txBody>
              <a:bodyPr wrap="square" rtlCol="0">
                <a:spAutoFit/>
              </a:bodyPr>
              <a:lstStyle/>
              <a:p>
                <a:r>
                  <a:rPr lang="en-US" sz="1600" dirty="0">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6</a:t>
                </a:r>
                <a:endParaRPr lang="en-US" sz="1600" dirty="0">
                  <a:latin typeface="Times New Roman" panose="02020603050405020304" pitchFamily="18" charset="0"/>
                  <a:cs typeface="Times New Roman" panose="02020603050405020304" pitchFamily="18" charset="0"/>
                </a:endParaRPr>
              </a:p>
            </p:txBody>
          </p:sp>
          <p:sp>
            <p:nvSpPr>
              <p:cNvPr id="137" name="TextBox 136"/>
              <p:cNvSpPr txBox="1"/>
              <p:nvPr/>
            </p:nvSpPr>
            <p:spPr>
              <a:xfrm>
                <a:off x="6231807" y="3490638"/>
                <a:ext cx="430179" cy="338554"/>
              </a:xfrm>
              <a:prstGeom prst="rect">
                <a:avLst/>
              </a:prstGeom>
              <a:noFill/>
              <a:ln>
                <a:noFill/>
              </a:ln>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7</a:t>
                </a:r>
                <a:endParaRPr lang="en-US" sz="1600" dirty="0">
                  <a:latin typeface="Times New Roman" panose="02020603050405020304" pitchFamily="18" charset="0"/>
                  <a:cs typeface="Times New Roman" panose="02020603050405020304" pitchFamily="18" charset="0"/>
                </a:endParaRPr>
              </a:p>
            </p:txBody>
          </p:sp>
          <p:sp>
            <p:nvSpPr>
              <p:cNvPr id="138" name="TextBox 137"/>
              <p:cNvSpPr txBox="1"/>
              <p:nvPr/>
            </p:nvSpPr>
            <p:spPr>
              <a:xfrm>
                <a:off x="6980159" y="3486458"/>
                <a:ext cx="411241" cy="338554"/>
              </a:xfrm>
              <a:prstGeom prst="rect">
                <a:avLst/>
              </a:prstGeom>
              <a:noFill/>
              <a:ln>
                <a:noFill/>
              </a:ln>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8</a:t>
                </a:r>
                <a:endParaRPr lang="en-US" sz="1600" dirty="0">
                  <a:latin typeface="Times New Roman" panose="02020603050405020304" pitchFamily="18" charset="0"/>
                  <a:cs typeface="Times New Roman" panose="02020603050405020304" pitchFamily="18" charset="0"/>
                </a:endParaRPr>
              </a:p>
            </p:txBody>
          </p:sp>
          <p:cxnSp>
            <p:nvCxnSpPr>
              <p:cNvPr id="139" name="Straight Connector 138"/>
              <p:cNvCxnSpPr/>
              <p:nvPr/>
            </p:nvCxnSpPr>
            <p:spPr>
              <a:xfrm>
                <a:off x="2008225" y="3614146"/>
                <a:ext cx="0" cy="274320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2728426" y="3614146"/>
                <a:ext cx="0" cy="274320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4848132" y="3611174"/>
                <a:ext cx="0" cy="274320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grpSp>
            <p:nvGrpSpPr>
              <p:cNvPr id="144" name="Group 143"/>
              <p:cNvGrpSpPr/>
              <p:nvPr/>
            </p:nvGrpSpPr>
            <p:grpSpPr>
              <a:xfrm>
                <a:off x="1301228" y="4359546"/>
                <a:ext cx="6837897" cy="1905000"/>
                <a:chOff x="1086904" y="4607199"/>
                <a:chExt cx="3713696" cy="1905000"/>
              </a:xfrm>
            </p:grpSpPr>
            <p:cxnSp>
              <p:nvCxnSpPr>
                <p:cNvPr id="150" name="Straight Connector 149"/>
                <p:cNvCxnSpPr/>
                <p:nvPr/>
              </p:nvCxnSpPr>
              <p:spPr>
                <a:xfrm>
                  <a:off x="1095520" y="5902599"/>
                  <a:ext cx="3705080" cy="0"/>
                </a:xfrm>
                <a:prstGeom prst="line">
                  <a:avLst/>
                </a:prstGeom>
                <a:ln>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1095520" y="4607199"/>
                  <a:ext cx="3705080" cy="0"/>
                </a:xfrm>
                <a:prstGeom prst="line">
                  <a:avLst/>
                </a:prstGeom>
                <a:ln>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1095520" y="5292999"/>
                  <a:ext cx="3705080" cy="0"/>
                </a:xfrm>
                <a:prstGeom prst="line">
                  <a:avLst/>
                </a:prstGeom>
                <a:ln>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1086904" y="6512199"/>
                  <a:ext cx="3705080" cy="0"/>
                </a:xfrm>
                <a:prstGeom prst="line">
                  <a:avLst/>
                </a:prstGeom>
                <a:ln>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45" name="TextBox 144"/>
              <p:cNvSpPr txBox="1"/>
              <p:nvPr/>
            </p:nvSpPr>
            <p:spPr>
              <a:xfrm>
                <a:off x="3395968" y="3475583"/>
                <a:ext cx="411241" cy="338554"/>
              </a:xfrm>
              <a:prstGeom prst="rect">
                <a:avLst/>
              </a:prstGeom>
              <a:noFill/>
              <a:ln>
                <a:noFill/>
              </a:ln>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3</a:t>
                </a:r>
                <a:endParaRPr lang="en-US" sz="1600" dirty="0">
                  <a:latin typeface="Times New Roman" panose="02020603050405020304" pitchFamily="18" charset="0"/>
                  <a:cs typeface="Times New Roman" panose="02020603050405020304" pitchFamily="18" charset="0"/>
                </a:endParaRPr>
              </a:p>
            </p:txBody>
          </p:sp>
          <p:cxnSp>
            <p:nvCxnSpPr>
              <p:cNvPr id="146" name="Straight Connector 145"/>
              <p:cNvCxnSpPr/>
              <p:nvPr/>
            </p:nvCxnSpPr>
            <p:spPr>
              <a:xfrm>
                <a:off x="5546064" y="3651621"/>
                <a:ext cx="0" cy="274320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6254219" y="3651621"/>
                <a:ext cx="0" cy="274320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6947195" y="3651621"/>
                <a:ext cx="0" cy="274320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662362" y="3655148"/>
                <a:ext cx="0" cy="274320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grpSp>
        <p:cxnSp>
          <p:nvCxnSpPr>
            <p:cNvPr id="130" name="Straight Connector 129"/>
            <p:cNvCxnSpPr/>
            <p:nvPr/>
          </p:nvCxnSpPr>
          <p:spPr>
            <a:xfrm>
              <a:off x="1309845" y="3337196"/>
              <a:ext cx="0" cy="2927350"/>
            </a:xfrm>
            <a:prstGeom prst="line">
              <a:avLst/>
            </a:prstGeom>
            <a:ln>
              <a:solidFill>
                <a:srgbClr val="0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3430844" y="3611174"/>
              <a:ext cx="0" cy="274320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4139977" y="3611174"/>
              <a:ext cx="0" cy="274320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grpSp>
      <p:grpSp>
        <p:nvGrpSpPr>
          <p:cNvPr id="269" name="Group 268"/>
          <p:cNvGrpSpPr/>
          <p:nvPr/>
        </p:nvGrpSpPr>
        <p:grpSpPr>
          <a:xfrm>
            <a:off x="2483208" y="4528110"/>
            <a:ext cx="365760" cy="389432"/>
            <a:chOff x="959208" y="4702278"/>
            <a:chExt cx="365760" cy="389432"/>
          </a:xfrm>
        </p:grpSpPr>
        <p:cxnSp>
          <p:nvCxnSpPr>
            <p:cNvPr id="162" name="Straight Connector 161"/>
            <p:cNvCxnSpPr/>
            <p:nvPr/>
          </p:nvCxnSpPr>
          <p:spPr>
            <a:xfrm>
              <a:off x="959208" y="4702278"/>
              <a:ext cx="36576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1321573" y="4709015"/>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p:nvGrpSpPr>
        <p:grpSpPr>
          <a:xfrm>
            <a:off x="2840281" y="4503145"/>
            <a:ext cx="723783" cy="382695"/>
            <a:chOff x="2162911" y="4909129"/>
            <a:chExt cx="723783" cy="382695"/>
          </a:xfrm>
        </p:grpSpPr>
        <p:cxnSp>
          <p:nvCxnSpPr>
            <p:cNvPr id="165" name="Straight Connector 164"/>
            <p:cNvCxnSpPr/>
            <p:nvPr/>
          </p:nvCxnSpPr>
          <p:spPr>
            <a:xfrm>
              <a:off x="2162911" y="5291824"/>
              <a:ext cx="72378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V="1">
              <a:off x="2886694" y="4909129"/>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p:nvGrpSpPr>
        <p:grpSpPr>
          <a:xfrm>
            <a:off x="3577539" y="4503144"/>
            <a:ext cx="703727" cy="386936"/>
            <a:chOff x="2886694" y="4895184"/>
            <a:chExt cx="703727" cy="386936"/>
          </a:xfrm>
        </p:grpSpPr>
        <p:cxnSp>
          <p:nvCxnSpPr>
            <p:cNvPr id="168" name="Straight Connector 167"/>
            <p:cNvCxnSpPr/>
            <p:nvPr/>
          </p:nvCxnSpPr>
          <p:spPr>
            <a:xfrm>
              <a:off x="2886694" y="4895184"/>
              <a:ext cx="70246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V="1">
              <a:off x="3590421" y="4899425"/>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p:nvGrpSpPr>
        <p:grpSpPr>
          <a:xfrm>
            <a:off x="4259594" y="4507798"/>
            <a:ext cx="723783" cy="382695"/>
            <a:chOff x="3583426" y="4926888"/>
            <a:chExt cx="723783" cy="382695"/>
          </a:xfrm>
        </p:grpSpPr>
        <p:cxnSp>
          <p:nvCxnSpPr>
            <p:cNvPr id="174" name="Straight Connector 173"/>
            <p:cNvCxnSpPr/>
            <p:nvPr/>
          </p:nvCxnSpPr>
          <p:spPr>
            <a:xfrm>
              <a:off x="3583426" y="5298811"/>
              <a:ext cx="72378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V="1">
              <a:off x="4303129" y="4926888"/>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20" name="Group 219"/>
          <p:cNvGrpSpPr/>
          <p:nvPr/>
        </p:nvGrpSpPr>
        <p:grpSpPr>
          <a:xfrm>
            <a:off x="4958099" y="4530419"/>
            <a:ext cx="709103" cy="387470"/>
            <a:chOff x="4296133" y="4922113"/>
            <a:chExt cx="709103" cy="387470"/>
          </a:xfrm>
        </p:grpSpPr>
        <p:cxnSp>
          <p:nvCxnSpPr>
            <p:cNvPr id="221" name="Straight Connector 220"/>
            <p:cNvCxnSpPr/>
            <p:nvPr/>
          </p:nvCxnSpPr>
          <p:spPr>
            <a:xfrm flipH="1">
              <a:off x="4296133" y="4922113"/>
              <a:ext cx="709103" cy="186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flipV="1">
              <a:off x="4986197" y="4926888"/>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23" name="Group 222"/>
          <p:cNvGrpSpPr/>
          <p:nvPr/>
        </p:nvGrpSpPr>
        <p:grpSpPr>
          <a:xfrm>
            <a:off x="5641466" y="4497661"/>
            <a:ext cx="723783" cy="387561"/>
            <a:chOff x="4979202" y="4904263"/>
            <a:chExt cx="723783" cy="387561"/>
          </a:xfrm>
        </p:grpSpPr>
        <p:cxnSp>
          <p:nvCxnSpPr>
            <p:cNvPr id="224" name="Straight Connector 223"/>
            <p:cNvCxnSpPr/>
            <p:nvPr/>
          </p:nvCxnSpPr>
          <p:spPr>
            <a:xfrm>
              <a:off x="4979202" y="5291824"/>
              <a:ext cx="72378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5698905" y="4904263"/>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26" name="Group 225"/>
          <p:cNvGrpSpPr/>
          <p:nvPr/>
        </p:nvGrpSpPr>
        <p:grpSpPr>
          <a:xfrm>
            <a:off x="6352428" y="4507909"/>
            <a:ext cx="709103" cy="410442"/>
            <a:chOff x="5706666" y="4899141"/>
            <a:chExt cx="709103" cy="410442"/>
          </a:xfrm>
        </p:grpSpPr>
        <p:cxnSp>
          <p:nvCxnSpPr>
            <p:cNvPr id="227" name="Straight Connector 226"/>
            <p:cNvCxnSpPr/>
            <p:nvPr/>
          </p:nvCxnSpPr>
          <p:spPr>
            <a:xfrm flipH="1">
              <a:off x="5706666" y="4899141"/>
              <a:ext cx="709103" cy="186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V="1">
              <a:off x="6410620" y="4926888"/>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p:nvGrpSpPr>
        <p:grpSpPr>
          <a:xfrm>
            <a:off x="7062684" y="4534848"/>
            <a:ext cx="723783" cy="382695"/>
            <a:chOff x="5538683" y="4709015"/>
            <a:chExt cx="723783" cy="382695"/>
          </a:xfrm>
        </p:grpSpPr>
        <p:cxnSp>
          <p:nvCxnSpPr>
            <p:cNvPr id="230" name="Straight Connector 229"/>
            <p:cNvCxnSpPr/>
            <p:nvPr/>
          </p:nvCxnSpPr>
          <p:spPr>
            <a:xfrm>
              <a:off x="5538683" y="5077697"/>
              <a:ext cx="72378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flipV="1">
              <a:off x="6236545" y="4709015"/>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p:nvGrpSpPr>
        <p:grpSpPr>
          <a:xfrm>
            <a:off x="2843479" y="5096370"/>
            <a:ext cx="1403493" cy="384695"/>
            <a:chOff x="3589164" y="5517904"/>
            <a:chExt cx="1403493" cy="384695"/>
          </a:xfrm>
        </p:grpSpPr>
        <p:cxnSp>
          <p:nvCxnSpPr>
            <p:cNvPr id="234" name="Straight Connector 233"/>
            <p:cNvCxnSpPr/>
            <p:nvPr/>
          </p:nvCxnSpPr>
          <p:spPr>
            <a:xfrm>
              <a:off x="3589164" y="5902599"/>
              <a:ext cx="140349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flipV="1">
              <a:off x="4983415" y="5517904"/>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p:nvGrpSpPr>
        <p:grpSpPr>
          <a:xfrm>
            <a:off x="4226944" y="5110628"/>
            <a:ext cx="1426848" cy="382695"/>
            <a:chOff x="4973249" y="5517904"/>
            <a:chExt cx="1426848" cy="382695"/>
          </a:xfrm>
        </p:grpSpPr>
        <p:cxnSp>
          <p:nvCxnSpPr>
            <p:cNvPr id="238" name="Straight Connector 237"/>
            <p:cNvCxnSpPr/>
            <p:nvPr/>
          </p:nvCxnSpPr>
          <p:spPr>
            <a:xfrm>
              <a:off x="4973249" y="5517904"/>
              <a:ext cx="142171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flipV="1">
              <a:off x="6400097" y="5517904"/>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2134878" y="3785399"/>
            <a:ext cx="7065176" cy="426873"/>
            <a:chOff x="610878" y="3959566"/>
            <a:chExt cx="7065176" cy="426873"/>
          </a:xfrm>
        </p:grpSpPr>
        <p:sp>
          <p:nvSpPr>
            <p:cNvPr id="154" name="TextBox 153"/>
            <p:cNvSpPr txBox="1"/>
            <p:nvPr/>
          </p:nvSpPr>
          <p:spPr>
            <a:xfrm>
              <a:off x="610878" y="3966355"/>
              <a:ext cx="727364" cy="338554"/>
            </a:xfrm>
            <a:prstGeom prst="rect">
              <a:avLst/>
            </a:prstGeom>
            <a:noFill/>
            <a:ln>
              <a:noFill/>
            </a:ln>
          </p:spPr>
          <p:txBody>
            <a:bodyPr wrap="square" rtlCol="0">
              <a:spAutoFit/>
            </a:bodyPr>
            <a:lstStyle/>
            <a:p>
              <a:r>
                <a:rPr lang="en-US" sz="1600" dirty="0" err="1">
                  <a:latin typeface="Times New Roman" panose="02020603050405020304" pitchFamily="18" charset="0"/>
                  <a:cs typeface="Times New Roman" panose="02020603050405020304" pitchFamily="18" charset="0"/>
                </a:rPr>
                <a:t>Clk</a:t>
              </a:r>
              <a:endParaRPr lang="en-US" sz="1600" dirty="0">
                <a:latin typeface="Times New Roman" panose="02020603050405020304" pitchFamily="18" charset="0"/>
                <a:cs typeface="Times New Roman" panose="02020603050405020304" pitchFamily="18" charset="0"/>
              </a:endParaRPr>
            </a:p>
          </p:txBody>
        </p:sp>
        <p:cxnSp>
          <p:nvCxnSpPr>
            <p:cNvPr id="183" name="Straight Connector 182"/>
            <p:cNvCxnSpPr/>
            <p:nvPr/>
          </p:nvCxnSpPr>
          <p:spPr>
            <a:xfrm rot="10800000">
              <a:off x="1308949" y="4357949"/>
              <a:ext cx="36189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955167" y="3995036"/>
              <a:ext cx="37275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V="1">
              <a:off x="1324968" y="4003744"/>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V="1">
              <a:off x="1684824" y="3981572"/>
              <a:ext cx="0" cy="38269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684824" y="3981572"/>
              <a:ext cx="34741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flipV="1">
              <a:off x="2032224" y="3990280"/>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0800000">
              <a:off x="2032224" y="4372763"/>
              <a:ext cx="36189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flipV="1">
              <a:off x="2390035" y="3978359"/>
              <a:ext cx="0" cy="38269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2390035" y="3978359"/>
              <a:ext cx="34741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flipV="1">
              <a:off x="2737436" y="3987067"/>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rot="10800000">
              <a:off x="2709107" y="4358062"/>
              <a:ext cx="36189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V="1">
              <a:off x="3094230" y="3992035"/>
              <a:ext cx="0" cy="38269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3094334" y="3992035"/>
              <a:ext cx="34741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V="1">
              <a:off x="3441734" y="4000743"/>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rot="10800000">
              <a:off x="3443072" y="4372763"/>
              <a:ext cx="36189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V="1">
              <a:off x="3800883" y="3978359"/>
              <a:ext cx="0" cy="38269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3800883" y="3978359"/>
              <a:ext cx="34741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flipV="1">
              <a:off x="4148284" y="3987067"/>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rot="10800000">
              <a:off x="4148283" y="4371425"/>
              <a:ext cx="36189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rot="10800000">
              <a:off x="4852303" y="4353211"/>
              <a:ext cx="36189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flipV="1">
              <a:off x="4485996" y="3976243"/>
              <a:ext cx="0" cy="38269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4485996" y="3976243"/>
              <a:ext cx="37275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V="1">
              <a:off x="4855797" y="3984951"/>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V="1">
              <a:off x="5215653" y="3962779"/>
              <a:ext cx="0" cy="38269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5215653" y="3962779"/>
              <a:ext cx="34741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V="1">
              <a:off x="5563053" y="3971487"/>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0800000">
              <a:off x="5563053" y="4353970"/>
              <a:ext cx="36189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flipV="1">
              <a:off x="5920864" y="3959566"/>
              <a:ext cx="0" cy="38269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5906803" y="3973242"/>
              <a:ext cx="34741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V="1">
              <a:off x="6268265" y="3968274"/>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10800000">
              <a:off x="6267351" y="4367646"/>
              <a:ext cx="36189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V="1">
              <a:off x="6625163" y="3973242"/>
              <a:ext cx="0" cy="38269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6625163" y="3973242"/>
              <a:ext cx="34741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V="1">
              <a:off x="6972563" y="3981950"/>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0800000">
              <a:off x="6973901" y="4353970"/>
              <a:ext cx="36189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7324317" y="3972308"/>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10800000">
              <a:off x="7314162" y="3980947"/>
              <a:ext cx="36189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70" name="Group 269"/>
          <p:cNvGrpSpPr/>
          <p:nvPr/>
        </p:nvGrpSpPr>
        <p:grpSpPr>
          <a:xfrm>
            <a:off x="7733189" y="4529766"/>
            <a:ext cx="770970" cy="403436"/>
            <a:chOff x="6209189" y="4703934"/>
            <a:chExt cx="770970" cy="403436"/>
          </a:xfrm>
        </p:grpSpPr>
        <p:cxnSp>
          <p:nvCxnSpPr>
            <p:cNvPr id="232" name="Straight Connector 231"/>
            <p:cNvCxnSpPr/>
            <p:nvPr/>
          </p:nvCxnSpPr>
          <p:spPr>
            <a:xfrm flipH="1" flipV="1">
              <a:off x="6209189" y="4703934"/>
              <a:ext cx="770970" cy="91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6972563" y="4724675"/>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51" name="Straight Connector 250"/>
          <p:cNvCxnSpPr/>
          <p:nvPr/>
        </p:nvCxnSpPr>
        <p:spPr>
          <a:xfrm flipH="1" flipV="1">
            <a:off x="8458877" y="4892585"/>
            <a:ext cx="770970" cy="91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71" name="Group 270"/>
          <p:cNvGrpSpPr/>
          <p:nvPr/>
        </p:nvGrpSpPr>
        <p:grpSpPr>
          <a:xfrm>
            <a:off x="2489484" y="5098370"/>
            <a:ext cx="372759" cy="382695"/>
            <a:chOff x="965483" y="5272537"/>
            <a:chExt cx="372759" cy="382695"/>
          </a:xfrm>
        </p:grpSpPr>
        <p:cxnSp>
          <p:nvCxnSpPr>
            <p:cNvPr id="172" name="Straight Connector 171"/>
            <p:cNvCxnSpPr/>
            <p:nvPr/>
          </p:nvCxnSpPr>
          <p:spPr>
            <a:xfrm flipV="1">
              <a:off x="1324609" y="5272537"/>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965483" y="5274144"/>
              <a:ext cx="37275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78" name="Group 277"/>
          <p:cNvGrpSpPr/>
          <p:nvPr/>
        </p:nvGrpSpPr>
        <p:grpSpPr>
          <a:xfrm>
            <a:off x="7085138" y="5125335"/>
            <a:ext cx="1421717" cy="382695"/>
            <a:chOff x="5561137" y="5299502"/>
            <a:chExt cx="1421717" cy="382695"/>
          </a:xfrm>
        </p:grpSpPr>
        <p:cxnSp>
          <p:nvCxnSpPr>
            <p:cNvPr id="255" name="Straight Connector 254"/>
            <p:cNvCxnSpPr/>
            <p:nvPr/>
          </p:nvCxnSpPr>
          <p:spPr>
            <a:xfrm>
              <a:off x="5561137" y="5299502"/>
              <a:ext cx="142171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V="1">
              <a:off x="6972563" y="5299502"/>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p:nvGrpSpPr>
        <p:grpSpPr>
          <a:xfrm>
            <a:off x="5649280" y="5125335"/>
            <a:ext cx="1420784" cy="382695"/>
            <a:chOff x="4125280" y="5299502"/>
            <a:chExt cx="1420784" cy="382695"/>
          </a:xfrm>
        </p:grpSpPr>
        <p:cxnSp>
          <p:nvCxnSpPr>
            <p:cNvPr id="236" name="Straight Connector 235"/>
            <p:cNvCxnSpPr/>
            <p:nvPr/>
          </p:nvCxnSpPr>
          <p:spPr>
            <a:xfrm>
              <a:off x="4125280" y="5667490"/>
              <a:ext cx="142078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V="1">
              <a:off x="5545578" y="5299502"/>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58" name="Straight Connector 257"/>
          <p:cNvCxnSpPr/>
          <p:nvPr/>
        </p:nvCxnSpPr>
        <p:spPr>
          <a:xfrm flipH="1" flipV="1">
            <a:off x="8458877" y="5502033"/>
            <a:ext cx="770970" cy="91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73" name="Group 272"/>
          <p:cNvGrpSpPr/>
          <p:nvPr/>
        </p:nvGrpSpPr>
        <p:grpSpPr>
          <a:xfrm>
            <a:off x="2475851" y="5723639"/>
            <a:ext cx="372759" cy="395989"/>
            <a:chOff x="951850" y="5897806"/>
            <a:chExt cx="372759" cy="395989"/>
          </a:xfrm>
        </p:grpSpPr>
        <p:cxnSp>
          <p:nvCxnSpPr>
            <p:cNvPr id="243" name="Straight Connector 242"/>
            <p:cNvCxnSpPr/>
            <p:nvPr/>
          </p:nvCxnSpPr>
          <p:spPr>
            <a:xfrm flipV="1">
              <a:off x="1324609" y="5911100"/>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951850" y="5897806"/>
              <a:ext cx="37275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p:nvGrpSpPr>
        <p:grpSpPr>
          <a:xfrm>
            <a:off x="2859875" y="5722577"/>
            <a:ext cx="2807327" cy="382695"/>
            <a:chOff x="1335874" y="5896744"/>
            <a:chExt cx="2807327" cy="382695"/>
          </a:xfrm>
        </p:grpSpPr>
        <p:cxnSp>
          <p:nvCxnSpPr>
            <p:cNvPr id="242" name="Straight Connector 241"/>
            <p:cNvCxnSpPr/>
            <p:nvPr/>
          </p:nvCxnSpPr>
          <p:spPr>
            <a:xfrm flipH="1">
              <a:off x="1335874" y="6271993"/>
              <a:ext cx="279943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flipV="1">
              <a:off x="4143201" y="5896744"/>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p:nvGrpSpPr>
        <p:grpSpPr>
          <a:xfrm>
            <a:off x="5659311" y="5726807"/>
            <a:ext cx="2837252" cy="392821"/>
            <a:chOff x="4135311" y="5900974"/>
            <a:chExt cx="2837252" cy="392821"/>
          </a:xfrm>
        </p:grpSpPr>
        <p:cxnSp>
          <p:nvCxnSpPr>
            <p:cNvPr id="240" name="Straight Connector 239"/>
            <p:cNvCxnSpPr/>
            <p:nvPr/>
          </p:nvCxnSpPr>
          <p:spPr>
            <a:xfrm>
              <a:off x="4135311" y="5900974"/>
              <a:ext cx="281188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flipV="1">
              <a:off x="6972563" y="5911100"/>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63" name="Straight Connector 262"/>
          <p:cNvCxnSpPr/>
          <p:nvPr/>
        </p:nvCxnSpPr>
        <p:spPr>
          <a:xfrm flipH="1" flipV="1">
            <a:off x="8472848" y="6097202"/>
            <a:ext cx="770970" cy="91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66" name="TextBox 265"/>
          <p:cNvSpPr txBox="1"/>
          <p:nvPr/>
        </p:nvSpPr>
        <p:spPr>
          <a:xfrm>
            <a:off x="1905000" y="6220653"/>
            <a:ext cx="7338818"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   CBA  =  111       110      101      100        011      </a:t>
            </a:r>
            <a:r>
              <a:rPr lang="en-US" smtClean="0">
                <a:latin typeface="Times New Roman" panose="02020603050405020304" pitchFamily="18" charset="0"/>
                <a:cs typeface="Times New Roman" panose="02020603050405020304" pitchFamily="18" charset="0"/>
              </a:rPr>
              <a:t>010      001       </a:t>
            </a:r>
            <a:r>
              <a:rPr lang="en-US" dirty="0" smtClean="0">
                <a:latin typeface="Times New Roman" panose="02020603050405020304" pitchFamily="18" charset="0"/>
                <a:cs typeface="Times New Roman" panose="02020603050405020304" pitchFamily="18" charset="0"/>
              </a:rPr>
              <a:t>000</a:t>
            </a:r>
            <a:endParaRPr lang="en-US" dirty="0">
              <a:latin typeface="Times New Roman" panose="02020603050405020304" pitchFamily="18" charset="0"/>
              <a:cs typeface="Times New Roman" panose="02020603050405020304" pitchFamily="18" charset="0"/>
            </a:endParaRPr>
          </a:p>
        </p:txBody>
      </p:sp>
      <p:sp>
        <p:nvSpPr>
          <p:cNvPr id="129" name="Rectangle 175"/>
          <p:cNvSpPr>
            <a:spLocks noChangeArrowheads="1"/>
          </p:cNvSpPr>
          <p:nvPr/>
        </p:nvSpPr>
        <p:spPr bwMode="auto">
          <a:xfrm>
            <a:off x="318046" y="1126246"/>
            <a:ext cx="2890778" cy="9541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indent="-342900" algn="ctr">
              <a:buFont typeface="Wingdings" panose="05000000000000000000" pitchFamily="2" charset="2"/>
              <a:buChar char="v"/>
            </a:pPr>
            <a:r>
              <a:rPr lang="en-US" sz="2800" b="1" dirty="0">
                <a:latin typeface="Times New Roman" panose="02020603050405020304" pitchFamily="18" charset="0"/>
                <a:ea typeface="Times New Roman" panose="02020603050405020304" pitchFamily="18" charset="0"/>
                <a:cs typeface="Times New Roman" panose="02020603050405020304" pitchFamily="18" charset="0"/>
              </a:rPr>
              <a:t> Bộ đếm </a:t>
            </a:r>
            <a:r>
              <a:rPr lang="en-US" sz="2800" b="1" dirty="0" err="1">
                <a:latin typeface="Times New Roman" panose="02020603050405020304" pitchFamily="18" charset="0"/>
                <a:ea typeface="Times New Roman" panose="02020603050405020304" pitchFamily="18" charset="0"/>
                <a:cs typeface="Times New Roman" panose="02020603050405020304" pitchFamily="18" charset="0"/>
              </a:rPr>
              <a:t>xuống</a:t>
            </a:r>
            <a:r>
              <a:rPr lang="en-US" sz="2800" b="1" dirty="0">
                <a:latin typeface="Times New Roman" panose="02020603050405020304" pitchFamily="18" charset="0"/>
                <a:ea typeface="Times New Roman" pitchFamily="18" charset="0"/>
                <a:cs typeface="Times New Roman" panose="02020603050405020304" pitchFamily="18" charset="0"/>
              </a:rPr>
              <a:t>,</a:t>
            </a:r>
          </a:p>
          <a:p>
            <a:pPr algn="ctr"/>
            <a:r>
              <a:rPr lang="en-US" sz="2800" b="1" dirty="0">
                <a:latin typeface="Times New Roman" panose="02020603050405020304" pitchFamily="18" charset="0"/>
                <a:ea typeface="Times New Roman" pitchFamily="18" charset="0"/>
                <a:cs typeface="Times New Roman" panose="02020603050405020304" pitchFamily="18" charset="0"/>
              </a:rPr>
              <a:t> cơ </a:t>
            </a:r>
            <a:r>
              <a:rPr lang="en-US" sz="2800" b="1" dirty="0" err="1">
                <a:latin typeface="Times New Roman" panose="02020603050405020304" pitchFamily="18" charset="0"/>
                <a:ea typeface="Times New Roman" pitchFamily="18" charset="0"/>
                <a:cs typeface="Times New Roman" panose="02020603050405020304" pitchFamily="18" charset="0"/>
              </a:rPr>
              <a:t>số</a:t>
            </a:r>
            <a:r>
              <a:rPr lang="en-US" sz="2800" b="1" dirty="0">
                <a:latin typeface="Times New Roman" panose="02020603050405020304" pitchFamily="18" charset="0"/>
                <a:ea typeface="Times New Roman" pitchFamily="18" charset="0"/>
                <a:cs typeface="Times New Roman" panose="02020603050405020304" pitchFamily="18" charset="0"/>
              </a:rPr>
              <a:t> 8</a:t>
            </a:r>
            <a:endParaRPr lang="en-US" sz="2800" dirty="0">
              <a:latin typeface="Times New Roman" panose="02020603050405020304" pitchFamily="18" charset="0"/>
              <a:cs typeface="Times New Roman" panose="02020603050405020304" pitchFamily="18" charset="0"/>
            </a:endParaRPr>
          </a:p>
        </p:txBody>
      </p:sp>
      <p:sp>
        <p:nvSpPr>
          <p:cNvPr id="3" name="Right Arrow 2">
            <a:hlinkClick r:id="rId6" action="ppaction://hlinkfile"/>
          </p:cNvPr>
          <p:cNvSpPr/>
          <p:nvPr/>
        </p:nvSpPr>
        <p:spPr>
          <a:xfrm>
            <a:off x="11161924" y="2018798"/>
            <a:ext cx="623676" cy="3325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itle 1"/>
          <p:cNvSpPr>
            <a:spLocks noGrp="1"/>
          </p:cNvSpPr>
          <p:nvPr>
            <p:ph type="title"/>
          </p:nvPr>
        </p:nvSpPr>
        <p:spPr>
          <a:xfrm>
            <a:off x="74310" y="57941"/>
            <a:ext cx="11914489" cy="665239"/>
          </a:xfrm>
        </p:spPr>
        <p:txBody>
          <a:bodyPr vert="horz" lIns="91440" tIns="45720" rIns="91440" bIns="45720" rtlCol="0" anchor="ctr">
            <a:noAutofit/>
          </a:bodyPr>
          <a:lstStyle/>
          <a:p>
            <a:pPr lvl="0">
              <a:defRPr/>
            </a:pP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Thiết</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kế</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bộ</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đếm</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không</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đồng</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bộ</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cơ</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số</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2</a:t>
            </a:r>
            <a:r>
              <a:rPr lang="en-US" sz="3200" b="1" baseline="30000" dirty="0" smtClean="0">
                <a:solidFill>
                  <a:schemeClr val="accent1">
                    <a:lumMod val="50000"/>
                  </a:schemeClr>
                </a:solidFill>
                <a:latin typeface="Times New Roman" panose="02020603050405020304" pitchFamily="18" charset="0"/>
                <a:cs typeface="Times New Roman" panose="02020603050405020304" pitchFamily="18" charset="0"/>
              </a:rPr>
              <a:t>n</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(2)</a:t>
            </a:r>
            <a:endParaRPr lang="en-US" sz="32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0"/>
                                        <p:tgtEl>
                                          <p:spTgt spid="129"/>
                                        </p:tgtEl>
                                      </p:cBhvr>
                                    </p:animEffect>
                                    <p:anim calcmode="lin" valueType="num">
                                      <p:cBhvr>
                                        <p:cTn id="8" dur="1000" fill="hold"/>
                                        <p:tgtEl>
                                          <p:spTgt spid="129"/>
                                        </p:tgtEl>
                                        <p:attrNameLst>
                                          <p:attrName>ppt_x</p:attrName>
                                        </p:attrNameLst>
                                      </p:cBhvr>
                                      <p:tavLst>
                                        <p:tav tm="0">
                                          <p:val>
                                            <p:strVal val="#ppt_x"/>
                                          </p:val>
                                        </p:tav>
                                        <p:tav tm="100000">
                                          <p:val>
                                            <p:strVal val="#ppt_x"/>
                                          </p:val>
                                        </p:tav>
                                      </p:tavLst>
                                    </p:anim>
                                    <p:anim calcmode="lin" valueType="num">
                                      <p:cBhvr>
                                        <p:cTn id="9" dur="1000" fill="hold"/>
                                        <p:tgtEl>
                                          <p:spTgt spid="1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1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77"/>
                                        </p:tgtEl>
                                        <p:attrNameLst>
                                          <p:attrName>style.visibility</p:attrName>
                                        </p:attrNameLst>
                                      </p:cBhvr>
                                      <p:to>
                                        <p:strVal val="visible"/>
                                      </p:to>
                                    </p:set>
                                    <p:animEffect transition="in" filter="barn(inVertical)">
                                      <p:cBhvr>
                                        <p:cTn id="19" dur="500"/>
                                        <p:tgtEl>
                                          <p:spTgt spid="277"/>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Vertical)">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55"/>
                                        </p:tgtEl>
                                        <p:attrNameLst>
                                          <p:attrName>style.visibility</p:attrName>
                                        </p:attrNameLst>
                                      </p:cBhvr>
                                      <p:to>
                                        <p:strVal val="visible"/>
                                      </p:to>
                                    </p:set>
                                    <p:animEffect transition="in" filter="barn(inVertical)">
                                      <p:cBhvr>
                                        <p:cTn id="29" dur="500"/>
                                        <p:tgtEl>
                                          <p:spTgt spid="155"/>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269"/>
                                        </p:tgtEl>
                                        <p:attrNameLst>
                                          <p:attrName>style.visibility</p:attrName>
                                        </p:attrNameLst>
                                      </p:cBhvr>
                                      <p:to>
                                        <p:strVal val="visible"/>
                                      </p:to>
                                    </p:set>
                                    <p:animEffect transition="in" filter="barn(inVertical)">
                                      <p:cBhvr>
                                        <p:cTn id="34" dur="500"/>
                                        <p:tgtEl>
                                          <p:spTgt spid="269"/>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164"/>
                                        </p:tgtEl>
                                        <p:attrNameLst>
                                          <p:attrName>style.visibility</p:attrName>
                                        </p:attrNameLst>
                                      </p:cBhvr>
                                      <p:to>
                                        <p:strVal val="visible"/>
                                      </p:to>
                                    </p:set>
                                    <p:animEffect transition="in" filter="barn(inVertical)">
                                      <p:cBhvr>
                                        <p:cTn id="39" dur="500"/>
                                        <p:tgtEl>
                                          <p:spTgt spid="164"/>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167"/>
                                        </p:tgtEl>
                                        <p:attrNameLst>
                                          <p:attrName>style.visibility</p:attrName>
                                        </p:attrNameLst>
                                      </p:cBhvr>
                                      <p:to>
                                        <p:strVal val="visible"/>
                                      </p:to>
                                    </p:set>
                                    <p:animEffect transition="in" filter="barn(inVertical)">
                                      <p:cBhvr>
                                        <p:cTn id="44" dur="500"/>
                                        <p:tgtEl>
                                          <p:spTgt spid="167"/>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173"/>
                                        </p:tgtEl>
                                        <p:attrNameLst>
                                          <p:attrName>style.visibility</p:attrName>
                                        </p:attrNameLst>
                                      </p:cBhvr>
                                      <p:to>
                                        <p:strVal val="visible"/>
                                      </p:to>
                                    </p:set>
                                    <p:animEffect transition="in" filter="barn(inVertical)">
                                      <p:cBhvr>
                                        <p:cTn id="49" dur="500"/>
                                        <p:tgtEl>
                                          <p:spTgt spid="173"/>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220"/>
                                        </p:tgtEl>
                                        <p:attrNameLst>
                                          <p:attrName>style.visibility</p:attrName>
                                        </p:attrNameLst>
                                      </p:cBhvr>
                                      <p:to>
                                        <p:strVal val="visible"/>
                                      </p:to>
                                    </p:set>
                                    <p:animEffect transition="in" filter="barn(inVertical)">
                                      <p:cBhvr>
                                        <p:cTn id="54" dur="500"/>
                                        <p:tgtEl>
                                          <p:spTgt spid="220"/>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223"/>
                                        </p:tgtEl>
                                        <p:attrNameLst>
                                          <p:attrName>style.visibility</p:attrName>
                                        </p:attrNameLst>
                                      </p:cBhvr>
                                      <p:to>
                                        <p:strVal val="visible"/>
                                      </p:to>
                                    </p:set>
                                    <p:animEffect transition="in" filter="barn(inVertical)">
                                      <p:cBhvr>
                                        <p:cTn id="59" dur="500"/>
                                        <p:tgtEl>
                                          <p:spTgt spid="223"/>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nodeType="clickEffect">
                                  <p:stCondLst>
                                    <p:cond delay="0"/>
                                  </p:stCondLst>
                                  <p:childTnLst>
                                    <p:set>
                                      <p:cBhvr>
                                        <p:cTn id="63" dur="1" fill="hold">
                                          <p:stCondLst>
                                            <p:cond delay="0"/>
                                          </p:stCondLst>
                                        </p:cTn>
                                        <p:tgtEl>
                                          <p:spTgt spid="226"/>
                                        </p:tgtEl>
                                        <p:attrNameLst>
                                          <p:attrName>style.visibility</p:attrName>
                                        </p:attrNameLst>
                                      </p:cBhvr>
                                      <p:to>
                                        <p:strVal val="visible"/>
                                      </p:to>
                                    </p:set>
                                    <p:animEffect transition="in" filter="barn(inVertical)">
                                      <p:cBhvr>
                                        <p:cTn id="64" dur="500"/>
                                        <p:tgtEl>
                                          <p:spTgt spid="226"/>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nodeType="clickEffect">
                                  <p:stCondLst>
                                    <p:cond delay="0"/>
                                  </p:stCondLst>
                                  <p:childTnLst>
                                    <p:set>
                                      <p:cBhvr>
                                        <p:cTn id="68" dur="1" fill="hold">
                                          <p:stCondLst>
                                            <p:cond delay="0"/>
                                          </p:stCondLst>
                                        </p:cTn>
                                        <p:tgtEl>
                                          <p:spTgt spid="276"/>
                                        </p:tgtEl>
                                        <p:attrNameLst>
                                          <p:attrName>style.visibility</p:attrName>
                                        </p:attrNameLst>
                                      </p:cBhvr>
                                      <p:to>
                                        <p:strVal val="visible"/>
                                      </p:to>
                                    </p:set>
                                    <p:animEffect transition="in" filter="barn(inVertical)">
                                      <p:cBhvr>
                                        <p:cTn id="69" dur="500"/>
                                        <p:tgtEl>
                                          <p:spTgt spid="276"/>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nodeType="clickEffect">
                                  <p:stCondLst>
                                    <p:cond delay="0"/>
                                  </p:stCondLst>
                                  <p:childTnLst>
                                    <p:set>
                                      <p:cBhvr>
                                        <p:cTn id="73" dur="1" fill="hold">
                                          <p:stCondLst>
                                            <p:cond delay="0"/>
                                          </p:stCondLst>
                                        </p:cTn>
                                        <p:tgtEl>
                                          <p:spTgt spid="270"/>
                                        </p:tgtEl>
                                        <p:attrNameLst>
                                          <p:attrName>style.visibility</p:attrName>
                                        </p:attrNameLst>
                                      </p:cBhvr>
                                      <p:to>
                                        <p:strVal val="visible"/>
                                      </p:to>
                                    </p:set>
                                    <p:animEffect transition="in" filter="barn(inVertical)">
                                      <p:cBhvr>
                                        <p:cTn id="74" dur="500"/>
                                        <p:tgtEl>
                                          <p:spTgt spid="270"/>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nodeType="clickEffect">
                                  <p:stCondLst>
                                    <p:cond delay="0"/>
                                  </p:stCondLst>
                                  <p:childTnLst>
                                    <p:set>
                                      <p:cBhvr>
                                        <p:cTn id="78" dur="1" fill="hold">
                                          <p:stCondLst>
                                            <p:cond delay="0"/>
                                          </p:stCondLst>
                                        </p:cTn>
                                        <p:tgtEl>
                                          <p:spTgt spid="251"/>
                                        </p:tgtEl>
                                        <p:attrNameLst>
                                          <p:attrName>style.visibility</p:attrName>
                                        </p:attrNameLst>
                                      </p:cBhvr>
                                      <p:to>
                                        <p:strVal val="visible"/>
                                      </p:to>
                                    </p:set>
                                    <p:animEffect transition="in" filter="barn(inVertical)">
                                      <p:cBhvr>
                                        <p:cTn id="79" dur="500"/>
                                        <p:tgtEl>
                                          <p:spTgt spid="251"/>
                                        </p:tgtEl>
                                      </p:cBhvr>
                                    </p:animEffect>
                                  </p:childTnLst>
                                </p:cTn>
                              </p:par>
                            </p:childTnLst>
                          </p:cTn>
                        </p:par>
                      </p:childTnLst>
                    </p:cTn>
                  </p:par>
                  <p:par>
                    <p:cTn id="80" fill="hold">
                      <p:stCondLst>
                        <p:cond delay="indefinite"/>
                      </p:stCondLst>
                      <p:childTnLst>
                        <p:par>
                          <p:cTn id="81" fill="hold">
                            <p:stCondLst>
                              <p:cond delay="0"/>
                            </p:stCondLst>
                            <p:childTnLst>
                              <p:par>
                                <p:cTn id="82" presetID="16" presetClass="entr" presetSubtype="21" fill="hold" grpId="0" nodeType="clickEffect">
                                  <p:stCondLst>
                                    <p:cond delay="0"/>
                                  </p:stCondLst>
                                  <p:childTnLst>
                                    <p:set>
                                      <p:cBhvr>
                                        <p:cTn id="83" dur="1" fill="hold">
                                          <p:stCondLst>
                                            <p:cond delay="0"/>
                                          </p:stCondLst>
                                        </p:cTn>
                                        <p:tgtEl>
                                          <p:spTgt spid="264"/>
                                        </p:tgtEl>
                                        <p:attrNameLst>
                                          <p:attrName>style.visibility</p:attrName>
                                        </p:attrNameLst>
                                      </p:cBhvr>
                                      <p:to>
                                        <p:strVal val="visible"/>
                                      </p:to>
                                    </p:set>
                                    <p:animEffect transition="in" filter="barn(inVertical)">
                                      <p:cBhvr>
                                        <p:cTn id="84" dur="500"/>
                                        <p:tgtEl>
                                          <p:spTgt spid="264"/>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21" fill="hold" nodeType="clickEffect">
                                  <p:stCondLst>
                                    <p:cond delay="0"/>
                                  </p:stCondLst>
                                  <p:childTnLst>
                                    <p:set>
                                      <p:cBhvr>
                                        <p:cTn id="88" dur="1" fill="hold">
                                          <p:stCondLst>
                                            <p:cond delay="0"/>
                                          </p:stCondLst>
                                        </p:cTn>
                                        <p:tgtEl>
                                          <p:spTgt spid="271"/>
                                        </p:tgtEl>
                                        <p:attrNameLst>
                                          <p:attrName>style.visibility</p:attrName>
                                        </p:attrNameLst>
                                      </p:cBhvr>
                                      <p:to>
                                        <p:strVal val="visible"/>
                                      </p:to>
                                    </p:set>
                                    <p:animEffect transition="in" filter="barn(inVertical)">
                                      <p:cBhvr>
                                        <p:cTn id="89" dur="500"/>
                                        <p:tgtEl>
                                          <p:spTgt spid="271"/>
                                        </p:tgtEl>
                                      </p:cBhvr>
                                    </p:animEffect>
                                  </p:childTnLst>
                                </p:cTn>
                              </p:par>
                            </p:childTnLst>
                          </p:cTn>
                        </p:par>
                      </p:childTnLst>
                    </p:cTn>
                  </p:par>
                  <p:par>
                    <p:cTn id="90" fill="hold">
                      <p:stCondLst>
                        <p:cond delay="indefinite"/>
                      </p:stCondLst>
                      <p:childTnLst>
                        <p:par>
                          <p:cTn id="91" fill="hold">
                            <p:stCondLst>
                              <p:cond delay="0"/>
                            </p:stCondLst>
                            <p:childTnLst>
                              <p:par>
                                <p:cTn id="92" presetID="16" presetClass="entr" presetSubtype="21" fill="hold" nodeType="clickEffect">
                                  <p:stCondLst>
                                    <p:cond delay="0"/>
                                  </p:stCondLst>
                                  <p:childTnLst>
                                    <p:set>
                                      <p:cBhvr>
                                        <p:cTn id="93" dur="1" fill="hold">
                                          <p:stCondLst>
                                            <p:cond delay="0"/>
                                          </p:stCondLst>
                                        </p:cTn>
                                        <p:tgtEl>
                                          <p:spTgt spid="233"/>
                                        </p:tgtEl>
                                        <p:attrNameLst>
                                          <p:attrName>style.visibility</p:attrName>
                                        </p:attrNameLst>
                                      </p:cBhvr>
                                      <p:to>
                                        <p:strVal val="visible"/>
                                      </p:to>
                                    </p:set>
                                    <p:animEffect transition="in" filter="barn(inVertical)">
                                      <p:cBhvr>
                                        <p:cTn id="94" dur="500"/>
                                        <p:tgtEl>
                                          <p:spTgt spid="233"/>
                                        </p:tgtEl>
                                      </p:cBhvr>
                                    </p:animEffect>
                                  </p:childTnLst>
                                </p:cTn>
                              </p:par>
                            </p:childTnLst>
                          </p:cTn>
                        </p:par>
                      </p:childTnLst>
                    </p:cTn>
                  </p:par>
                  <p:par>
                    <p:cTn id="95" fill="hold">
                      <p:stCondLst>
                        <p:cond delay="indefinite"/>
                      </p:stCondLst>
                      <p:childTnLst>
                        <p:par>
                          <p:cTn id="96" fill="hold">
                            <p:stCondLst>
                              <p:cond delay="0"/>
                            </p:stCondLst>
                            <p:childTnLst>
                              <p:par>
                                <p:cTn id="97" presetID="16" presetClass="entr" presetSubtype="21" fill="hold" nodeType="clickEffect">
                                  <p:stCondLst>
                                    <p:cond delay="0"/>
                                  </p:stCondLst>
                                  <p:childTnLst>
                                    <p:set>
                                      <p:cBhvr>
                                        <p:cTn id="98" dur="1" fill="hold">
                                          <p:stCondLst>
                                            <p:cond delay="0"/>
                                          </p:stCondLst>
                                        </p:cTn>
                                        <p:tgtEl>
                                          <p:spTgt spid="237"/>
                                        </p:tgtEl>
                                        <p:attrNameLst>
                                          <p:attrName>style.visibility</p:attrName>
                                        </p:attrNameLst>
                                      </p:cBhvr>
                                      <p:to>
                                        <p:strVal val="visible"/>
                                      </p:to>
                                    </p:set>
                                    <p:animEffect transition="in" filter="barn(inVertical)">
                                      <p:cBhvr>
                                        <p:cTn id="99" dur="500"/>
                                        <p:tgtEl>
                                          <p:spTgt spid="237"/>
                                        </p:tgtEl>
                                      </p:cBhvr>
                                    </p:animEffect>
                                  </p:childTnLst>
                                </p:cTn>
                              </p:par>
                            </p:childTnLst>
                          </p:cTn>
                        </p:par>
                      </p:childTnLst>
                    </p:cTn>
                  </p:par>
                  <p:par>
                    <p:cTn id="100" fill="hold">
                      <p:stCondLst>
                        <p:cond delay="indefinite"/>
                      </p:stCondLst>
                      <p:childTnLst>
                        <p:par>
                          <p:cTn id="101" fill="hold">
                            <p:stCondLst>
                              <p:cond delay="0"/>
                            </p:stCondLst>
                            <p:childTnLst>
                              <p:par>
                                <p:cTn id="102" presetID="16" presetClass="entr" presetSubtype="21" fill="hold" nodeType="clickEffect">
                                  <p:stCondLst>
                                    <p:cond delay="0"/>
                                  </p:stCondLst>
                                  <p:childTnLst>
                                    <p:set>
                                      <p:cBhvr>
                                        <p:cTn id="103" dur="1" fill="hold">
                                          <p:stCondLst>
                                            <p:cond delay="0"/>
                                          </p:stCondLst>
                                        </p:cTn>
                                        <p:tgtEl>
                                          <p:spTgt spid="272"/>
                                        </p:tgtEl>
                                        <p:attrNameLst>
                                          <p:attrName>style.visibility</p:attrName>
                                        </p:attrNameLst>
                                      </p:cBhvr>
                                      <p:to>
                                        <p:strVal val="visible"/>
                                      </p:to>
                                    </p:set>
                                    <p:animEffect transition="in" filter="barn(inVertical)">
                                      <p:cBhvr>
                                        <p:cTn id="104" dur="500"/>
                                        <p:tgtEl>
                                          <p:spTgt spid="272"/>
                                        </p:tgtEl>
                                      </p:cBhvr>
                                    </p:animEffect>
                                  </p:childTnLst>
                                </p:cTn>
                              </p:par>
                            </p:childTnLst>
                          </p:cTn>
                        </p:par>
                      </p:childTnLst>
                    </p:cTn>
                  </p:par>
                  <p:par>
                    <p:cTn id="105" fill="hold">
                      <p:stCondLst>
                        <p:cond delay="indefinite"/>
                      </p:stCondLst>
                      <p:childTnLst>
                        <p:par>
                          <p:cTn id="106" fill="hold">
                            <p:stCondLst>
                              <p:cond delay="0"/>
                            </p:stCondLst>
                            <p:childTnLst>
                              <p:par>
                                <p:cTn id="107" presetID="16" presetClass="entr" presetSubtype="21" fill="hold" nodeType="clickEffect">
                                  <p:stCondLst>
                                    <p:cond delay="0"/>
                                  </p:stCondLst>
                                  <p:childTnLst>
                                    <p:set>
                                      <p:cBhvr>
                                        <p:cTn id="108" dur="1" fill="hold">
                                          <p:stCondLst>
                                            <p:cond delay="0"/>
                                          </p:stCondLst>
                                        </p:cTn>
                                        <p:tgtEl>
                                          <p:spTgt spid="278"/>
                                        </p:tgtEl>
                                        <p:attrNameLst>
                                          <p:attrName>style.visibility</p:attrName>
                                        </p:attrNameLst>
                                      </p:cBhvr>
                                      <p:to>
                                        <p:strVal val="visible"/>
                                      </p:to>
                                    </p:set>
                                    <p:animEffect transition="in" filter="barn(inVertical)">
                                      <p:cBhvr>
                                        <p:cTn id="109" dur="500"/>
                                        <p:tgtEl>
                                          <p:spTgt spid="278"/>
                                        </p:tgtEl>
                                      </p:cBhvr>
                                    </p:animEffect>
                                  </p:childTnLst>
                                </p:cTn>
                              </p:par>
                            </p:childTnLst>
                          </p:cTn>
                        </p:par>
                      </p:childTnLst>
                    </p:cTn>
                  </p:par>
                  <p:par>
                    <p:cTn id="110" fill="hold">
                      <p:stCondLst>
                        <p:cond delay="indefinite"/>
                      </p:stCondLst>
                      <p:childTnLst>
                        <p:par>
                          <p:cTn id="111" fill="hold">
                            <p:stCondLst>
                              <p:cond delay="0"/>
                            </p:stCondLst>
                            <p:childTnLst>
                              <p:par>
                                <p:cTn id="112" presetID="16" presetClass="entr" presetSubtype="21" fill="hold" nodeType="clickEffect">
                                  <p:stCondLst>
                                    <p:cond delay="0"/>
                                  </p:stCondLst>
                                  <p:childTnLst>
                                    <p:set>
                                      <p:cBhvr>
                                        <p:cTn id="113" dur="1" fill="hold">
                                          <p:stCondLst>
                                            <p:cond delay="0"/>
                                          </p:stCondLst>
                                        </p:cTn>
                                        <p:tgtEl>
                                          <p:spTgt spid="258"/>
                                        </p:tgtEl>
                                        <p:attrNameLst>
                                          <p:attrName>style.visibility</p:attrName>
                                        </p:attrNameLst>
                                      </p:cBhvr>
                                      <p:to>
                                        <p:strVal val="visible"/>
                                      </p:to>
                                    </p:set>
                                    <p:animEffect transition="in" filter="barn(inVertical)">
                                      <p:cBhvr>
                                        <p:cTn id="114" dur="500"/>
                                        <p:tgtEl>
                                          <p:spTgt spid="258"/>
                                        </p:tgtEl>
                                      </p:cBhvr>
                                    </p:animEffect>
                                  </p:childTnLst>
                                </p:cTn>
                              </p:par>
                            </p:childTnLst>
                          </p:cTn>
                        </p:par>
                      </p:childTnLst>
                    </p:cTn>
                  </p:par>
                  <p:par>
                    <p:cTn id="115" fill="hold">
                      <p:stCondLst>
                        <p:cond delay="indefinite"/>
                      </p:stCondLst>
                      <p:childTnLst>
                        <p:par>
                          <p:cTn id="116" fill="hold">
                            <p:stCondLst>
                              <p:cond delay="0"/>
                            </p:stCondLst>
                            <p:childTnLst>
                              <p:par>
                                <p:cTn id="117" presetID="16" presetClass="entr" presetSubtype="21" fill="hold" grpId="0" nodeType="clickEffect">
                                  <p:stCondLst>
                                    <p:cond delay="0"/>
                                  </p:stCondLst>
                                  <p:childTnLst>
                                    <p:set>
                                      <p:cBhvr>
                                        <p:cTn id="118" dur="1" fill="hold">
                                          <p:stCondLst>
                                            <p:cond delay="0"/>
                                          </p:stCondLst>
                                        </p:cTn>
                                        <p:tgtEl>
                                          <p:spTgt spid="265"/>
                                        </p:tgtEl>
                                        <p:attrNameLst>
                                          <p:attrName>style.visibility</p:attrName>
                                        </p:attrNameLst>
                                      </p:cBhvr>
                                      <p:to>
                                        <p:strVal val="visible"/>
                                      </p:to>
                                    </p:set>
                                    <p:animEffect transition="in" filter="barn(inVertical)">
                                      <p:cBhvr>
                                        <p:cTn id="119" dur="500"/>
                                        <p:tgtEl>
                                          <p:spTgt spid="265"/>
                                        </p:tgtEl>
                                      </p:cBhvr>
                                    </p:animEffect>
                                  </p:childTnLst>
                                </p:cTn>
                              </p:par>
                            </p:childTnLst>
                          </p:cTn>
                        </p:par>
                      </p:childTnLst>
                    </p:cTn>
                  </p:par>
                  <p:par>
                    <p:cTn id="120" fill="hold">
                      <p:stCondLst>
                        <p:cond delay="indefinite"/>
                      </p:stCondLst>
                      <p:childTnLst>
                        <p:par>
                          <p:cTn id="121" fill="hold">
                            <p:stCondLst>
                              <p:cond delay="0"/>
                            </p:stCondLst>
                            <p:childTnLst>
                              <p:par>
                                <p:cTn id="122" presetID="16" presetClass="entr" presetSubtype="21" fill="hold" nodeType="clickEffect">
                                  <p:stCondLst>
                                    <p:cond delay="0"/>
                                  </p:stCondLst>
                                  <p:childTnLst>
                                    <p:set>
                                      <p:cBhvr>
                                        <p:cTn id="123" dur="1" fill="hold">
                                          <p:stCondLst>
                                            <p:cond delay="0"/>
                                          </p:stCondLst>
                                        </p:cTn>
                                        <p:tgtEl>
                                          <p:spTgt spid="273"/>
                                        </p:tgtEl>
                                        <p:attrNameLst>
                                          <p:attrName>style.visibility</p:attrName>
                                        </p:attrNameLst>
                                      </p:cBhvr>
                                      <p:to>
                                        <p:strVal val="visible"/>
                                      </p:to>
                                    </p:set>
                                    <p:animEffect transition="in" filter="barn(inVertical)">
                                      <p:cBhvr>
                                        <p:cTn id="124" dur="500"/>
                                        <p:tgtEl>
                                          <p:spTgt spid="273"/>
                                        </p:tgtEl>
                                      </p:cBhvr>
                                    </p:animEffect>
                                  </p:childTnLst>
                                </p:cTn>
                              </p:par>
                            </p:childTnLst>
                          </p:cTn>
                        </p:par>
                      </p:childTnLst>
                    </p:cTn>
                  </p:par>
                  <p:par>
                    <p:cTn id="125" fill="hold">
                      <p:stCondLst>
                        <p:cond delay="indefinite"/>
                      </p:stCondLst>
                      <p:childTnLst>
                        <p:par>
                          <p:cTn id="126" fill="hold">
                            <p:stCondLst>
                              <p:cond delay="0"/>
                            </p:stCondLst>
                            <p:childTnLst>
                              <p:par>
                                <p:cTn id="127" presetID="16" presetClass="entr" presetSubtype="21" fill="hold" nodeType="clickEffect">
                                  <p:stCondLst>
                                    <p:cond delay="0"/>
                                  </p:stCondLst>
                                  <p:childTnLst>
                                    <p:set>
                                      <p:cBhvr>
                                        <p:cTn id="128" dur="1" fill="hold">
                                          <p:stCondLst>
                                            <p:cond delay="0"/>
                                          </p:stCondLst>
                                        </p:cTn>
                                        <p:tgtEl>
                                          <p:spTgt spid="274"/>
                                        </p:tgtEl>
                                        <p:attrNameLst>
                                          <p:attrName>style.visibility</p:attrName>
                                        </p:attrNameLst>
                                      </p:cBhvr>
                                      <p:to>
                                        <p:strVal val="visible"/>
                                      </p:to>
                                    </p:set>
                                    <p:animEffect transition="in" filter="barn(inVertical)">
                                      <p:cBhvr>
                                        <p:cTn id="129" dur="500"/>
                                        <p:tgtEl>
                                          <p:spTgt spid="274"/>
                                        </p:tgtEl>
                                      </p:cBhvr>
                                    </p:animEffect>
                                  </p:childTnLst>
                                </p:cTn>
                              </p:par>
                            </p:childTnLst>
                          </p:cTn>
                        </p:par>
                      </p:childTnLst>
                    </p:cTn>
                  </p:par>
                  <p:par>
                    <p:cTn id="130" fill="hold">
                      <p:stCondLst>
                        <p:cond delay="indefinite"/>
                      </p:stCondLst>
                      <p:childTnLst>
                        <p:par>
                          <p:cTn id="131" fill="hold">
                            <p:stCondLst>
                              <p:cond delay="0"/>
                            </p:stCondLst>
                            <p:childTnLst>
                              <p:par>
                                <p:cTn id="132" presetID="16" presetClass="entr" presetSubtype="21" fill="hold" nodeType="clickEffect">
                                  <p:stCondLst>
                                    <p:cond delay="0"/>
                                  </p:stCondLst>
                                  <p:childTnLst>
                                    <p:set>
                                      <p:cBhvr>
                                        <p:cTn id="133" dur="1" fill="hold">
                                          <p:stCondLst>
                                            <p:cond delay="0"/>
                                          </p:stCondLst>
                                        </p:cTn>
                                        <p:tgtEl>
                                          <p:spTgt spid="275"/>
                                        </p:tgtEl>
                                        <p:attrNameLst>
                                          <p:attrName>style.visibility</p:attrName>
                                        </p:attrNameLst>
                                      </p:cBhvr>
                                      <p:to>
                                        <p:strVal val="visible"/>
                                      </p:to>
                                    </p:set>
                                    <p:animEffect transition="in" filter="barn(inVertical)">
                                      <p:cBhvr>
                                        <p:cTn id="134" dur="500"/>
                                        <p:tgtEl>
                                          <p:spTgt spid="275"/>
                                        </p:tgtEl>
                                      </p:cBhvr>
                                    </p:animEffect>
                                  </p:childTnLst>
                                </p:cTn>
                              </p:par>
                            </p:childTnLst>
                          </p:cTn>
                        </p:par>
                      </p:childTnLst>
                    </p:cTn>
                  </p:par>
                  <p:par>
                    <p:cTn id="135" fill="hold">
                      <p:stCondLst>
                        <p:cond delay="indefinite"/>
                      </p:stCondLst>
                      <p:childTnLst>
                        <p:par>
                          <p:cTn id="136" fill="hold">
                            <p:stCondLst>
                              <p:cond delay="0"/>
                            </p:stCondLst>
                            <p:childTnLst>
                              <p:par>
                                <p:cTn id="137" presetID="16" presetClass="entr" presetSubtype="21" fill="hold" nodeType="clickEffect">
                                  <p:stCondLst>
                                    <p:cond delay="0"/>
                                  </p:stCondLst>
                                  <p:childTnLst>
                                    <p:set>
                                      <p:cBhvr>
                                        <p:cTn id="138" dur="1" fill="hold">
                                          <p:stCondLst>
                                            <p:cond delay="0"/>
                                          </p:stCondLst>
                                        </p:cTn>
                                        <p:tgtEl>
                                          <p:spTgt spid="263"/>
                                        </p:tgtEl>
                                        <p:attrNameLst>
                                          <p:attrName>style.visibility</p:attrName>
                                        </p:attrNameLst>
                                      </p:cBhvr>
                                      <p:to>
                                        <p:strVal val="visible"/>
                                      </p:to>
                                    </p:set>
                                    <p:animEffect transition="in" filter="barn(inVertical)">
                                      <p:cBhvr>
                                        <p:cTn id="139" dur="500"/>
                                        <p:tgtEl>
                                          <p:spTgt spid="263"/>
                                        </p:tgtEl>
                                      </p:cBhvr>
                                    </p:animEffect>
                                  </p:childTnLst>
                                </p:cTn>
                              </p:par>
                            </p:childTnLst>
                          </p:cTn>
                        </p:par>
                      </p:childTnLst>
                    </p:cTn>
                  </p:par>
                  <p:par>
                    <p:cTn id="140" fill="hold">
                      <p:stCondLst>
                        <p:cond delay="indefinite"/>
                      </p:stCondLst>
                      <p:childTnLst>
                        <p:par>
                          <p:cTn id="141" fill="hold">
                            <p:stCondLst>
                              <p:cond delay="0"/>
                            </p:stCondLst>
                            <p:childTnLst>
                              <p:par>
                                <p:cTn id="142" presetID="16" presetClass="entr" presetSubtype="37" fill="hold" grpId="0" nodeType="clickEffect">
                                  <p:stCondLst>
                                    <p:cond delay="0"/>
                                  </p:stCondLst>
                                  <p:childTnLst>
                                    <p:set>
                                      <p:cBhvr>
                                        <p:cTn id="143" dur="1" fill="hold">
                                          <p:stCondLst>
                                            <p:cond delay="0"/>
                                          </p:stCondLst>
                                        </p:cTn>
                                        <p:tgtEl>
                                          <p:spTgt spid="266"/>
                                        </p:tgtEl>
                                        <p:attrNameLst>
                                          <p:attrName>style.visibility</p:attrName>
                                        </p:attrNameLst>
                                      </p:cBhvr>
                                      <p:to>
                                        <p:strVal val="visible"/>
                                      </p:to>
                                    </p:set>
                                    <p:animEffect transition="in" filter="barn(outVertical)">
                                      <p:cBhvr>
                                        <p:cTn id="144" dur="1000"/>
                                        <p:tgtEl>
                                          <p:spTgt spid="266"/>
                                        </p:tgtEl>
                                      </p:cBhvr>
                                    </p:animEffect>
                                  </p:childTnLst>
                                </p:cTn>
                              </p:par>
                            </p:childTnLst>
                          </p:cTn>
                        </p:par>
                      </p:childTnLst>
                    </p:cTn>
                  </p:par>
                  <p:par>
                    <p:cTn id="145" fill="hold">
                      <p:stCondLst>
                        <p:cond delay="indefinite"/>
                      </p:stCondLst>
                      <p:childTnLst>
                        <p:par>
                          <p:cTn id="146" fill="hold">
                            <p:stCondLst>
                              <p:cond delay="0"/>
                            </p:stCondLst>
                            <p:childTnLst>
                              <p:par>
                                <p:cTn id="147" presetID="16" presetClass="entr" presetSubtype="21" fill="hold" grpId="0" nodeType="clickEffect">
                                  <p:stCondLst>
                                    <p:cond delay="0"/>
                                  </p:stCondLst>
                                  <p:childTnLst>
                                    <p:set>
                                      <p:cBhvr>
                                        <p:cTn id="148" dur="1" fill="hold">
                                          <p:stCondLst>
                                            <p:cond delay="0"/>
                                          </p:stCondLst>
                                        </p:cTn>
                                        <p:tgtEl>
                                          <p:spTgt spid="3"/>
                                        </p:tgtEl>
                                        <p:attrNameLst>
                                          <p:attrName>style.visibility</p:attrName>
                                        </p:attrNameLst>
                                      </p:cBhvr>
                                      <p:to>
                                        <p:strVal val="visible"/>
                                      </p:to>
                                    </p:set>
                                    <p:animEffect transition="in" filter="barn(inVertical)">
                                      <p:cBhvr>
                                        <p:cTn id="14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264" grpId="0" animBg="1"/>
      <p:bldP spid="265" grpId="0" animBg="1"/>
      <p:bldP spid="266" grpId="0"/>
      <p:bldP spid="129" grpId="0"/>
      <p:bldP spid="3"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077200" y="6324601"/>
            <a:ext cx="2133600" cy="365125"/>
          </a:xfrm>
        </p:spPr>
        <p:txBody>
          <a:bodyPr/>
          <a:lstStyle/>
          <a:p>
            <a:fld id="{A8707075-541A-4CB2-8C7D-C1C20183CA57}" type="slidenum">
              <a:rPr lang="en-US" smtClean="0"/>
              <a:pPr/>
              <a:t>129</a:t>
            </a:fld>
            <a:endParaRPr lang="en-US" dirty="0"/>
          </a:p>
        </p:txBody>
      </p:sp>
      <p:sp>
        <p:nvSpPr>
          <p:cNvPr id="2045953" name="Rectangle 1"/>
          <p:cNvSpPr>
            <a:spLocks noChangeArrowheads="1"/>
          </p:cNvSpPr>
          <p:nvPr/>
        </p:nvSpPr>
        <p:spPr bwMode="auto">
          <a:xfrm>
            <a:off x="595086" y="875517"/>
            <a:ext cx="9082314"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indent="-342900" algn="just">
              <a:buFont typeface="Wingdings" panose="05000000000000000000" pitchFamily="2" charset="2"/>
              <a:buChar char="Ø"/>
            </a:pPr>
            <a:r>
              <a:rPr lang="en-US" sz="2800" b="1" dirty="0">
                <a:latin typeface="Times New Roman" panose="02020603050405020304" pitchFamily="18" charset="0"/>
                <a:ea typeface="Times New Roman" panose="02020603050405020304" pitchFamily="18" charset="0"/>
                <a:cs typeface="Times New Roman" panose="02020603050405020304" pitchFamily="18" charset="0"/>
              </a:rPr>
              <a:t>Bộ đếm cơ số ≠ 2</a:t>
            </a:r>
            <a:r>
              <a:rPr lang="en-US" sz="2800" b="1" baseline="30000" dirty="0">
                <a:latin typeface="Times New Roman" panose="02020603050405020304" pitchFamily="18" charset="0"/>
                <a:ea typeface="Times New Roman" panose="02020603050405020304" pitchFamily="18" charset="0"/>
                <a:cs typeface="Times New Roman" panose="02020603050405020304" pitchFamily="18" charset="0"/>
              </a:rPr>
              <a:t>n</a:t>
            </a:r>
            <a:r>
              <a:rPr lang="en-US" sz="2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sz="2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cs typeface="Times New Roman" panose="02020603050405020304" pitchFamily="18" charset="0"/>
              </a:rPr>
              <a:t>xây</a:t>
            </a:r>
            <a:r>
              <a:rPr lang="en-US" sz="2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cs typeface="Times New Roman" panose="02020603050405020304" pitchFamily="18" charset="0"/>
              </a:rPr>
              <a:t>dựng</a:t>
            </a:r>
            <a:r>
              <a:rPr lang="en-US" sz="2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cs typeface="Times New Roman" panose="02020603050405020304" pitchFamily="18" charset="0"/>
              </a:rPr>
              <a:t>trên</a:t>
            </a:r>
            <a:r>
              <a:rPr lang="en-US" sz="2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cs typeface="Times New Roman" panose="02020603050405020304" pitchFamily="18" charset="0"/>
              </a:rPr>
              <a:t>cơ</a:t>
            </a:r>
            <a:r>
              <a:rPr lang="en-US" sz="2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cs typeface="Times New Roman" panose="02020603050405020304" pitchFamily="18" charset="0"/>
              </a:rPr>
              <a:t>sở</a:t>
            </a:r>
            <a:r>
              <a:rPr lang="en-US" sz="2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cs typeface="Times New Roman" panose="02020603050405020304" pitchFamily="18" charset="0"/>
              </a:rPr>
              <a:t>bộ</a:t>
            </a:r>
            <a:r>
              <a:rPr lang="en-US" sz="2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cs typeface="Times New Roman" panose="02020603050405020304" pitchFamily="18" charset="0"/>
              </a:rPr>
              <a:t>đếm</a:t>
            </a:r>
            <a:r>
              <a:rPr lang="en-US" sz="2800" b="1" dirty="0">
                <a:latin typeface="Times New Roman" panose="02020603050405020304" pitchFamily="18" charset="0"/>
                <a:ea typeface="Times New Roman" panose="02020603050405020304" pitchFamily="18" charset="0"/>
                <a:cs typeface="Times New Roman" panose="02020603050405020304" pitchFamily="18" charset="0"/>
              </a:rPr>
              <a:t> 2</a:t>
            </a:r>
            <a:r>
              <a:rPr lang="en-US" sz="2800" b="1" baseline="30000" dirty="0">
                <a:latin typeface="Times New Roman" panose="02020603050405020304" pitchFamily="18" charset="0"/>
                <a:ea typeface="Times New Roman" panose="02020603050405020304" pitchFamily="18" charset="0"/>
                <a:cs typeface="Times New Roman" panose="02020603050405020304" pitchFamily="18" charset="0"/>
              </a:rPr>
              <a:t>n</a:t>
            </a:r>
            <a:endParaRPr lang="en-US" sz="2800" dirty="0">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nvGraphicFramePr>
        <p:xfrm>
          <a:off x="3352801" y="2895601"/>
          <a:ext cx="5486399" cy="3581399"/>
        </p:xfrm>
        <a:graphic>
          <a:graphicData uri="http://schemas.openxmlformats.org/drawingml/2006/table">
            <a:tbl>
              <a:tblPr/>
              <a:tblGrid>
                <a:gridCol w="991016">
                  <a:extLst>
                    <a:ext uri="{9D8B030D-6E8A-4147-A177-3AD203B41FA5}">
                      <a16:colId xmlns:a16="http://schemas.microsoft.com/office/drawing/2014/main" val="20000"/>
                    </a:ext>
                  </a:extLst>
                </a:gridCol>
                <a:gridCol w="707124">
                  <a:extLst>
                    <a:ext uri="{9D8B030D-6E8A-4147-A177-3AD203B41FA5}">
                      <a16:colId xmlns:a16="http://schemas.microsoft.com/office/drawing/2014/main" val="20001"/>
                    </a:ext>
                  </a:extLst>
                </a:gridCol>
                <a:gridCol w="707124">
                  <a:extLst>
                    <a:ext uri="{9D8B030D-6E8A-4147-A177-3AD203B41FA5}">
                      <a16:colId xmlns:a16="http://schemas.microsoft.com/office/drawing/2014/main" val="20002"/>
                    </a:ext>
                  </a:extLst>
                </a:gridCol>
                <a:gridCol w="727960">
                  <a:extLst>
                    <a:ext uri="{9D8B030D-6E8A-4147-A177-3AD203B41FA5}">
                      <a16:colId xmlns:a16="http://schemas.microsoft.com/office/drawing/2014/main" val="20003"/>
                    </a:ext>
                  </a:extLst>
                </a:gridCol>
                <a:gridCol w="2353175">
                  <a:extLst>
                    <a:ext uri="{9D8B030D-6E8A-4147-A177-3AD203B41FA5}">
                      <a16:colId xmlns:a16="http://schemas.microsoft.com/office/drawing/2014/main" val="20004"/>
                    </a:ext>
                  </a:extLst>
                </a:gridCol>
              </a:tblGrid>
              <a:tr h="795867">
                <a:tc>
                  <a:txBody>
                    <a:bodyPr/>
                    <a:lstStyle/>
                    <a:p>
                      <a:pPr algn="ctr">
                        <a:spcBef>
                          <a:spcPts val="600"/>
                        </a:spcBef>
                        <a:spcAft>
                          <a:spcPts val="0"/>
                        </a:spcAft>
                      </a:pPr>
                      <a:r>
                        <a:rPr lang="en-US" sz="2400" dirty="0">
                          <a:latin typeface="Times New Roman"/>
                          <a:ea typeface="Times New Roman"/>
                        </a:rPr>
                        <a:t>Clk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rPr>
                        <a:t>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rPr>
                        <a:t>B</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rPr>
                        <a:t>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rPr>
                        <a:t>Số thập phân tương ứng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97933">
                <a:tc>
                  <a:txBody>
                    <a:bodyPr/>
                    <a:lstStyle/>
                    <a:p>
                      <a:pPr algn="ctr">
                        <a:spcBef>
                          <a:spcPts val="600"/>
                        </a:spcBef>
                        <a:spcAft>
                          <a:spcPts val="0"/>
                        </a:spcAft>
                      </a:pPr>
                      <a:r>
                        <a:rPr lang="en-US" sz="2400" dirty="0">
                          <a:latin typeface="Times New Roman"/>
                          <a:ea typeface="Times New Roman"/>
                        </a:rPr>
                        <a:t>Xóa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97933">
                <a:tc>
                  <a:txBody>
                    <a:bodyPr/>
                    <a:lstStyle/>
                    <a:p>
                      <a:pPr algn="ctr">
                        <a:spcBef>
                          <a:spcPts val="600"/>
                        </a:spcBef>
                        <a:spcAft>
                          <a:spcPts val="0"/>
                        </a:spcAft>
                      </a:pPr>
                      <a:r>
                        <a:rPr lang="en-US" sz="2400" dirty="0">
                          <a:latin typeface="Times New Roman"/>
                          <a:ea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97933">
                <a:tc>
                  <a:txBody>
                    <a:bodyPr/>
                    <a:lstStyle/>
                    <a:p>
                      <a:pPr algn="ctr">
                        <a:spcBef>
                          <a:spcPts val="600"/>
                        </a:spcBef>
                        <a:spcAft>
                          <a:spcPts val="0"/>
                        </a:spcAft>
                      </a:pPr>
                      <a:r>
                        <a:rPr lang="en-US" sz="2400" dirty="0">
                          <a:latin typeface="Times New Roman"/>
                          <a:ea typeface="Times New Roman"/>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97933">
                <a:tc>
                  <a:txBody>
                    <a:bodyPr/>
                    <a:lstStyle/>
                    <a:p>
                      <a:pPr algn="ctr">
                        <a:spcBef>
                          <a:spcPts val="600"/>
                        </a:spcBef>
                        <a:spcAft>
                          <a:spcPts val="0"/>
                        </a:spcAft>
                      </a:pPr>
                      <a:r>
                        <a:rPr lang="en-US" sz="2400" dirty="0">
                          <a:latin typeface="Times New Roman"/>
                          <a:ea typeface="Times New Roman"/>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97933">
                <a:tc>
                  <a:txBody>
                    <a:bodyPr/>
                    <a:lstStyle/>
                    <a:p>
                      <a:pPr algn="ctr">
                        <a:spcBef>
                          <a:spcPts val="600"/>
                        </a:spcBef>
                        <a:spcAft>
                          <a:spcPts val="0"/>
                        </a:spcAft>
                      </a:pPr>
                      <a:r>
                        <a:rPr lang="en-US" sz="2400" dirty="0">
                          <a:latin typeface="Times New Roman"/>
                          <a:ea typeface="Times New Roman"/>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795867">
                <a:tc>
                  <a:txBody>
                    <a:bodyPr/>
                    <a:lstStyle/>
                    <a:p>
                      <a:pPr algn="ctr">
                        <a:spcBef>
                          <a:spcPts val="600"/>
                        </a:spcBef>
                        <a:spcAft>
                          <a:spcPts val="0"/>
                        </a:spcAft>
                      </a:pPr>
                      <a:r>
                        <a:rPr lang="en-US" sz="2400" dirty="0">
                          <a:latin typeface="Times New Roman"/>
                          <a:ea typeface="Times New Roman"/>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rPr>
                        <a:t>0[1]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rPr>
                        <a:t>0[1]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9" name="Rectangle 8"/>
          <p:cNvSpPr/>
          <p:nvPr/>
        </p:nvSpPr>
        <p:spPr>
          <a:xfrm>
            <a:off x="1088571" y="1521765"/>
            <a:ext cx="8588829" cy="523220"/>
          </a:xfrm>
          <a:prstGeom prst="rect">
            <a:avLst/>
          </a:prstGeom>
        </p:spPr>
        <p:txBody>
          <a:bodyPr wrap="square">
            <a:spAutoFit/>
          </a:bodyPr>
          <a:lstStyle/>
          <a:p>
            <a:pPr lvl="0"/>
            <a:r>
              <a:rPr lang="en-US" sz="2800" b="1" i="1" dirty="0" err="1" smtClean="0">
                <a:latin typeface="Times New Roman" panose="02020603050405020304" pitchFamily="18" charset="0"/>
                <a:cs typeface="Times New Roman" panose="02020603050405020304" pitchFamily="18" charset="0"/>
              </a:rPr>
              <a:t>Ví</a:t>
            </a:r>
            <a:r>
              <a:rPr lang="en-US" sz="2800" b="1" i="1" dirty="0" smtClean="0">
                <a:latin typeface="Times New Roman" panose="02020603050405020304" pitchFamily="18" charset="0"/>
                <a:cs typeface="Times New Roman" panose="02020603050405020304" pitchFamily="18" charset="0"/>
              </a:rPr>
              <a:t> </a:t>
            </a:r>
            <a:r>
              <a:rPr lang="en-US" sz="2800" b="1" i="1" dirty="0">
                <a:latin typeface="Times New Roman" panose="02020603050405020304" pitchFamily="18" charset="0"/>
                <a:cs typeface="Times New Roman" panose="02020603050405020304" pitchFamily="18" charset="0"/>
              </a:rPr>
              <a:t>dụ:</a:t>
            </a:r>
            <a:r>
              <a:rPr lang="en-US" sz="2800" i="1"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Xây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dựng</a:t>
            </a:r>
            <a:r>
              <a:rPr lang="en-US" sz="2800"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bộ</a:t>
            </a:r>
            <a:r>
              <a:rPr lang="en-US" sz="2800" b="1" dirty="0">
                <a:latin typeface="Times New Roman" panose="02020603050405020304" pitchFamily="18" charset="0"/>
                <a:cs typeface="Times New Roman" panose="02020603050405020304" pitchFamily="18" charset="0"/>
              </a:rPr>
              <a:t> đếm </a:t>
            </a:r>
            <a:r>
              <a:rPr lang="en-US" sz="2800" b="1" dirty="0" err="1">
                <a:latin typeface="Times New Roman" panose="02020603050405020304" pitchFamily="18" charset="0"/>
                <a:cs typeface="Times New Roman" panose="02020603050405020304" pitchFamily="18" charset="0"/>
              </a:rPr>
              <a:t>lên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đồng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bộ</a:t>
            </a:r>
            <a:r>
              <a:rPr lang="en-US" sz="2800" dirty="0">
                <a:latin typeface="Times New Roman" panose="02020603050405020304" pitchFamily="18" charset="0"/>
                <a:cs typeface="Times New Roman" panose="02020603050405020304" pitchFamily="18" charset="0"/>
              </a:rPr>
              <a:t>, cơ số 5.</a:t>
            </a:r>
          </a:p>
        </p:txBody>
      </p:sp>
      <p:sp>
        <p:nvSpPr>
          <p:cNvPr id="2" name="Rectangle 1"/>
          <p:cNvSpPr/>
          <p:nvPr/>
        </p:nvSpPr>
        <p:spPr>
          <a:xfrm>
            <a:off x="4615427" y="2168013"/>
            <a:ext cx="2704587" cy="523220"/>
          </a:xfrm>
          <a:prstGeom prst="rect">
            <a:avLst/>
          </a:prstGeom>
        </p:spPr>
        <p:txBody>
          <a:bodyPr wrap="none">
            <a:spAutoFit/>
          </a:bodyPr>
          <a:lstStyle/>
          <a:p>
            <a:r>
              <a:rPr lang="en-US" sz="2800" dirty="0">
                <a:latin typeface="Times New Roman" panose="02020603050405020304" pitchFamily="18" charset="0"/>
                <a:cs typeface="Times New Roman" panose="02020603050405020304" pitchFamily="18" charset="0"/>
              </a:rPr>
              <a:t>- Bảng trạng thái:</a:t>
            </a:r>
          </a:p>
        </p:txBody>
      </p:sp>
      <p:sp>
        <p:nvSpPr>
          <p:cNvPr id="10" name="Title 1"/>
          <p:cNvSpPr>
            <a:spLocks noGrp="1"/>
          </p:cNvSpPr>
          <p:nvPr>
            <p:ph type="title"/>
          </p:nvPr>
        </p:nvSpPr>
        <p:spPr>
          <a:xfrm>
            <a:off x="74311" y="57941"/>
            <a:ext cx="11943518" cy="665239"/>
          </a:xfrm>
        </p:spPr>
        <p:txBody>
          <a:bodyPr vert="horz" lIns="91440" tIns="45720" rIns="91440" bIns="45720" rtlCol="0" anchor="ctr">
            <a:noAutofit/>
          </a:bodyPr>
          <a:lstStyle/>
          <a:p>
            <a:pPr lvl="0">
              <a:defRPr/>
            </a:pP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Thiết</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kế</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bộ</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đếm</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không</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đồng</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bộ</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cơ</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số</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 2</a:t>
            </a:r>
            <a:r>
              <a:rPr lang="en-US" sz="3200" b="1" baseline="30000" dirty="0" smtClean="0">
                <a:solidFill>
                  <a:schemeClr val="accent1">
                    <a:lumMod val="50000"/>
                  </a:schemeClr>
                </a:solidFill>
                <a:latin typeface="Times New Roman" panose="02020603050405020304" pitchFamily="18" charset="0"/>
                <a:cs typeface="Times New Roman" panose="02020603050405020304" pitchFamily="18" charset="0"/>
              </a:rPr>
              <a:t>n</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(1)</a:t>
            </a:r>
            <a:endParaRPr lang="en-US" sz="32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45953"/>
                                        </p:tgtEl>
                                        <p:attrNameLst>
                                          <p:attrName>style.visibility</p:attrName>
                                        </p:attrNameLst>
                                      </p:cBhvr>
                                      <p:to>
                                        <p:strVal val="visible"/>
                                      </p:to>
                                    </p:set>
                                    <p:animEffect transition="in" filter="fade">
                                      <p:cBhvr>
                                        <p:cTn id="7" dur="1000"/>
                                        <p:tgtEl>
                                          <p:spTgt spid="2045953"/>
                                        </p:tgtEl>
                                      </p:cBhvr>
                                    </p:animEffect>
                                    <p:anim calcmode="lin" valueType="num">
                                      <p:cBhvr>
                                        <p:cTn id="8" dur="1000" fill="hold"/>
                                        <p:tgtEl>
                                          <p:spTgt spid="2045953"/>
                                        </p:tgtEl>
                                        <p:attrNameLst>
                                          <p:attrName>ppt_x</p:attrName>
                                        </p:attrNameLst>
                                      </p:cBhvr>
                                      <p:tavLst>
                                        <p:tav tm="0">
                                          <p:val>
                                            <p:strVal val="#ppt_x"/>
                                          </p:val>
                                        </p:tav>
                                        <p:tav tm="100000">
                                          <p:val>
                                            <p:strVal val="#ppt_x"/>
                                          </p:val>
                                        </p:tav>
                                      </p:tavLst>
                                    </p:anim>
                                    <p:anim calcmode="lin" valueType="num">
                                      <p:cBhvr>
                                        <p:cTn id="9" dur="1000" fill="hold"/>
                                        <p:tgtEl>
                                          <p:spTgt spid="20459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1000"/>
                                        <p:tgtEl>
                                          <p:spTgt spid="9">
                                            <p:txEl>
                                              <p:pRg st="0" end="0"/>
                                            </p:txEl>
                                          </p:spTgt>
                                        </p:tgtEl>
                                      </p:cBhvr>
                                    </p:animEffect>
                                    <p:anim calcmode="lin" valueType="num">
                                      <p:cBhvr>
                                        <p:cTn id="1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animEffect transition="in" filter="fade">
                                      <p:cBhvr>
                                        <p:cTn id="21" dur="1000"/>
                                        <p:tgtEl>
                                          <p:spTgt spid="2">
                                            <p:txEl>
                                              <p:pRg st="0" end="0"/>
                                            </p:txEl>
                                          </p:spTgt>
                                        </p:tgtEl>
                                      </p:cBhvr>
                                    </p:animEffect>
                                    <p:anim calcmode="lin" valueType="num">
                                      <p:cBhvr>
                                        <p:cTn id="22"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arn(inVertical)">
                                      <p:cBhvr>
                                        <p:cTn id="2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59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143001" y="829685"/>
            <a:ext cx="5715000" cy="609600"/>
          </a:xfrm>
        </p:spPr>
        <p:txBody>
          <a:bodyPr>
            <a:normAutofit/>
          </a:bodyPr>
          <a:lstStyle/>
          <a:p>
            <a:pPr marL="514350" indent="-514350">
              <a:buFont typeface="+mj-lt"/>
              <a:buAutoNum type="arabicPeriod" startAt="2"/>
            </a:pPr>
            <a:r>
              <a:rPr lang="en-US" sz="2800" b="1" dirty="0" err="1">
                <a:latin typeface="Times New Roman" panose="02020603050405020304" pitchFamily="18" charset="0"/>
                <a:cs typeface="Times New Roman" panose="02020603050405020304" pitchFamily="18" charset="0"/>
              </a:rPr>
              <a:t>Đổi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từ</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cơ</a:t>
            </a:r>
            <a:r>
              <a:rPr lang="en-US" sz="2800" b="1" dirty="0">
                <a:latin typeface="Times New Roman" panose="02020603050405020304" pitchFamily="18" charset="0"/>
                <a:cs typeface="Times New Roman" panose="02020603050405020304" pitchFamily="18" charset="0"/>
              </a:rPr>
              <a:t> số 10 sang </a:t>
            </a:r>
            <a:r>
              <a:rPr lang="en-US" sz="2800" b="1" dirty="0" err="1">
                <a:latin typeface="Times New Roman" panose="02020603050405020304" pitchFamily="18" charset="0"/>
                <a:cs typeface="Times New Roman" panose="02020603050405020304" pitchFamily="18" charset="0"/>
              </a:rPr>
              <a:t>cơ</a:t>
            </a:r>
            <a:r>
              <a:rPr lang="en-US" sz="2800" b="1" dirty="0">
                <a:latin typeface="Times New Roman" panose="02020603050405020304" pitchFamily="18" charset="0"/>
                <a:cs typeface="Times New Roman" panose="02020603050405020304" pitchFamily="18" charset="0"/>
              </a:rPr>
              <a:t> số q</a:t>
            </a:r>
          </a:p>
        </p:txBody>
      </p:sp>
      <p:pic>
        <p:nvPicPr>
          <p:cNvPr id="11" name="Picture 10"/>
          <p:cNvPicPr>
            <a:picLocks noChangeAspect="1"/>
          </p:cNvPicPr>
          <p:nvPr/>
        </p:nvPicPr>
        <p:blipFill>
          <a:blip r:embed="rId2"/>
          <a:stretch>
            <a:fillRect/>
          </a:stretch>
        </p:blipFill>
        <p:spPr>
          <a:xfrm>
            <a:off x="2886429" y="5059633"/>
            <a:ext cx="5961942" cy="990600"/>
          </a:xfrm>
          <a:prstGeom prst="rect">
            <a:avLst/>
          </a:prstGeom>
        </p:spPr>
      </p:pic>
      <p:pic>
        <p:nvPicPr>
          <p:cNvPr id="12" name="Picture 11"/>
          <p:cNvPicPr>
            <a:picLocks noChangeAspect="1"/>
          </p:cNvPicPr>
          <p:nvPr/>
        </p:nvPicPr>
        <p:blipFill>
          <a:blip r:embed="rId3"/>
          <a:stretch>
            <a:fillRect/>
          </a:stretch>
        </p:blipFill>
        <p:spPr>
          <a:xfrm>
            <a:off x="2055036" y="1601762"/>
            <a:ext cx="4802965" cy="516986"/>
          </a:xfrm>
          <a:prstGeom prst="rect">
            <a:avLst/>
          </a:prstGeom>
        </p:spPr>
      </p:pic>
      <p:grpSp>
        <p:nvGrpSpPr>
          <p:cNvPr id="15" name="Group 14"/>
          <p:cNvGrpSpPr/>
          <p:nvPr/>
        </p:nvGrpSpPr>
        <p:grpSpPr>
          <a:xfrm>
            <a:off x="1676400" y="2448557"/>
            <a:ext cx="4191000" cy="2141053"/>
            <a:chOff x="152400" y="2448556"/>
            <a:chExt cx="4191000" cy="2141053"/>
          </a:xfrm>
        </p:grpSpPr>
        <p:pic>
          <p:nvPicPr>
            <p:cNvPr id="10" name="Picture 9"/>
            <p:cNvPicPr>
              <a:picLocks noChangeAspect="1"/>
            </p:cNvPicPr>
            <p:nvPr/>
          </p:nvPicPr>
          <p:blipFill>
            <a:blip r:embed="rId4"/>
            <a:stretch>
              <a:fillRect/>
            </a:stretch>
          </p:blipFill>
          <p:spPr>
            <a:xfrm>
              <a:off x="152400" y="2448556"/>
              <a:ext cx="4191000" cy="2141053"/>
            </a:xfrm>
            <a:prstGeom prst="rect">
              <a:avLst/>
            </a:prstGeom>
          </p:spPr>
        </p:pic>
        <p:cxnSp>
          <p:nvCxnSpPr>
            <p:cNvPr id="14" name="Straight Arrow Connector 13"/>
            <p:cNvCxnSpPr/>
            <p:nvPr/>
          </p:nvCxnSpPr>
          <p:spPr>
            <a:xfrm flipV="1">
              <a:off x="4191000" y="3581400"/>
              <a:ext cx="0" cy="457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5873496" y="2604927"/>
            <a:ext cx="4593396" cy="1738473"/>
            <a:chOff x="4349496" y="2604926"/>
            <a:chExt cx="4593396" cy="1738473"/>
          </a:xfrm>
        </p:grpSpPr>
        <p:pic>
          <p:nvPicPr>
            <p:cNvPr id="9" name="Picture 8"/>
            <p:cNvPicPr>
              <a:picLocks noChangeAspect="1"/>
            </p:cNvPicPr>
            <p:nvPr/>
          </p:nvPicPr>
          <p:blipFill>
            <a:blip r:embed="rId5"/>
            <a:stretch>
              <a:fillRect/>
            </a:stretch>
          </p:blipFill>
          <p:spPr>
            <a:xfrm>
              <a:off x="4349496" y="2604926"/>
              <a:ext cx="4593396" cy="1738473"/>
            </a:xfrm>
            <a:prstGeom prst="rect">
              <a:avLst/>
            </a:prstGeom>
          </p:spPr>
        </p:pic>
        <p:cxnSp>
          <p:nvCxnSpPr>
            <p:cNvPr id="17" name="Straight Arrow Connector 16"/>
            <p:cNvCxnSpPr/>
            <p:nvPr/>
          </p:nvCxnSpPr>
          <p:spPr>
            <a:xfrm>
              <a:off x="8686800" y="3200400"/>
              <a:ext cx="0" cy="381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itle 1"/>
          <p:cNvSpPr txBox="1">
            <a:spLocks/>
          </p:cNvSpPr>
          <p:nvPr/>
        </p:nvSpPr>
        <p:spPr>
          <a:xfrm>
            <a:off x="116114" y="118668"/>
            <a:ext cx="8229600" cy="6397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1.2.2.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Chuyển</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đổi</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giữa</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các</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hệ</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đếm</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(3)</a:t>
            </a:r>
            <a:endParaRPr lang="en-US" sz="3200" b="1"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281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circle(in)">
                                      <p:cBhvr>
                                        <p:cTn id="35"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7982" y="2585317"/>
            <a:ext cx="5977924" cy="2653413"/>
          </a:xfrm>
          <a:prstGeom prst="rect">
            <a:avLst/>
          </a:prstGeom>
        </p:spPr>
      </p:pic>
      <p:sp>
        <p:nvSpPr>
          <p:cNvPr id="4" name="Slide Number Placeholder 3"/>
          <p:cNvSpPr>
            <a:spLocks noGrp="1"/>
          </p:cNvSpPr>
          <p:nvPr>
            <p:ph type="sldNum" sz="quarter" idx="12"/>
          </p:nvPr>
        </p:nvSpPr>
        <p:spPr>
          <a:xfrm>
            <a:off x="11042143" y="6161430"/>
            <a:ext cx="685800" cy="365125"/>
          </a:xfrm>
        </p:spPr>
        <p:txBody>
          <a:bodyPr/>
          <a:lstStyle/>
          <a:p>
            <a:fld id="{A8707075-541A-4CB2-8C7D-C1C20183CA57}" type="slidenum">
              <a:rPr lang="en-US" smtClean="0"/>
              <a:pPr/>
              <a:t>130</a:t>
            </a:fld>
            <a:endParaRPr lang="en-US" dirty="0"/>
          </a:p>
        </p:txBody>
      </p:sp>
      <p:sp>
        <p:nvSpPr>
          <p:cNvPr id="99" name="Rectangle 1"/>
          <p:cNvSpPr>
            <a:spLocks noChangeArrowheads="1"/>
          </p:cNvSpPr>
          <p:nvPr/>
        </p:nvSpPr>
        <p:spPr bwMode="auto">
          <a:xfrm>
            <a:off x="468152" y="1193404"/>
            <a:ext cx="5050059" cy="9541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457200" indent="-457200" algn="ctr">
              <a:buFont typeface="Wingdings" panose="05000000000000000000" pitchFamily="2" charset="2"/>
              <a:buChar char="v"/>
            </a:pPr>
            <a:r>
              <a:rPr lang="en-US" sz="2800" b="1" dirty="0">
                <a:latin typeface="Times New Roman" panose="02020603050405020304" pitchFamily="18" charset="0"/>
                <a:ea typeface="Times New Roman" panose="02020603050405020304" pitchFamily="18" charset="0"/>
                <a:cs typeface="Times New Roman" panose="02020603050405020304" pitchFamily="18" charset="0"/>
              </a:rPr>
              <a:t>Bộ </a:t>
            </a:r>
            <a:r>
              <a:rPr lang="en-US" sz="2800" b="1" dirty="0" err="1">
                <a:latin typeface="Times New Roman" panose="02020603050405020304" pitchFamily="18" charset="0"/>
                <a:ea typeface="Times New Roman" panose="02020603050405020304" pitchFamily="18" charset="0"/>
                <a:cs typeface="Times New Roman" panose="02020603050405020304" pitchFamily="18" charset="0"/>
              </a:rPr>
              <a:t>đếm</a:t>
            </a:r>
            <a:r>
              <a:rPr lang="en-US" sz="2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cs typeface="Times New Roman" panose="02020603050405020304" pitchFamily="18" charset="0"/>
              </a:rPr>
              <a:t>lên</a:t>
            </a:r>
            <a:r>
              <a:rPr lang="en-US" sz="2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cs typeface="Times New Roman" panose="02020603050405020304" pitchFamily="18" charset="0"/>
              </a:rPr>
              <a:t>không</a:t>
            </a:r>
            <a:r>
              <a:rPr lang="en-US" sz="2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cs typeface="Times New Roman" panose="02020603050405020304" pitchFamily="18" charset="0"/>
              </a:rPr>
              <a:t>đồng</a:t>
            </a:r>
            <a:r>
              <a:rPr lang="en-US" sz="2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cs typeface="Times New Roman" panose="02020603050405020304" pitchFamily="18" charset="0"/>
              </a:rPr>
              <a:t>bộ</a:t>
            </a:r>
            <a:r>
              <a:rPr lang="en-US" sz="2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cs typeface="Times New Roman" panose="02020603050405020304" pitchFamily="18" charset="0"/>
              </a:rPr>
              <a:t>cơ</a:t>
            </a:r>
            <a:r>
              <a:rPr lang="en-US" sz="2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cs typeface="Times New Roman" panose="02020603050405020304" pitchFamily="18" charset="0"/>
              </a:rPr>
              <a:t>số</a:t>
            </a:r>
            <a:r>
              <a:rPr lang="en-US" sz="2800" b="1" dirty="0">
                <a:latin typeface="Times New Roman" panose="02020603050405020304" pitchFamily="18" charset="0"/>
                <a:ea typeface="Times New Roman" panose="02020603050405020304" pitchFamily="18" charset="0"/>
                <a:cs typeface="Times New Roman" panose="02020603050405020304" pitchFamily="18" charset="0"/>
              </a:rPr>
              <a:t> 5</a:t>
            </a:r>
            <a:endParaRPr lang="en-US" sz="3600" dirty="0">
              <a:latin typeface="Times New Roman" panose="02020603050405020304" pitchFamily="18" charset="0"/>
              <a:cs typeface="Times New Roman" panose="02020603050405020304" pitchFamily="18" charset="0"/>
            </a:endParaRPr>
          </a:p>
        </p:txBody>
      </p:sp>
      <p:grpSp>
        <p:nvGrpSpPr>
          <p:cNvPr id="18" name="Group 17"/>
          <p:cNvGrpSpPr/>
          <p:nvPr/>
        </p:nvGrpSpPr>
        <p:grpSpPr>
          <a:xfrm>
            <a:off x="7526549" y="1697414"/>
            <a:ext cx="4315813" cy="3050864"/>
            <a:chOff x="1475387" y="3163504"/>
            <a:chExt cx="4315813" cy="3050864"/>
          </a:xfrm>
        </p:grpSpPr>
        <p:cxnSp>
          <p:nvCxnSpPr>
            <p:cNvPr id="102" name="Straight Connector 101"/>
            <p:cNvCxnSpPr/>
            <p:nvPr/>
          </p:nvCxnSpPr>
          <p:spPr>
            <a:xfrm>
              <a:off x="1484004" y="3163504"/>
              <a:ext cx="0" cy="2927350"/>
            </a:xfrm>
            <a:prstGeom prst="line">
              <a:avLst/>
            </a:prstGeom>
            <a:ln>
              <a:solidFill>
                <a:srgbClr val="0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1664388" y="3288962"/>
              <a:ext cx="411241" cy="338554"/>
            </a:xfrm>
            <a:prstGeom prst="rect">
              <a:avLst/>
            </a:prstGeom>
            <a:noFill/>
            <a:ln>
              <a:noFill/>
            </a:ln>
          </p:spPr>
          <p:txBody>
            <a:bodyPr wrap="square" rtlCol="0">
              <a:spAutoFit/>
            </a:bodyPr>
            <a:lstStyle/>
            <a:p>
              <a:r>
                <a:rPr lang="en-US" sz="1600" dirty="0">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p:txBody>
        </p:sp>
        <p:sp>
          <p:nvSpPr>
            <p:cNvPr id="104" name="TextBox 103"/>
            <p:cNvSpPr txBox="1"/>
            <p:nvPr/>
          </p:nvSpPr>
          <p:spPr>
            <a:xfrm>
              <a:off x="2351884" y="3275047"/>
              <a:ext cx="411241" cy="338554"/>
            </a:xfrm>
            <a:prstGeom prst="rect">
              <a:avLst/>
            </a:prstGeom>
            <a:noFill/>
            <a:ln>
              <a:noFill/>
            </a:ln>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p:txBody>
        </p:sp>
        <p:sp>
          <p:nvSpPr>
            <p:cNvPr id="105" name="TextBox 104"/>
            <p:cNvSpPr txBox="1"/>
            <p:nvPr/>
          </p:nvSpPr>
          <p:spPr>
            <a:xfrm>
              <a:off x="3085302" y="3288383"/>
              <a:ext cx="411241" cy="338554"/>
            </a:xfrm>
            <a:prstGeom prst="rect">
              <a:avLst/>
            </a:prstGeom>
            <a:noFill/>
            <a:ln>
              <a:noFill/>
            </a:ln>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p:txBody>
        </p:sp>
        <p:sp>
          <p:nvSpPr>
            <p:cNvPr id="106" name="TextBox 105"/>
            <p:cNvSpPr txBox="1"/>
            <p:nvPr/>
          </p:nvSpPr>
          <p:spPr>
            <a:xfrm>
              <a:off x="4438092" y="3278137"/>
              <a:ext cx="411241" cy="338554"/>
            </a:xfrm>
            <a:prstGeom prst="rect">
              <a:avLst/>
            </a:prstGeom>
            <a:noFill/>
            <a:ln>
              <a:noFill/>
            </a:ln>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4</a:t>
              </a:r>
              <a:endParaRPr lang="en-US" sz="1600" dirty="0">
                <a:latin typeface="Times New Roman" panose="02020603050405020304" pitchFamily="18" charset="0"/>
                <a:cs typeface="Times New Roman" panose="02020603050405020304" pitchFamily="18" charset="0"/>
              </a:endParaRPr>
            </a:p>
          </p:txBody>
        </p:sp>
        <p:sp>
          <p:nvSpPr>
            <p:cNvPr id="107" name="TextBox 106"/>
            <p:cNvSpPr txBox="1"/>
            <p:nvPr/>
          </p:nvSpPr>
          <p:spPr>
            <a:xfrm>
              <a:off x="5220498" y="3303885"/>
              <a:ext cx="411241" cy="338554"/>
            </a:xfrm>
            <a:prstGeom prst="rect">
              <a:avLst/>
            </a:prstGeom>
            <a:noFill/>
            <a:ln>
              <a:noFill/>
            </a:ln>
          </p:spPr>
          <p:txBody>
            <a:bodyPr wrap="square" rtlCol="0">
              <a:spAutoFit/>
            </a:bodyPr>
            <a:lstStyle/>
            <a:p>
              <a:r>
                <a:rPr lang="en-US" sz="1600" dirty="0">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5</a:t>
              </a:r>
              <a:endParaRPr lang="en-US" sz="1600" dirty="0">
                <a:latin typeface="Times New Roman" panose="02020603050405020304" pitchFamily="18" charset="0"/>
                <a:cs typeface="Times New Roman" panose="02020603050405020304" pitchFamily="18" charset="0"/>
              </a:endParaRPr>
            </a:p>
          </p:txBody>
        </p:sp>
        <p:cxnSp>
          <p:nvCxnSpPr>
            <p:cNvPr id="111" name="Straight Connector 110"/>
            <p:cNvCxnSpPr/>
            <p:nvPr/>
          </p:nvCxnSpPr>
          <p:spPr>
            <a:xfrm>
              <a:off x="2200214" y="3471168"/>
              <a:ext cx="0" cy="274320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2914925" y="3437369"/>
              <a:ext cx="0" cy="274320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3609725" y="3437369"/>
              <a:ext cx="0" cy="274320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4316273" y="3457660"/>
              <a:ext cx="0" cy="274320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5020293" y="3444324"/>
              <a:ext cx="0" cy="274320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1475387" y="4185854"/>
              <a:ext cx="4315813" cy="1905000"/>
              <a:chOff x="1086904" y="4607199"/>
              <a:chExt cx="3713696" cy="1905000"/>
            </a:xfrm>
          </p:grpSpPr>
          <p:cxnSp>
            <p:nvCxnSpPr>
              <p:cNvPr id="121" name="Straight Connector 120"/>
              <p:cNvCxnSpPr/>
              <p:nvPr/>
            </p:nvCxnSpPr>
            <p:spPr>
              <a:xfrm>
                <a:off x="1095520" y="5902599"/>
                <a:ext cx="3705080" cy="0"/>
              </a:xfrm>
              <a:prstGeom prst="line">
                <a:avLst/>
              </a:prstGeom>
              <a:ln>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1095520" y="4607199"/>
                <a:ext cx="3705080" cy="0"/>
              </a:xfrm>
              <a:prstGeom prst="line">
                <a:avLst/>
              </a:prstGeom>
              <a:ln>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095520" y="5292999"/>
                <a:ext cx="3705080" cy="0"/>
              </a:xfrm>
              <a:prstGeom prst="line">
                <a:avLst/>
              </a:prstGeom>
              <a:ln>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086904" y="6512199"/>
                <a:ext cx="3705080" cy="0"/>
              </a:xfrm>
              <a:prstGeom prst="line">
                <a:avLst/>
              </a:prstGeom>
              <a:ln>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17" name="TextBox 116"/>
            <p:cNvSpPr txBox="1"/>
            <p:nvPr/>
          </p:nvSpPr>
          <p:spPr>
            <a:xfrm>
              <a:off x="3718997" y="3301891"/>
              <a:ext cx="411241" cy="338554"/>
            </a:xfrm>
            <a:prstGeom prst="rect">
              <a:avLst/>
            </a:prstGeom>
            <a:noFill/>
            <a:ln>
              <a:noFill/>
            </a:ln>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3</a:t>
              </a:r>
              <a:endParaRPr lang="en-US" sz="1600" dirty="0">
                <a:latin typeface="Times New Roman" panose="02020603050405020304" pitchFamily="18" charset="0"/>
                <a:cs typeface="Times New Roman" panose="02020603050405020304" pitchFamily="18" charset="0"/>
              </a:endParaRPr>
            </a:p>
          </p:txBody>
        </p:sp>
      </p:grpSp>
      <p:sp>
        <p:nvSpPr>
          <p:cNvPr id="126" name="TextBox 125"/>
          <p:cNvSpPr txBox="1"/>
          <p:nvPr/>
        </p:nvSpPr>
        <p:spPr>
          <a:xfrm>
            <a:off x="6688775" y="2966748"/>
            <a:ext cx="727364" cy="338554"/>
          </a:xfrm>
          <a:prstGeom prst="rect">
            <a:avLst/>
          </a:prstGeom>
          <a:noFill/>
          <a:ln>
            <a:noFill/>
          </a:ln>
        </p:spPr>
        <p:txBody>
          <a:bodyPr wrap="square" rtlCol="0">
            <a:spAutoFit/>
          </a:bodyPr>
          <a:lstStyle/>
          <a:p>
            <a:r>
              <a:rPr lang="en-US" sz="1600" dirty="0">
                <a:latin typeface="Times New Roman" panose="02020603050405020304" pitchFamily="18" charset="0"/>
                <a:cs typeface="Times New Roman" panose="02020603050405020304" pitchFamily="18" charset="0"/>
              </a:rPr>
              <a:t>Q</a:t>
            </a:r>
            <a:r>
              <a:rPr lang="en-US" sz="1600" baseline="-25000" dirty="0">
                <a:latin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cs typeface="Times New Roman" panose="02020603050405020304" pitchFamily="18" charset="0"/>
              </a:rPr>
              <a:t>(A)</a:t>
            </a:r>
          </a:p>
        </p:txBody>
      </p:sp>
      <p:sp>
        <p:nvSpPr>
          <p:cNvPr id="127" name="TextBox 126"/>
          <p:cNvSpPr txBox="1"/>
          <p:nvPr/>
        </p:nvSpPr>
        <p:spPr>
          <a:xfrm>
            <a:off x="6662232" y="3586508"/>
            <a:ext cx="727364" cy="338554"/>
          </a:xfrm>
          <a:prstGeom prst="rect">
            <a:avLst/>
          </a:prstGeom>
          <a:noFill/>
          <a:ln>
            <a:noFill/>
          </a:ln>
        </p:spPr>
        <p:txBody>
          <a:bodyPr wrap="square" rtlCol="0">
            <a:spAutoFit/>
          </a:bodyPr>
          <a:lstStyle/>
          <a:p>
            <a:r>
              <a:rPr lang="en-US" sz="1600" dirty="0">
                <a:latin typeface="Times New Roman" panose="02020603050405020304" pitchFamily="18" charset="0"/>
                <a:cs typeface="Times New Roman" panose="02020603050405020304" pitchFamily="18" charset="0"/>
              </a:rPr>
              <a:t>Q</a:t>
            </a:r>
            <a:r>
              <a:rPr lang="en-US" sz="1600" baseline="-25000"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(B)</a:t>
            </a:r>
          </a:p>
        </p:txBody>
      </p:sp>
      <p:sp>
        <p:nvSpPr>
          <p:cNvPr id="128" name="TextBox 127"/>
          <p:cNvSpPr txBox="1"/>
          <p:nvPr/>
        </p:nvSpPr>
        <p:spPr>
          <a:xfrm>
            <a:off x="6717086" y="4141872"/>
            <a:ext cx="727364" cy="338554"/>
          </a:xfrm>
          <a:prstGeom prst="rect">
            <a:avLst/>
          </a:prstGeom>
          <a:noFill/>
          <a:ln>
            <a:noFill/>
          </a:ln>
        </p:spPr>
        <p:txBody>
          <a:bodyPr wrap="square" rtlCol="0">
            <a:spAutoFit/>
          </a:bodyPr>
          <a:lstStyle/>
          <a:p>
            <a:r>
              <a:rPr lang="en-US" sz="1600" dirty="0">
                <a:latin typeface="Times New Roman" panose="02020603050405020304" pitchFamily="18" charset="0"/>
                <a:cs typeface="Times New Roman" panose="02020603050405020304" pitchFamily="18" charset="0"/>
              </a:rPr>
              <a:t>Q</a:t>
            </a:r>
            <a:r>
              <a:rPr lang="en-US" sz="1600" baseline="-25000" dirty="0">
                <a:latin typeface="Times New Roman" panose="02020603050405020304" pitchFamily="18" charset="0"/>
                <a:cs typeface="Times New Roman" panose="02020603050405020304" pitchFamily="18" charset="0"/>
              </a:rPr>
              <a:t>3</a:t>
            </a:r>
            <a:r>
              <a:rPr lang="en-US" sz="1600" dirty="0">
                <a:latin typeface="Times New Roman" panose="02020603050405020304" pitchFamily="18" charset="0"/>
                <a:cs typeface="Times New Roman" panose="02020603050405020304" pitchFamily="18" charset="0"/>
              </a:rPr>
              <a:t>(C)</a:t>
            </a:r>
          </a:p>
        </p:txBody>
      </p:sp>
      <p:grpSp>
        <p:nvGrpSpPr>
          <p:cNvPr id="129" name="Group 128"/>
          <p:cNvGrpSpPr/>
          <p:nvPr/>
        </p:nvGrpSpPr>
        <p:grpSpPr>
          <a:xfrm>
            <a:off x="7192154" y="3010024"/>
            <a:ext cx="377259" cy="399387"/>
            <a:chOff x="1046563" y="4579616"/>
            <a:chExt cx="377259" cy="399387"/>
          </a:xfrm>
        </p:grpSpPr>
        <p:cxnSp>
          <p:nvCxnSpPr>
            <p:cNvPr id="130" name="Straight Connector 129"/>
            <p:cNvCxnSpPr/>
            <p:nvPr/>
          </p:nvCxnSpPr>
          <p:spPr>
            <a:xfrm flipV="1">
              <a:off x="1409801" y="4579616"/>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H="1" flipV="1">
              <a:off x="1046563" y="4978868"/>
              <a:ext cx="377259" cy="13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7564988" y="3048306"/>
            <a:ext cx="720139" cy="382695"/>
            <a:chOff x="1419397" y="4617898"/>
            <a:chExt cx="720139" cy="382695"/>
          </a:xfrm>
        </p:grpSpPr>
        <p:cxnSp>
          <p:nvCxnSpPr>
            <p:cNvPr id="133" name="Straight Connector 132"/>
            <p:cNvCxnSpPr/>
            <p:nvPr/>
          </p:nvCxnSpPr>
          <p:spPr>
            <a:xfrm>
              <a:off x="1419397" y="4617898"/>
              <a:ext cx="72013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2118948" y="4617898"/>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5" name="Group 134"/>
          <p:cNvGrpSpPr/>
          <p:nvPr/>
        </p:nvGrpSpPr>
        <p:grpSpPr>
          <a:xfrm>
            <a:off x="8257171" y="3021413"/>
            <a:ext cx="723783" cy="382695"/>
            <a:chOff x="2162911" y="4909129"/>
            <a:chExt cx="723783" cy="382695"/>
          </a:xfrm>
        </p:grpSpPr>
        <p:cxnSp>
          <p:nvCxnSpPr>
            <p:cNvPr id="136" name="Straight Connector 135"/>
            <p:cNvCxnSpPr/>
            <p:nvPr/>
          </p:nvCxnSpPr>
          <p:spPr>
            <a:xfrm>
              <a:off x="2162911" y="5291824"/>
              <a:ext cx="72378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2886694" y="4909129"/>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8" name="Group 137"/>
          <p:cNvGrpSpPr/>
          <p:nvPr/>
        </p:nvGrpSpPr>
        <p:grpSpPr>
          <a:xfrm>
            <a:off x="8965295" y="3037190"/>
            <a:ext cx="703727" cy="386936"/>
            <a:chOff x="2886694" y="4895184"/>
            <a:chExt cx="703727" cy="386936"/>
          </a:xfrm>
        </p:grpSpPr>
        <p:cxnSp>
          <p:nvCxnSpPr>
            <p:cNvPr id="139" name="Straight Connector 138"/>
            <p:cNvCxnSpPr/>
            <p:nvPr/>
          </p:nvCxnSpPr>
          <p:spPr>
            <a:xfrm>
              <a:off x="2886694" y="4895184"/>
              <a:ext cx="70246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V="1">
              <a:off x="3590421" y="4899425"/>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1" name="Group 140"/>
          <p:cNvGrpSpPr/>
          <p:nvPr/>
        </p:nvGrpSpPr>
        <p:grpSpPr>
          <a:xfrm>
            <a:off x="8217599" y="3646315"/>
            <a:ext cx="1426848" cy="382695"/>
            <a:chOff x="2167447" y="5519904"/>
            <a:chExt cx="1426848" cy="382695"/>
          </a:xfrm>
        </p:grpSpPr>
        <p:cxnSp>
          <p:nvCxnSpPr>
            <p:cNvPr id="142" name="Straight Connector 141"/>
            <p:cNvCxnSpPr/>
            <p:nvPr/>
          </p:nvCxnSpPr>
          <p:spPr>
            <a:xfrm>
              <a:off x="2167447" y="5519904"/>
              <a:ext cx="142171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594295" y="5519904"/>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4" name="Group 143"/>
          <p:cNvGrpSpPr/>
          <p:nvPr/>
        </p:nvGrpSpPr>
        <p:grpSpPr>
          <a:xfrm>
            <a:off x="9677066" y="3041432"/>
            <a:ext cx="723783" cy="382695"/>
            <a:chOff x="3583426" y="4926888"/>
            <a:chExt cx="723783" cy="382695"/>
          </a:xfrm>
        </p:grpSpPr>
        <p:cxnSp>
          <p:nvCxnSpPr>
            <p:cNvPr id="145" name="Straight Connector 144"/>
            <p:cNvCxnSpPr/>
            <p:nvPr/>
          </p:nvCxnSpPr>
          <p:spPr>
            <a:xfrm>
              <a:off x="3583426" y="5298811"/>
              <a:ext cx="72378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4303129" y="4926888"/>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7" name="Group 146"/>
          <p:cNvGrpSpPr/>
          <p:nvPr/>
        </p:nvGrpSpPr>
        <p:grpSpPr>
          <a:xfrm>
            <a:off x="7148855" y="3632463"/>
            <a:ext cx="1093096" cy="383037"/>
            <a:chOff x="1003265" y="5202055"/>
            <a:chExt cx="1093096" cy="383037"/>
          </a:xfrm>
        </p:grpSpPr>
        <p:cxnSp>
          <p:nvCxnSpPr>
            <p:cNvPr id="148" name="Straight Connector 147"/>
            <p:cNvCxnSpPr/>
            <p:nvPr/>
          </p:nvCxnSpPr>
          <p:spPr>
            <a:xfrm flipH="1" flipV="1">
              <a:off x="1003265" y="5582615"/>
              <a:ext cx="1093096" cy="24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2096359" y="5202055"/>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7174320" y="4241928"/>
            <a:ext cx="2499791" cy="383427"/>
            <a:chOff x="1028729" y="5797078"/>
            <a:chExt cx="2499791" cy="383427"/>
          </a:xfrm>
        </p:grpSpPr>
        <p:cxnSp>
          <p:nvCxnSpPr>
            <p:cNvPr id="151" name="Straight Connector 150"/>
            <p:cNvCxnSpPr/>
            <p:nvPr/>
          </p:nvCxnSpPr>
          <p:spPr>
            <a:xfrm flipV="1">
              <a:off x="1028729" y="6179773"/>
              <a:ext cx="2485301" cy="73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3528520" y="5797078"/>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6813161" y="2311539"/>
            <a:ext cx="4620186" cy="446713"/>
            <a:chOff x="2035711" y="3854510"/>
            <a:chExt cx="4620186" cy="446713"/>
          </a:xfrm>
        </p:grpSpPr>
        <p:sp>
          <p:nvSpPr>
            <p:cNvPr id="154" name="TextBox 153"/>
            <p:cNvSpPr txBox="1"/>
            <p:nvPr/>
          </p:nvSpPr>
          <p:spPr>
            <a:xfrm>
              <a:off x="2035711" y="3854510"/>
              <a:ext cx="727364" cy="338554"/>
            </a:xfrm>
            <a:prstGeom prst="rect">
              <a:avLst/>
            </a:prstGeom>
            <a:noFill/>
            <a:ln>
              <a:noFill/>
            </a:ln>
          </p:spPr>
          <p:txBody>
            <a:bodyPr wrap="square" rtlCol="0">
              <a:spAutoFit/>
            </a:bodyPr>
            <a:lstStyle/>
            <a:p>
              <a:r>
                <a:rPr lang="en-US" sz="1600" dirty="0" err="1">
                  <a:latin typeface="Times New Roman" panose="02020603050405020304" pitchFamily="18" charset="0"/>
                  <a:cs typeface="Times New Roman" panose="02020603050405020304" pitchFamily="18" charset="0"/>
                </a:rPr>
                <a:t>Clk</a:t>
              </a:r>
              <a:endParaRPr lang="en-US" sz="1600" dirty="0">
                <a:latin typeface="Times New Roman" panose="02020603050405020304" pitchFamily="18" charset="0"/>
                <a:cs typeface="Times New Roman" panose="02020603050405020304" pitchFamily="18" charset="0"/>
              </a:endParaRPr>
            </a:p>
          </p:txBody>
        </p:sp>
        <p:cxnSp>
          <p:nvCxnSpPr>
            <p:cNvPr id="155" name="Straight Connector 154"/>
            <p:cNvCxnSpPr/>
            <p:nvPr/>
          </p:nvCxnSpPr>
          <p:spPr>
            <a:xfrm rot="10800000">
              <a:off x="2750651" y="4272733"/>
              <a:ext cx="36189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2396869" y="3909820"/>
              <a:ext cx="37275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flipV="1">
              <a:off x="2766670" y="3918528"/>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V="1">
              <a:off x="3126526" y="3896356"/>
              <a:ext cx="0" cy="38269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3126526" y="3896356"/>
              <a:ext cx="34741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3473926" y="3905064"/>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rot="10800000">
              <a:off x="3473926" y="4287547"/>
              <a:ext cx="36189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3831737" y="3893143"/>
              <a:ext cx="0" cy="38269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3831737" y="3893143"/>
              <a:ext cx="34741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V="1">
              <a:off x="4179138" y="3901851"/>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10800000">
              <a:off x="4188042" y="4272733"/>
              <a:ext cx="36189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V="1">
              <a:off x="4535932" y="3906819"/>
              <a:ext cx="0" cy="38269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4536036" y="3906819"/>
              <a:ext cx="34741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flipV="1">
              <a:off x="4883436" y="3915527"/>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10800000">
              <a:off x="4884774" y="4287547"/>
              <a:ext cx="36189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5242585" y="3893143"/>
              <a:ext cx="0" cy="38269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5242585" y="3893143"/>
              <a:ext cx="34741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5589986" y="3901851"/>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10800000">
              <a:off x="5589985" y="4286209"/>
              <a:ext cx="36189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rot="10800000">
              <a:off x="6294005" y="4267995"/>
              <a:ext cx="36189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V="1">
              <a:off x="5927698" y="3891027"/>
              <a:ext cx="0" cy="38269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5927698" y="3891027"/>
              <a:ext cx="37275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V="1">
              <a:off x="6297499" y="3899735"/>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391331" y="3034537"/>
            <a:ext cx="91440" cy="389589"/>
            <a:chOff x="5613881" y="4577508"/>
            <a:chExt cx="91440" cy="389589"/>
          </a:xfrm>
        </p:grpSpPr>
        <p:cxnSp>
          <p:nvCxnSpPr>
            <p:cNvPr id="191" name="Straight Connector 190"/>
            <p:cNvCxnSpPr/>
            <p:nvPr/>
          </p:nvCxnSpPr>
          <p:spPr>
            <a:xfrm flipH="1">
              <a:off x="5613881" y="4577508"/>
              <a:ext cx="91440" cy="186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flipV="1">
              <a:off x="5693641" y="4584402"/>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0519861" y="3026107"/>
            <a:ext cx="586713" cy="387561"/>
            <a:chOff x="4453343" y="4495854"/>
            <a:chExt cx="586713" cy="387561"/>
          </a:xfrm>
        </p:grpSpPr>
        <p:cxnSp>
          <p:nvCxnSpPr>
            <p:cNvPr id="194" name="Straight Connector 193"/>
            <p:cNvCxnSpPr/>
            <p:nvPr/>
          </p:nvCxnSpPr>
          <p:spPr>
            <a:xfrm>
              <a:off x="4453343" y="4883415"/>
              <a:ext cx="58671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V="1">
              <a:off x="5036749" y="4495854"/>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a:xfrm flipH="1">
            <a:off x="11084604" y="3048305"/>
            <a:ext cx="365760" cy="306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9667968" y="4014221"/>
            <a:ext cx="173736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flipH="1">
            <a:off x="9667765" y="4241927"/>
            <a:ext cx="76928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14" name="TextBox 213"/>
          <p:cNvSpPr txBox="1"/>
          <p:nvPr/>
        </p:nvSpPr>
        <p:spPr>
          <a:xfrm>
            <a:off x="6297991" y="4672327"/>
            <a:ext cx="5663469" cy="646331"/>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 CBA= 000    001      010       011      100       000       001 </a:t>
            </a: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P=1    P=1      P=1      P=1      P=1      P=0       P=1</a:t>
            </a:r>
            <a:endParaRPr lang="en-US" dirty="0">
              <a:latin typeface="Times New Roman" panose="02020603050405020304" pitchFamily="18" charset="0"/>
              <a:cs typeface="Times New Roman" panose="02020603050405020304" pitchFamily="18" charset="0"/>
            </a:endParaRPr>
          </a:p>
        </p:txBody>
      </p:sp>
      <p:cxnSp>
        <p:nvCxnSpPr>
          <p:cNvPr id="232" name="Straight Connector 231"/>
          <p:cNvCxnSpPr/>
          <p:nvPr/>
        </p:nvCxnSpPr>
        <p:spPr>
          <a:xfrm flipV="1">
            <a:off x="10444638" y="4241928"/>
            <a:ext cx="0" cy="382695"/>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10437051" y="4624622"/>
            <a:ext cx="100584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Right Arrow 2">
            <a:hlinkClick r:id="rId4" action="ppaction://hlinkfile"/>
          </p:cNvPr>
          <p:cNvSpPr/>
          <p:nvPr/>
        </p:nvSpPr>
        <p:spPr>
          <a:xfrm>
            <a:off x="8739269" y="5779126"/>
            <a:ext cx="574113" cy="3669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itle 1"/>
          <p:cNvSpPr>
            <a:spLocks noGrp="1"/>
          </p:cNvSpPr>
          <p:nvPr>
            <p:ph type="title"/>
          </p:nvPr>
        </p:nvSpPr>
        <p:spPr>
          <a:xfrm>
            <a:off x="74310" y="57941"/>
            <a:ext cx="11887149" cy="665239"/>
          </a:xfrm>
        </p:spPr>
        <p:txBody>
          <a:bodyPr vert="horz" lIns="91440" tIns="45720" rIns="91440" bIns="45720" rtlCol="0" anchor="ctr">
            <a:noAutofit/>
          </a:bodyPr>
          <a:lstStyle/>
          <a:p>
            <a:pPr lvl="0">
              <a:defRPr/>
            </a:pP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Thiết</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kế</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bộ</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đếm</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không</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đồng</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bộ</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cơ</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số</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 2</a:t>
            </a:r>
            <a:r>
              <a:rPr lang="en-US" sz="3200" b="1" baseline="30000" dirty="0" smtClean="0">
                <a:solidFill>
                  <a:schemeClr val="accent1">
                    <a:lumMod val="50000"/>
                  </a:schemeClr>
                </a:solidFill>
                <a:latin typeface="Times New Roman" panose="02020603050405020304" pitchFamily="18" charset="0"/>
                <a:cs typeface="Times New Roman" panose="02020603050405020304" pitchFamily="18" charset="0"/>
              </a:rPr>
              <a:t>n</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(2)</a:t>
            </a:r>
            <a:endParaRPr lang="en-US" sz="32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1000"/>
                                        <p:tgtEl>
                                          <p:spTgt spid="99"/>
                                        </p:tgtEl>
                                      </p:cBhvr>
                                    </p:animEffect>
                                    <p:anim calcmode="lin" valueType="num">
                                      <p:cBhvr>
                                        <p:cTn id="8" dur="1000" fill="hold"/>
                                        <p:tgtEl>
                                          <p:spTgt spid="99"/>
                                        </p:tgtEl>
                                        <p:attrNameLst>
                                          <p:attrName>ppt_x</p:attrName>
                                        </p:attrNameLst>
                                      </p:cBhvr>
                                      <p:tavLst>
                                        <p:tav tm="0">
                                          <p:val>
                                            <p:strVal val="#ppt_x"/>
                                          </p:val>
                                        </p:tav>
                                        <p:tav tm="100000">
                                          <p:val>
                                            <p:strVal val="#ppt_x"/>
                                          </p:val>
                                        </p:tav>
                                      </p:tavLst>
                                    </p:anim>
                                    <p:anim calcmode="lin" valueType="num">
                                      <p:cBhvr>
                                        <p:cTn id="9"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1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arn(inVertical)">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arn(inVertical)">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26"/>
                                        </p:tgtEl>
                                        <p:attrNameLst>
                                          <p:attrName>style.visibility</p:attrName>
                                        </p:attrNameLst>
                                      </p:cBhvr>
                                      <p:to>
                                        <p:strVal val="visible"/>
                                      </p:to>
                                    </p:set>
                                    <p:animEffect transition="in" filter="barn(inVertical)">
                                      <p:cBhvr>
                                        <p:cTn id="29" dur="500"/>
                                        <p:tgtEl>
                                          <p:spTgt spid="126"/>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29"/>
                                        </p:tgtEl>
                                        <p:attrNameLst>
                                          <p:attrName>style.visibility</p:attrName>
                                        </p:attrNameLst>
                                      </p:cBhvr>
                                      <p:to>
                                        <p:strVal val="visible"/>
                                      </p:to>
                                    </p:set>
                                    <p:animEffect transition="in" filter="barn(inVertical)">
                                      <p:cBhvr>
                                        <p:cTn id="34" dur="500"/>
                                        <p:tgtEl>
                                          <p:spTgt spid="129"/>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132"/>
                                        </p:tgtEl>
                                        <p:attrNameLst>
                                          <p:attrName>style.visibility</p:attrName>
                                        </p:attrNameLst>
                                      </p:cBhvr>
                                      <p:to>
                                        <p:strVal val="visible"/>
                                      </p:to>
                                    </p:set>
                                    <p:animEffect transition="in" filter="barn(inVertical)">
                                      <p:cBhvr>
                                        <p:cTn id="39" dur="500"/>
                                        <p:tgtEl>
                                          <p:spTgt spid="132"/>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135"/>
                                        </p:tgtEl>
                                        <p:attrNameLst>
                                          <p:attrName>style.visibility</p:attrName>
                                        </p:attrNameLst>
                                      </p:cBhvr>
                                      <p:to>
                                        <p:strVal val="visible"/>
                                      </p:to>
                                    </p:set>
                                    <p:animEffect transition="in" filter="barn(inVertical)">
                                      <p:cBhvr>
                                        <p:cTn id="44" dur="500"/>
                                        <p:tgtEl>
                                          <p:spTgt spid="135"/>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138"/>
                                        </p:tgtEl>
                                        <p:attrNameLst>
                                          <p:attrName>style.visibility</p:attrName>
                                        </p:attrNameLst>
                                      </p:cBhvr>
                                      <p:to>
                                        <p:strVal val="visible"/>
                                      </p:to>
                                    </p:set>
                                    <p:animEffect transition="in" filter="barn(inVertical)">
                                      <p:cBhvr>
                                        <p:cTn id="49" dur="500"/>
                                        <p:tgtEl>
                                          <p:spTgt spid="138"/>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144"/>
                                        </p:tgtEl>
                                        <p:attrNameLst>
                                          <p:attrName>style.visibility</p:attrName>
                                        </p:attrNameLst>
                                      </p:cBhvr>
                                      <p:to>
                                        <p:strVal val="visible"/>
                                      </p:to>
                                    </p:set>
                                    <p:animEffect transition="in" filter="barn(inVertical)">
                                      <p:cBhvr>
                                        <p:cTn id="54" dur="500"/>
                                        <p:tgtEl>
                                          <p:spTgt spid="144"/>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barn(inVertical)">
                                      <p:cBhvr>
                                        <p:cTn id="59" dur="10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barn(inVertical)">
                                      <p:cBhvr>
                                        <p:cTn id="64" dur="500"/>
                                        <p:tgtEl>
                                          <p:spTgt spid="7"/>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nodeType="clickEffect">
                                  <p:stCondLst>
                                    <p:cond delay="0"/>
                                  </p:stCondLst>
                                  <p:childTnLst>
                                    <p:set>
                                      <p:cBhvr>
                                        <p:cTn id="68" dur="1" fill="hold">
                                          <p:stCondLst>
                                            <p:cond delay="0"/>
                                          </p:stCondLst>
                                        </p:cTn>
                                        <p:tgtEl>
                                          <p:spTgt spid="202"/>
                                        </p:tgtEl>
                                        <p:attrNameLst>
                                          <p:attrName>style.visibility</p:attrName>
                                        </p:attrNameLst>
                                      </p:cBhvr>
                                      <p:to>
                                        <p:strVal val="visible"/>
                                      </p:to>
                                    </p:set>
                                    <p:animEffect transition="in" filter="barn(inVertical)">
                                      <p:cBhvr>
                                        <p:cTn id="69" dur="500"/>
                                        <p:tgtEl>
                                          <p:spTgt spid="202"/>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grpId="0" nodeType="clickEffect">
                                  <p:stCondLst>
                                    <p:cond delay="0"/>
                                  </p:stCondLst>
                                  <p:childTnLst>
                                    <p:set>
                                      <p:cBhvr>
                                        <p:cTn id="73" dur="1" fill="hold">
                                          <p:stCondLst>
                                            <p:cond delay="0"/>
                                          </p:stCondLst>
                                        </p:cTn>
                                        <p:tgtEl>
                                          <p:spTgt spid="127"/>
                                        </p:tgtEl>
                                        <p:attrNameLst>
                                          <p:attrName>style.visibility</p:attrName>
                                        </p:attrNameLst>
                                      </p:cBhvr>
                                      <p:to>
                                        <p:strVal val="visible"/>
                                      </p:to>
                                    </p:set>
                                    <p:animEffect transition="in" filter="barn(inVertical)">
                                      <p:cBhvr>
                                        <p:cTn id="74" dur="500"/>
                                        <p:tgtEl>
                                          <p:spTgt spid="127"/>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nodeType="clickEffect">
                                  <p:stCondLst>
                                    <p:cond delay="0"/>
                                  </p:stCondLst>
                                  <p:childTnLst>
                                    <p:set>
                                      <p:cBhvr>
                                        <p:cTn id="78" dur="1" fill="hold">
                                          <p:stCondLst>
                                            <p:cond delay="0"/>
                                          </p:stCondLst>
                                        </p:cTn>
                                        <p:tgtEl>
                                          <p:spTgt spid="147"/>
                                        </p:tgtEl>
                                        <p:attrNameLst>
                                          <p:attrName>style.visibility</p:attrName>
                                        </p:attrNameLst>
                                      </p:cBhvr>
                                      <p:to>
                                        <p:strVal val="visible"/>
                                      </p:to>
                                    </p:set>
                                    <p:animEffect transition="in" filter="barn(inVertical)">
                                      <p:cBhvr>
                                        <p:cTn id="79" dur="500"/>
                                        <p:tgtEl>
                                          <p:spTgt spid="147"/>
                                        </p:tgtEl>
                                      </p:cBhvr>
                                    </p:animEffect>
                                  </p:childTnLst>
                                </p:cTn>
                              </p:par>
                            </p:childTnLst>
                          </p:cTn>
                        </p:par>
                      </p:childTnLst>
                    </p:cTn>
                  </p:par>
                  <p:par>
                    <p:cTn id="80" fill="hold">
                      <p:stCondLst>
                        <p:cond delay="indefinite"/>
                      </p:stCondLst>
                      <p:childTnLst>
                        <p:par>
                          <p:cTn id="81" fill="hold">
                            <p:stCondLst>
                              <p:cond delay="0"/>
                            </p:stCondLst>
                            <p:childTnLst>
                              <p:par>
                                <p:cTn id="82" presetID="16" presetClass="entr" presetSubtype="21" fill="hold" nodeType="clickEffect">
                                  <p:stCondLst>
                                    <p:cond delay="0"/>
                                  </p:stCondLst>
                                  <p:childTnLst>
                                    <p:set>
                                      <p:cBhvr>
                                        <p:cTn id="83" dur="1" fill="hold">
                                          <p:stCondLst>
                                            <p:cond delay="0"/>
                                          </p:stCondLst>
                                        </p:cTn>
                                        <p:tgtEl>
                                          <p:spTgt spid="141"/>
                                        </p:tgtEl>
                                        <p:attrNameLst>
                                          <p:attrName>style.visibility</p:attrName>
                                        </p:attrNameLst>
                                      </p:cBhvr>
                                      <p:to>
                                        <p:strVal val="visible"/>
                                      </p:to>
                                    </p:set>
                                    <p:animEffect transition="in" filter="barn(inVertical)">
                                      <p:cBhvr>
                                        <p:cTn id="84" dur="500"/>
                                        <p:tgtEl>
                                          <p:spTgt spid="141"/>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21" fill="hold" nodeType="clickEffect">
                                  <p:stCondLst>
                                    <p:cond delay="0"/>
                                  </p:stCondLst>
                                  <p:childTnLst>
                                    <p:set>
                                      <p:cBhvr>
                                        <p:cTn id="88" dur="1" fill="hold">
                                          <p:stCondLst>
                                            <p:cond delay="0"/>
                                          </p:stCondLst>
                                        </p:cTn>
                                        <p:tgtEl>
                                          <p:spTgt spid="204"/>
                                        </p:tgtEl>
                                        <p:attrNameLst>
                                          <p:attrName>style.visibility</p:attrName>
                                        </p:attrNameLst>
                                      </p:cBhvr>
                                      <p:to>
                                        <p:strVal val="visible"/>
                                      </p:to>
                                    </p:set>
                                    <p:animEffect transition="in" filter="barn(inVertical)">
                                      <p:cBhvr>
                                        <p:cTn id="89" dur="500"/>
                                        <p:tgtEl>
                                          <p:spTgt spid="204"/>
                                        </p:tgtEl>
                                      </p:cBhvr>
                                    </p:animEffect>
                                  </p:childTnLst>
                                </p:cTn>
                              </p:par>
                            </p:childTnLst>
                          </p:cTn>
                        </p:par>
                      </p:childTnLst>
                    </p:cTn>
                  </p:par>
                  <p:par>
                    <p:cTn id="90" fill="hold">
                      <p:stCondLst>
                        <p:cond delay="indefinite"/>
                      </p:stCondLst>
                      <p:childTnLst>
                        <p:par>
                          <p:cTn id="91" fill="hold">
                            <p:stCondLst>
                              <p:cond delay="0"/>
                            </p:stCondLst>
                            <p:childTnLst>
                              <p:par>
                                <p:cTn id="92" presetID="16" presetClass="entr" presetSubtype="21" fill="hold" grpId="0" nodeType="clickEffect">
                                  <p:stCondLst>
                                    <p:cond delay="0"/>
                                  </p:stCondLst>
                                  <p:childTnLst>
                                    <p:set>
                                      <p:cBhvr>
                                        <p:cTn id="93" dur="1" fill="hold">
                                          <p:stCondLst>
                                            <p:cond delay="0"/>
                                          </p:stCondLst>
                                        </p:cTn>
                                        <p:tgtEl>
                                          <p:spTgt spid="128"/>
                                        </p:tgtEl>
                                        <p:attrNameLst>
                                          <p:attrName>style.visibility</p:attrName>
                                        </p:attrNameLst>
                                      </p:cBhvr>
                                      <p:to>
                                        <p:strVal val="visible"/>
                                      </p:to>
                                    </p:set>
                                    <p:animEffect transition="in" filter="barn(inVertical)">
                                      <p:cBhvr>
                                        <p:cTn id="94" dur="500"/>
                                        <p:tgtEl>
                                          <p:spTgt spid="128"/>
                                        </p:tgtEl>
                                      </p:cBhvr>
                                    </p:animEffect>
                                  </p:childTnLst>
                                </p:cTn>
                              </p:par>
                            </p:childTnLst>
                          </p:cTn>
                        </p:par>
                      </p:childTnLst>
                    </p:cTn>
                  </p:par>
                  <p:par>
                    <p:cTn id="95" fill="hold">
                      <p:stCondLst>
                        <p:cond delay="indefinite"/>
                      </p:stCondLst>
                      <p:childTnLst>
                        <p:par>
                          <p:cTn id="96" fill="hold">
                            <p:stCondLst>
                              <p:cond delay="0"/>
                            </p:stCondLst>
                            <p:childTnLst>
                              <p:par>
                                <p:cTn id="97" presetID="16" presetClass="entr" presetSubtype="21" fill="hold" nodeType="clickEffect">
                                  <p:stCondLst>
                                    <p:cond delay="0"/>
                                  </p:stCondLst>
                                  <p:childTnLst>
                                    <p:set>
                                      <p:cBhvr>
                                        <p:cTn id="98" dur="1" fill="hold">
                                          <p:stCondLst>
                                            <p:cond delay="0"/>
                                          </p:stCondLst>
                                        </p:cTn>
                                        <p:tgtEl>
                                          <p:spTgt spid="150"/>
                                        </p:tgtEl>
                                        <p:attrNameLst>
                                          <p:attrName>style.visibility</p:attrName>
                                        </p:attrNameLst>
                                      </p:cBhvr>
                                      <p:to>
                                        <p:strVal val="visible"/>
                                      </p:to>
                                    </p:set>
                                    <p:animEffect transition="in" filter="barn(inVertical)">
                                      <p:cBhvr>
                                        <p:cTn id="99" dur="500"/>
                                        <p:tgtEl>
                                          <p:spTgt spid="150"/>
                                        </p:tgtEl>
                                      </p:cBhvr>
                                    </p:animEffect>
                                  </p:childTnLst>
                                </p:cTn>
                              </p:par>
                            </p:childTnLst>
                          </p:cTn>
                        </p:par>
                      </p:childTnLst>
                    </p:cTn>
                  </p:par>
                  <p:par>
                    <p:cTn id="100" fill="hold">
                      <p:stCondLst>
                        <p:cond delay="indefinite"/>
                      </p:stCondLst>
                      <p:childTnLst>
                        <p:par>
                          <p:cTn id="101" fill="hold">
                            <p:stCondLst>
                              <p:cond delay="0"/>
                            </p:stCondLst>
                            <p:childTnLst>
                              <p:par>
                                <p:cTn id="102" presetID="16" presetClass="entr" presetSubtype="21" fill="hold" nodeType="clickEffect">
                                  <p:stCondLst>
                                    <p:cond delay="0"/>
                                  </p:stCondLst>
                                  <p:childTnLst>
                                    <p:set>
                                      <p:cBhvr>
                                        <p:cTn id="103" dur="1" fill="hold">
                                          <p:stCondLst>
                                            <p:cond delay="0"/>
                                          </p:stCondLst>
                                        </p:cTn>
                                        <p:tgtEl>
                                          <p:spTgt spid="212"/>
                                        </p:tgtEl>
                                        <p:attrNameLst>
                                          <p:attrName>style.visibility</p:attrName>
                                        </p:attrNameLst>
                                      </p:cBhvr>
                                      <p:to>
                                        <p:strVal val="visible"/>
                                      </p:to>
                                    </p:set>
                                    <p:animEffect transition="in" filter="barn(inVertical)">
                                      <p:cBhvr>
                                        <p:cTn id="104" dur="500"/>
                                        <p:tgtEl>
                                          <p:spTgt spid="212"/>
                                        </p:tgtEl>
                                      </p:cBhvr>
                                    </p:animEffect>
                                  </p:childTnLst>
                                </p:cTn>
                              </p:par>
                            </p:childTnLst>
                          </p:cTn>
                        </p:par>
                      </p:childTnLst>
                    </p:cTn>
                  </p:par>
                  <p:par>
                    <p:cTn id="105" fill="hold">
                      <p:stCondLst>
                        <p:cond delay="indefinite"/>
                      </p:stCondLst>
                      <p:childTnLst>
                        <p:par>
                          <p:cTn id="106" fill="hold">
                            <p:stCondLst>
                              <p:cond delay="0"/>
                            </p:stCondLst>
                            <p:childTnLst>
                              <p:par>
                                <p:cTn id="107" presetID="16" presetClass="entr" presetSubtype="21" fill="hold" nodeType="clickEffect">
                                  <p:stCondLst>
                                    <p:cond delay="0"/>
                                  </p:stCondLst>
                                  <p:childTnLst>
                                    <p:set>
                                      <p:cBhvr>
                                        <p:cTn id="108" dur="1" fill="hold">
                                          <p:stCondLst>
                                            <p:cond delay="0"/>
                                          </p:stCondLst>
                                        </p:cTn>
                                        <p:tgtEl>
                                          <p:spTgt spid="232"/>
                                        </p:tgtEl>
                                        <p:attrNameLst>
                                          <p:attrName>style.visibility</p:attrName>
                                        </p:attrNameLst>
                                      </p:cBhvr>
                                      <p:to>
                                        <p:strVal val="visible"/>
                                      </p:to>
                                    </p:set>
                                    <p:animEffect transition="in" filter="barn(inVertical)">
                                      <p:cBhvr>
                                        <p:cTn id="109" dur="500"/>
                                        <p:tgtEl>
                                          <p:spTgt spid="232"/>
                                        </p:tgtEl>
                                      </p:cBhvr>
                                    </p:animEffect>
                                  </p:childTnLst>
                                </p:cTn>
                              </p:par>
                            </p:childTnLst>
                          </p:cTn>
                        </p:par>
                      </p:childTnLst>
                    </p:cTn>
                  </p:par>
                  <p:par>
                    <p:cTn id="110" fill="hold">
                      <p:stCondLst>
                        <p:cond delay="indefinite"/>
                      </p:stCondLst>
                      <p:childTnLst>
                        <p:par>
                          <p:cTn id="111" fill="hold">
                            <p:stCondLst>
                              <p:cond delay="0"/>
                            </p:stCondLst>
                            <p:childTnLst>
                              <p:par>
                                <p:cTn id="112" presetID="16" presetClass="entr" presetSubtype="21" fill="hold" nodeType="clickEffect">
                                  <p:stCondLst>
                                    <p:cond delay="0"/>
                                  </p:stCondLst>
                                  <p:childTnLst>
                                    <p:set>
                                      <p:cBhvr>
                                        <p:cTn id="113" dur="1" fill="hold">
                                          <p:stCondLst>
                                            <p:cond delay="0"/>
                                          </p:stCondLst>
                                        </p:cTn>
                                        <p:tgtEl>
                                          <p:spTgt spid="235"/>
                                        </p:tgtEl>
                                        <p:attrNameLst>
                                          <p:attrName>style.visibility</p:attrName>
                                        </p:attrNameLst>
                                      </p:cBhvr>
                                      <p:to>
                                        <p:strVal val="visible"/>
                                      </p:to>
                                    </p:set>
                                    <p:animEffect transition="in" filter="barn(inVertical)">
                                      <p:cBhvr>
                                        <p:cTn id="114" dur="500"/>
                                        <p:tgtEl>
                                          <p:spTgt spid="235"/>
                                        </p:tgtEl>
                                      </p:cBhvr>
                                    </p:animEffect>
                                  </p:childTnLst>
                                </p:cTn>
                              </p:par>
                            </p:childTnLst>
                          </p:cTn>
                        </p:par>
                      </p:childTnLst>
                    </p:cTn>
                  </p:par>
                  <p:par>
                    <p:cTn id="115" fill="hold">
                      <p:stCondLst>
                        <p:cond delay="indefinite"/>
                      </p:stCondLst>
                      <p:childTnLst>
                        <p:par>
                          <p:cTn id="116" fill="hold">
                            <p:stCondLst>
                              <p:cond delay="0"/>
                            </p:stCondLst>
                            <p:childTnLst>
                              <p:par>
                                <p:cTn id="117" presetID="16" presetClass="entr" presetSubtype="37" fill="hold" grpId="0" nodeType="clickEffect">
                                  <p:stCondLst>
                                    <p:cond delay="0"/>
                                  </p:stCondLst>
                                  <p:childTnLst>
                                    <p:set>
                                      <p:cBhvr>
                                        <p:cTn id="118" dur="1" fill="hold">
                                          <p:stCondLst>
                                            <p:cond delay="0"/>
                                          </p:stCondLst>
                                        </p:cTn>
                                        <p:tgtEl>
                                          <p:spTgt spid="214"/>
                                        </p:tgtEl>
                                        <p:attrNameLst>
                                          <p:attrName>style.visibility</p:attrName>
                                        </p:attrNameLst>
                                      </p:cBhvr>
                                      <p:to>
                                        <p:strVal val="visible"/>
                                      </p:to>
                                    </p:set>
                                    <p:animEffect transition="in" filter="barn(outVertical)">
                                      <p:cBhvr>
                                        <p:cTn id="119" dur="1000"/>
                                        <p:tgtEl>
                                          <p:spTgt spid="214"/>
                                        </p:tgtEl>
                                      </p:cBhvr>
                                    </p:animEffect>
                                  </p:childTnLst>
                                </p:cTn>
                              </p:par>
                            </p:childTnLst>
                          </p:cTn>
                        </p:par>
                      </p:childTnLst>
                    </p:cTn>
                  </p:par>
                  <p:par>
                    <p:cTn id="120" fill="hold">
                      <p:stCondLst>
                        <p:cond delay="indefinite"/>
                      </p:stCondLst>
                      <p:childTnLst>
                        <p:par>
                          <p:cTn id="121" fill="hold">
                            <p:stCondLst>
                              <p:cond delay="0"/>
                            </p:stCondLst>
                            <p:childTnLst>
                              <p:par>
                                <p:cTn id="122" presetID="16" presetClass="entr" presetSubtype="21" fill="hold" grpId="0" nodeType="clickEffect">
                                  <p:stCondLst>
                                    <p:cond delay="0"/>
                                  </p:stCondLst>
                                  <p:childTnLst>
                                    <p:set>
                                      <p:cBhvr>
                                        <p:cTn id="123" dur="1" fill="hold">
                                          <p:stCondLst>
                                            <p:cond delay="0"/>
                                          </p:stCondLst>
                                        </p:cTn>
                                        <p:tgtEl>
                                          <p:spTgt spid="3"/>
                                        </p:tgtEl>
                                        <p:attrNameLst>
                                          <p:attrName>style.visibility</p:attrName>
                                        </p:attrNameLst>
                                      </p:cBhvr>
                                      <p:to>
                                        <p:strVal val="visible"/>
                                      </p:to>
                                    </p:set>
                                    <p:animEffect transition="in" filter="barn(inVertical)">
                                      <p:cBhvr>
                                        <p:cTn id="1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26" grpId="0"/>
      <p:bldP spid="127" grpId="0"/>
      <p:bldP spid="128" grpId="0"/>
      <p:bldP spid="214" grpId="0"/>
      <p:bldP spid="3"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131</a:t>
            </a:fld>
            <a:endParaRPr lang="en-US" dirty="0"/>
          </a:p>
        </p:txBody>
      </p:sp>
      <p:sp>
        <p:nvSpPr>
          <p:cNvPr id="6" name="Rectangle 5"/>
          <p:cNvSpPr/>
          <p:nvPr/>
        </p:nvSpPr>
        <p:spPr>
          <a:xfrm>
            <a:off x="754743" y="1025730"/>
            <a:ext cx="10595428" cy="523220"/>
          </a:xfrm>
          <a:prstGeom prst="rect">
            <a:avLst/>
          </a:prstGeom>
        </p:spPr>
        <p:txBody>
          <a:bodyPr wrap="square">
            <a:spAutoFit/>
          </a:bodyPr>
          <a:lstStyle/>
          <a:p>
            <a:pPr algn="just">
              <a:spcBef>
                <a:spcPts val="600"/>
              </a:spcBef>
              <a:spcAft>
                <a:spcPts val="600"/>
              </a:spcAft>
              <a:buFont typeface="Wingdings" pitchFamily="2" charset="2"/>
              <a:buChar char="v"/>
            </a:pPr>
            <a:r>
              <a:rPr lang="en-US" sz="2800" dirty="0">
                <a:latin typeface="Times New Roman" panose="02020603050405020304" pitchFamily="18" charset="0"/>
                <a:cs typeface="Times New Roman" panose="02020603050405020304" pitchFamily="18" charset="0"/>
              </a:rPr>
              <a:t> Là bộ đếm mà các trigger đều sử dụng chung nguồn xung clk.</a:t>
            </a:r>
          </a:p>
        </p:txBody>
      </p:sp>
      <p:sp>
        <p:nvSpPr>
          <p:cNvPr id="2" name="Rectangle 1"/>
          <p:cNvSpPr/>
          <p:nvPr/>
        </p:nvSpPr>
        <p:spPr>
          <a:xfrm>
            <a:off x="754743" y="1681048"/>
            <a:ext cx="10595428" cy="954107"/>
          </a:xfrm>
          <a:prstGeom prst="rect">
            <a:avLst/>
          </a:prstGeom>
        </p:spPr>
        <p:txBody>
          <a:bodyPr wrap="square">
            <a:spAutoFit/>
          </a:bodyPr>
          <a:lstStyle/>
          <a:p>
            <a:pPr algn="just">
              <a:spcBef>
                <a:spcPts val="600"/>
              </a:spcBef>
              <a:spcAft>
                <a:spcPts val="600"/>
              </a:spcAft>
              <a:buFont typeface="Wingdings" pitchFamily="2" charset="2"/>
              <a:buChar char="v"/>
            </a:pP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Khi</a:t>
            </a:r>
            <a:r>
              <a:rPr lang="en-US" sz="2800" dirty="0">
                <a:latin typeface="Times New Roman" panose="02020603050405020304" pitchFamily="18" charset="0"/>
                <a:cs typeface="Times New Roman" panose="02020603050405020304" pitchFamily="18" charset="0"/>
              </a:rPr>
              <a:t> thiết kế </a:t>
            </a:r>
            <a:r>
              <a:rPr lang="en-US" sz="2800" dirty="0" err="1">
                <a:latin typeface="Times New Roman" panose="02020603050405020304" pitchFamily="18" charset="0"/>
                <a:cs typeface="Times New Roman" panose="02020603050405020304" pitchFamily="18" charset="0"/>
              </a:rPr>
              <a:t>bộ</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đếm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chỉ</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tâm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đến</a:t>
            </a:r>
            <a:r>
              <a:rPr lang="en-US" sz="2800" dirty="0">
                <a:latin typeface="Times New Roman" panose="02020603050405020304" pitchFamily="18" charset="0"/>
                <a:cs typeface="Times New Roman" panose="02020603050405020304" pitchFamily="18" charset="0"/>
              </a:rPr>
              <a:t> trạng thái </a:t>
            </a:r>
            <a:r>
              <a:rPr lang="en-US" sz="2800" dirty="0" err="1">
                <a:latin typeface="Times New Roman" panose="02020603050405020304" pitchFamily="18" charset="0"/>
                <a:cs typeface="Times New Roman" panose="02020603050405020304" pitchFamily="18" charset="0"/>
              </a:rPr>
              <a:t>hiện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kế </a:t>
            </a:r>
            <a:r>
              <a:rPr lang="en-US" sz="2800" dirty="0" err="1">
                <a:latin typeface="Times New Roman" panose="02020603050405020304" pitchFamily="18" charset="0"/>
                <a:cs typeface="Times New Roman" panose="02020603050405020304" pitchFamily="18" charset="0"/>
              </a:rPr>
              <a:t>tiếp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trigger, </a:t>
            </a:r>
            <a:r>
              <a:rPr lang="en-US" sz="2800" dirty="0" err="1">
                <a:latin typeface="Times New Roman" panose="02020603050405020304" pitchFamily="18" charset="0"/>
                <a:cs typeface="Times New Roman" panose="02020603050405020304" pitchFamily="18" charset="0"/>
              </a:rPr>
              <a:t>mà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tâm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kiểu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động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xung</a:t>
            </a:r>
            <a:r>
              <a:rPr lang="en-US" sz="2800" dirty="0">
                <a:latin typeface="Times New Roman" panose="02020603050405020304" pitchFamily="18" charset="0"/>
                <a:cs typeface="Times New Roman" panose="02020603050405020304" pitchFamily="18" charset="0"/>
              </a:rPr>
              <a:t> clk.</a:t>
            </a:r>
          </a:p>
        </p:txBody>
      </p:sp>
      <p:sp>
        <p:nvSpPr>
          <p:cNvPr id="3" name="Rectangle 2"/>
          <p:cNvSpPr/>
          <p:nvPr/>
        </p:nvSpPr>
        <p:spPr>
          <a:xfrm>
            <a:off x="754743" y="2764191"/>
            <a:ext cx="5210628" cy="523220"/>
          </a:xfrm>
          <a:prstGeom prst="rect">
            <a:avLst/>
          </a:prstGeom>
        </p:spPr>
        <p:txBody>
          <a:bodyPr wrap="square">
            <a:spAutoFit/>
          </a:bodyPr>
          <a:lstStyle/>
          <a:p>
            <a:pPr algn="just">
              <a:spcBef>
                <a:spcPts val="600"/>
              </a:spcBef>
              <a:spcAft>
                <a:spcPts val="600"/>
              </a:spcAft>
              <a:buFont typeface="Wingdings" pitchFamily="2" charset="2"/>
              <a:buChar char="v"/>
            </a:pP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bước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thực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hiện</a:t>
            </a:r>
            <a:r>
              <a:rPr lang="en-US" sz="2800" dirty="0">
                <a:latin typeface="Times New Roman" panose="02020603050405020304" pitchFamily="18" charset="0"/>
                <a:cs typeface="Times New Roman" panose="02020603050405020304" pitchFamily="18" charset="0"/>
              </a:rPr>
              <a:t>:</a:t>
            </a:r>
          </a:p>
        </p:txBody>
      </p:sp>
      <p:sp>
        <p:nvSpPr>
          <p:cNvPr id="7" name="Rectangle 6"/>
          <p:cNvSpPr/>
          <p:nvPr/>
        </p:nvSpPr>
        <p:spPr>
          <a:xfrm>
            <a:off x="1509487" y="3404618"/>
            <a:ext cx="5789383" cy="523220"/>
          </a:xfrm>
          <a:prstGeom prst="rect">
            <a:avLst/>
          </a:prstGeom>
        </p:spPr>
        <p:txBody>
          <a:bodyPr wrap="square">
            <a:spAutoFit/>
          </a:bodyPr>
          <a:lstStyle/>
          <a:p>
            <a:pPr lvl="1" algn="just">
              <a:spcBef>
                <a:spcPts val="600"/>
              </a:spcBef>
              <a:spcAft>
                <a:spcPts val="600"/>
              </a:spcAft>
              <a:buFont typeface="Arial" pitchFamily="34" charset="0"/>
              <a:buChar char="•"/>
            </a:pP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định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a:t>
            </a:r>
            <a:r>
              <a:rPr lang="en-US" sz="2800" dirty="0">
                <a:latin typeface="Times New Roman" panose="02020603050405020304" pitchFamily="18" charset="0"/>
                <a:cs typeface="Times New Roman" panose="02020603050405020304" pitchFamily="18" charset="0"/>
              </a:rPr>
              <a:t> trigger.</a:t>
            </a:r>
          </a:p>
        </p:txBody>
      </p:sp>
      <p:sp>
        <p:nvSpPr>
          <p:cNvPr id="8" name="Rectangle 7"/>
          <p:cNvSpPr/>
          <p:nvPr/>
        </p:nvSpPr>
        <p:spPr>
          <a:xfrm>
            <a:off x="1494972" y="4026399"/>
            <a:ext cx="9349014" cy="523220"/>
          </a:xfrm>
          <a:prstGeom prst="rect">
            <a:avLst/>
          </a:prstGeom>
        </p:spPr>
        <p:txBody>
          <a:bodyPr wrap="square">
            <a:spAutoFit/>
          </a:bodyPr>
          <a:lstStyle/>
          <a:p>
            <a:pPr lvl="1" algn="just">
              <a:spcBef>
                <a:spcPts val="600"/>
              </a:spcBef>
              <a:spcAft>
                <a:spcPts val="600"/>
              </a:spcAft>
              <a:buFont typeface="Arial" pitchFamily="34" charset="0"/>
              <a:buChar char="•"/>
            </a:pP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Xây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dựng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bảng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chuyển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đổi</a:t>
            </a:r>
            <a:r>
              <a:rPr lang="en-US" sz="2800" dirty="0">
                <a:latin typeface="Times New Roman" panose="02020603050405020304" pitchFamily="18" charset="0"/>
                <a:cs typeface="Times New Roman" panose="02020603050405020304" pitchFamily="18" charset="0"/>
              </a:rPr>
              <a:t> trạng thái </a:t>
            </a:r>
            <a:r>
              <a:rPr lang="en-US" sz="2800" dirty="0" err="1">
                <a:latin typeface="Times New Roman" panose="02020603050405020304" pitchFamily="18" charset="0"/>
                <a:cs typeface="Times New Roman" panose="02020603050405020304" pitchFamily="18" charset="0"/>
              </a:rPr>
              <a:t>hoạt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động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mạch</a:t>
            </a:r>
          </a:p>
        </p:txBody>
      </p:sp>
      <p:sp>
        <p:nvSpPr>
          <p:cNvPr id="9" name="Rectangle 8"/>
          <p:cNvSpPr/>
          <p:nvPr/>
        </p:nvSpPr>
        <p:spPr>
          <a:xfrm>
            <a:off x="1501210" y="4685473"/>
            <a:ext cx="5282402" cy="523220"/>
          </a:xfrm>
          <a:prstGeom prst="rect">
            <a:avLst/>
          </a:prstGeom>
        </p:spPr>
        <p:txBody>
          <a:bodyPr wrap="square">
            <a:spAutoFit/>
          </a:bodyPr>
          <a:lstStyle/>
          <a:p>
            <a:pPr lvl="1" algn="just">
              <a:spcBef>
                <a:spcPts val="600"/>
              </a:spcBef>
              <a:spcAft>
                <a:spcPts val="600"/>
              </a:spcAft>
              <a:buFont typeface="Arial" pitchFamily="34" charset="0"/>
              <a:buChar char="•"/>
            </a:pP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Xây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dựng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bảng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kích</a:t>
            </a:r>
            <a:endParaRPr lang="en-US" sz="2800" dirty="0">
              <a:latin typeface="Times New Roman" panose="02020603050405020304" pitchFamily="18" charset="0"/>
              <a:cs typeface="Times New Roman" panose="02020603050405020304" pitchFamily="18" charset="0"/>
            </a:endParaRPr>
          </a:p>
        </p:txBody>
      </p:sp>
      <p:sp>
        <p:nvSpPr>
          <p:cNvPr id="10" name="Rectangle 9"/>
          <p:cNvSpPr/>
          <p:nvPr/>
        </p:nvSpPr>
        <p:spPr>
          <a:xfrm>
            <a:off x="1493956" y="5307254"/>
            <a:ext cx="5282402" cy="523220"/>
          </a:xfrm>
          <a:prstGeom prst="rect">
            <a:avLst/>
          </a:prstGeom>
        </p:spPr>
        <p:txBody>
          <a:bodyPr wrap="square">
            <a:spAutoFit/>
          </a:bodyPr>
          <a:lstStyle/>
          <a:p>
            <a:pPr lvl="1" algn="just">
              <a:spcBef>
                <a:spcPts val="600"/>
              </a:spcBef>
              <a:spcAft>
                <a:spcPts val="600"/>
              </a:spcAft>
              <a:buFont typeface="Arial" pitchFamily="34" charset="0"/>
              <a:buChar char="•"/>
            </a:pP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Rút</a:t>
            </a:r>
            <a:r>
              <a:rPr lang="en-US" sz="2800" dirty="0">
                <a:latin typeface="Times New Roman" panose="02020603050405020304" pitchFamily="18" charset="0"/>
                <a:cs typeface="Times New Roman" panose="02020603050405020304" pitchFamily="18" charset="0"/>
              </a:rPr>
              <a:t> ra </a:t>
            </a:r>
            <a:r>
              <a:rPr lang="en-US" sz="2800" dirty="0" err="1">
                <a:latin typeface="Times New Roman" panose="02020603050405020304" pitchFamily="18" charset="0"/>
                <a:cs typeface="Times New Roman" panose="02020603050405020304" pitchFamily="18" charset="0"/>
              </a:rPr>
              <a:t>hàm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kích</a:t>
            </a:r>
            <a:endParaRPr lang="en-US" sz="2800" dirty="0">
              <a:latin typeface="Times New Roman" panose="02020603050405020304" pitchFamily="18" charset="0"/>
              <a:cs typeface="Times New Roman" panose="02020603050405020304" pitchFamily="18" charset="0"/>
            </a:endParaRPr>
          </a:p>
        </p:txBody>
      </p:sp>
      <p:sp>
        <p:nvSpPr>
          <p:cNvPr id="11" name="Rectangle 10"/>
          <p:cNvSpPr/>
          <p:nvPr/>
        </p:nvSpPr>
        <p:spPr>
          <a:xfrm>
            <a:off x="1523491" y="5855983"/>
            <a:ext cx="3739719" cy="523220"/>
          </a:xfrm>
          <a:prstGeom prst="rect">
            <a:avLst/>
          </a:prstGeom>
        </p:spPr>
        <p:txBody>
          <a:bodyPr wrap="square">
            <a:spAutoFit/>
          </a:bodyPr>
          <a:lstStyle/>
          <a:p>
            <a:pPr lvl="1" algn="just">
              <a:spcBef>
                <a:spcPts val="600"/>
              </a:spcBef>
              <a:spcAft>
                <a:spcPts val="600"/>
              </a:spcAft>
              <a:buFont typeface="Arial" pitchFamily="34" charset="0"/>
              <a:buChar char="•"/>
            </a:pP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Xây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dựng</a:t>
            </a:r>
            <a:r>
              <a:rPr lang="en-US" sz="2800" dirty="0">
                <a:latin typeface="Times New Roman" panose="02020603050405020304" pitchFamily="18" charset="0"/>
                <a:cs typeface="Times New Roman" panose="02020603050405020304" pitchFamily="18" charset="0"/>
              </a:rPr>
              <a:t> mạch.</a:t>
            </a:r>
          </a:p>
        </p:txBody>
      </p:sp>
      <p:sp>
        <p:nvSpPr>
          <p:cNvPr id="13" name="Title 1"/>
          <p:cNvSpPr>
            <a:spLocks noGrp="1"/>
          </p:cNvSpPr>
          <p:nvPr>
            <p:ph type="title"/>
          </p:nvPr>
        </p:nvSpPr>
        <p:spPr>
          <a:xfrm>
            <a:off x="127997" y="118306"/>
            <a:ext cx="11918859" cy="665239"/>
          </a:xfrm>
        </p:spPr>
        <p:txBody>
          <a:bodyPr vert="horz" lIns="91440" tIns="45720" rIns="91440" bIns="45720" rtlCol="0" anchor="ctr">
            <a:noAutofit/>
          </a:bodyPr>
          <a:lstStyle/>
          <a:p>
            <a:pPr lvl="0">
              <a:defRPr/>
            </a:pP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Thiết</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kế</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bộ</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đếm</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đồng</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cs typeface="Times New Roman" panose="02020603050405020304" pitchFamily="18" charset="0"/>
              </a:rPr>
              <a:t>bộ</a:t>
            </a:r>
            <a:r>
              <a:rPr lang="en-US" sz="3200" b="1" dirty="0" smtClean="0">
                <a:solidFill>
                  <a:schemeClr val="accent1">
                    <a:lumMod val="50000"/>
                  </a:schemeClr>
                </a:solidFill>
                <a:latin typeface="Times New Roman" panose="02020603050405020304" pitchFamily="18" charset="0"/>
                <a:cs typeface="Times New Roman" panose="02020603050405020304" pitchFamily="18" charset="0"/>
              </a:rPr>
              <a:t> </a:t>
            </a:r>
            <a:endParaRPr lang="en-US" sz="32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10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arn(inVertical)">
                                      <p:cBhvr>
                                        <p:cTn id="33" dur="10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barn(inVertical)">
                                      <p:cBhvr>
                                        <p:cTn id="38" dur="10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arn(inVertical)">
                                      <p:cBhvr>
                                        <p:cTn id="43" dur="10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500"/>
                                  </p:stCondLst>
                                  <p:childTnLst>
                                    <p:set>
                                      <p:cBhvr>
                                        <p:cTn id="47" dur="1" fill="hold">
                                          <p:stCondLst>
                                            <p:cond delay="0"/>
                                          </p:stCondLst>
                                        </p:cTn>
                                        <p:tgtEl>
                                          <p:spTgt spid="11"/>
                                        </p:tgtEl>
                                        <p:attrNameLst>
                                          <p:attrName>style.visibility</p:attrName>
                                        </p:attrNameLst>
                                      </p:cBhvr>
                                      <p:to>
                                        <p:strVal val="visible"/>
                                      </p:to>
                                    </p:set>
                                    <p:animEffect transition="in" filter="barn(inVertical)">
                                      <p:cBhvr>
                                        <p:cTn id="48"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7" grpId="0"/>
      <p:bldP spid="8" grpId="0"/>
      <p:bldP spid="9" grpId="0"/>
      <p:bldP spid="10" grpId="0"/>
      <p:bldP spid="11"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921232" y="1785980"/>
            <a:ext cx="6218127" cy="4389445"/>
          </a:xfrm>
          <a:prstGeom prst="rect">
            <a:avLst/>
          </a:prstGeom>
        </p:spPr>
      </p:pic>
      <p:sp>
        <p:nvSpPr>
          <p:cNvPr id="4" name="Slide Number Placeholder 3"/>
          <p:cNvSpPr>
            <a:spLocks noGrp="1"/>
          </p:cNvSpPr>
          <p:nvPr>
            <p:ph type="sldNum" sz="quarter" idx="12"/>
          </p:nvPr>
        </p:nvSpPr>
        <p:spPr>
          <a:xfrm>
            <a:off x="9448800" y="6356351"/>
            <a:ext cx="762000" cy="365125"/>
          </a:xfrm>
        </p:spPr>
        <p:txBody>
          <a:bodyPr/>
          <a:lstStyle/>
          <a:p>
            <a:fld id="{A8707075-541A-4CB2-8C7D-C1C20183CA57}" type="slidenum">
              <a:rPr lang="en-US" smtClean="0"/>
              <a:pPr/>
              <a:t>132</a:t>
            </a:fld>
            <a:endParaRPr lang="en-US" dirty="0"/>
          </a:p>
        </p:txBody>
      </p:sp>
      <p:sp>
        <p:nvSpPr>
          <p:cNvPr id="7" name="Rectangle 1"/>
          <p:cNvSpPr>
            <a:spLocks noChangeArrowheads="1"/>
          </p:cNvSpPr>
          <p:nvPr/>
        </p:nvSpPr>
        <p:spPr bwMode="auto">
          <a:xfrm>
            <a:off x="0" y="68757"/>
            <a:ext cx="11930743"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b="1" dirty="0" err="1">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Ví</a:t>
            </a:r>
            <a:r>
              <a:rPr lang="en-US" sz="3200" b="1"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dụ</a:t>
            </a:r>
            <a:r>
              <a:rPr lang="en-US" sz="3200" b="1" dirty="0" smtClean="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thiết</a:t>
            </a:r>
            <a:r>
              <a:rPr lang="en-US" sz="3200" b="1" dirty="0" smtClean="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kế</a:t>
            </a:r>
            <a:r>
              <a:rPr lang="en-US" sz="3200" b="1" dirty="0" smtClean="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bộ</a:t>
            </a:r>
            <a:r>
              <a:rPr lang="en-US" sz="3200" b="1" dirty="0" smtClean="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đếm lên, đồng </a:t>
            </a:r>
            <a:r>
              <a:rPr lang="en-US" sz="3200" b="1" dirty="0" err="1">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bộ</a:t>
            </a:r>
            <a:r>
              <a:rPr lang="en-US" sz="3200" b="1"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cơ </a:t>
            </a:r>
            <a:r>
              <a:rPr lang="en-US" sz="3200" b="1" dirty="0" err="1">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số</a:t>
            </a:r>
            <a:r>
              <a:rPr lang="en-US" sz="3200" b="1"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smtClean="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5 (1)</a:t>
            </a:r>
            <a:endParaRPr lang="en-US" sz="40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8229600" y="1266535"/>
            <a:ext cx="1981200" cy="461665"/>
          </a:xfrm>
          <a:prstGeom prst="rect">
            <a:avLst/>
          </a:prstGeom>
          <a:noFill/>
        </p:spPr>
        <p:txBody>
          <a:bodyPr wrap="square" rtlCol="0">
            <a:spAutoFit/>
          </a:bodyPr>
          <a:lstStyle/>
          <a:p>
            <a:pPr marL="342900" indent="-342900" algn="ctr"/>
            <a:r>
              <a:rPr lang="en-US" sz="2400" b="1" dirty="0">
                <a:latin typeface="Times New Roman" panose="02020603050405020304" pitchFamily="18" charset="0"/>
                <a:cs typeface="Times New Roman" panose="02020603050405020304" pitchFamily="18" charset="0"/>
              </a:rPr>
              <a:t>Bảng kích</a:t>
            </a:r>
          </a:p>
        </p:txBody>
      </p:sp>
      <p:sp>
        <p:nvSpPr>
          <p:cNvPr id="17" name="Freeform 16"/>
          <p:cNvSpPr/>
          <p:nvPr/>
        </p:nvSpPr>
        <p:spPr>
          <a:xfrm rot="203304">
            <a:off x="1802583" y="3358683"/>
            <a:ext cx="1516289" cy="262766"/>
          </a:xfrm>
          <a:custGeom>
            <a:avLst/>
            <a:gdLst>
              <a:gd name="connsiteX0" fmla="*/ 0 w 566057"/>
              <a:gd name="connsiteY0" fmla="*/ 255801 h 255801"/>
              <a:gd name="connsiteX1" fmla="*/ 217714 w 566057"/>
              <a:gd name="connsiteY1" fmla="*/ 9058 h 255801"/>
              <a:gd name="connsiteX2" fmla="*/ 449943 w 566057"/>
              <a:gd name="connsiteY2" fmla="*/ 67115 h 255801"/>
              <a:gd name="connsiteX3" fmla="*/ 566057 w 566057"/>
              <a:gd name="connsiteY3" fmla="*/ 197744 h 255801"/>
            </a:gdLst>
            <a:ahLst/>
            <a:cxnLst>
              <a:cxn ang="0">
                <a:pos x="connsiteX0" y="connsiteY0"/>
              </a:cxn>
              <a:cxn ang="0">
                <a:pos x="connsiteX1" y="connsiteY1"/>
              </a:cxn>
              <a:cxn ang="0">
                <a:pos x="connsiteX2" y="connsiteY2"/>
              </a:cxn>
              <a:cxn ang="0">
                <a:pos x="connsiteX3" y="connsiteY3"/>
              </a:cxn>
            </a:cxnLst>
            <a:rect l="l" t="t" r="r" b="b"/>
            <a:pathLst>
              <a:path w="566057" h="255801">
                <a:moveTo>
                  <a:pt x="0" y="255801"/>
                </a:moveTo>
                <a:cubicBezTo>
                  <a:pt x="71362" y="148153"/>
                  <a:pt x="142724" y="40506"/>
                  <a:pt x="217714" y="9058"/>
                </a:cubicBezTo>
                <a:cubicBezTo>
                  <a:pt x="292704" y="-22390"/>
                  <a:pt x="391886" y="35667"/>
                  <a:pt x="449943" y="67115"/>
                </a:cubicBezTo>
                <a:cubicBezTo>
                  <a:pt x="508000" y="98563"/>
                  <a:pt x="537028" y="148153"/>
                  <a:pt x="566057" y="197744"/>
                </a:cubicBezTo>
              </a:path>
            </a:pathLst>
          </a:custGeom>
          <a:noFill/>
          <a:ln w="19050">
            <a:solidFill>
              <a:schemeClr val="bg2">
                <a:lumMod val="5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50000"/>
                </a:schemeClr>
              </a:solidFill>
            </a:endParaRPr>
          </a:p>
        </p:txBody>
      </p:sp>
      <p:sp>
        <p:nvSpPr>
          <p:cNvPr id="2" name="Rounded Rectangle 1"/>
          <p:cNvSpPr/>
          <p:nvPr/>
        </p:nvSpPr>
        <p:spPr>
          <a:xfrm>
            <a:off x="4401722" y="3550156"/>
            <a:ext cx="577634" cy="342649"/>
          </a:xfrm>
          <a:prstGeom prst="round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19"/>
          <p:cNvSpPr/>
          <p:nvPr/>
        </p:nvSpPr>
        <p:spPr>
          <a:xfrm rot="203304">
            <a:off x="2047251" y="3369506"/>
            <a:ext cx="1516289" cy="262766"/>
          </a:xfrm>
          <a:custGeom>
            <a:avLst/>
            <a:gdLst>
              <a:gd name="connsiteX0" fmla="*/ 0 w 566057"/>
              <a:gd name="connsiteY0" fmla="*/ 255801 h 255801"/>
              <a:gd name="connsiteX1" fmla="*/ 217714 w 566057"/>
              <a:gd name="connsiteY1" fmla="*/ 9058 h 255801"/>
              <a:gd name="connsiteX2" fmla="*/ 449943 w 566057"/>
              <a:gd name="connsiteY2" fmla="*/ 67115 h 255801"/>
              <a:gd name="connsiteX3" fmla="*/ 566057 w 566057"/>
              <a:gd name="connsiteY3" fmla="*/ 197744 h 255801"/>
            </a:gdLst>
            <a:ahLst/>
            <a:cxnLst>
              <a:cxn ang="0">
                <a:pos x="connsiteX0" y="connsiteY0"/>
              </a:cxn>
              <a:cxn ang="0">
                <a:pos x="connsiteX1" y="connsiteY1"/>
              </a:cxn>
              <a:cxn ang="0">
                <a:pos x="connsiteX2" y="connsiteY2"/>
              </a:cxn>
              <a:cxn ang="0">
                <a:pos x="connsiteX3" y="connsiteY3"/>
              </a:cxn>
            </a:cxnLst>
            <a:rect l="l" t="t" r="r" b="b"/>
            <a:pathLst>
              <a:path w="566057" h="255801">
                <a:moveTo>
                  <a:pt x="0" y="255801"/>
                </a:moveTo>
                <a:cubicBezTo>
                  <a:pt x="71362" y="148153"/>
                  <a:pt x="142724" y="40506"/>
                  <a:pt x="217714" y="9058"/>
                </a:cubicBezTo>
                <a:cubicBezTo>
                  <a:pt x="292704" y="-22390"/>
                  <a:pt x="391886" y="35667"/>
                  <a:pt x="449943" y="67115"/>
                </a:cubicBezTo>
                <a:cubicBezTo>
                  <a:pt x="508000" y="98563"/>
                  <a:pt x="537028" y="148153"/>
                  <a:pt x="566057" y="197744"/>
                </a:cubicBezTo>
              </a:path>
            </a:pathLst>
          </a:custGeom>
          <a:noFill/>
          <a:ln w="1905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50000"/>
                </a:schemeClr>
              </a:solidFill>
            </a:endParaRPr>
          </a:p>
        </p:txBody>
      </p:sp>
      <p:sp>
        <p:nvSpPr>
          <p:cNvPr id="21" name="Rounded Rectangle 20"/>
          <p:cNvSpPr/>
          <p:nvPr/>
        </p:nvSpPr>
        <p:spPr>
          <a:xfrm>
            <a:off x="5304546" y="3550155"/>
            <a:ext cx="577634" cy="36990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21"/>
          <p:cNvSpPr/>
          <p:nvPr/>
        </p:nvSpPr>
        <p:spPr>
          <a:xfrm rot="203304">
            <a:off x="2301328" y="3380330"/>
            <a:ext cx="1516289" cy="262766"/>
          </a:xfrm>
          <a:custGeom>
            <a:avLst/>
            <a:gdLst>
              <a:gd name="connsiteX0" fmla="*/ 0 w 566057"/>
              <a:gd name="connsiteY0" fmla="*/ 255801 h 255801"/>
              <a:gd name="connsiteX1" fmla="*/ 217714 w 566057"/>
              <a:gd name="connsiteY1" fmla="*/ 9058 h 255801"/>
              <a:gd name="connsiteX2" fmla="*/ 449943 w 566057"/>
              <a:gd name="connsiteY2" fmla="*/ 67115 h 255801"/>
              <a:gd name="connsiteX3" fmla="*/ 566057 w 566057"/>
              <a:gd name="connsiteY3" fmla="*/ 197744 h 255801"/>
            </a:gdLst>
            <a:ahLst/>
            <a:cxnLst>
              <a:cxn ang="0">
                <a:pos x="connsiteX0" y="connsiteY0"/>
              </a:cxn>
              <a:cxn ang="0">
                <a:pos x="connsiteX1" y="connsiteY1"/>
              </a:cxn>
              <a:cxn ang="0">
                <a:pos x="connsiteX2" y="connsiteY2"/>
              </a:cxn>
              <a:cxn ang="0">
                <a:pos x="connsiteX3" y="connsiteY3"/>
              </a:cxn>
            </a:cxnLst>
            <a:rect l="l" t="t" r="r" b="b"/>
            <a:pathLst>
              <a:path w="566057" h="255801">
                <a:moveTo>
                  <a:pt x="0" y="255801"/>
                </a:moveTo>
                <a:cubicBezTo>
                  <a:pt x="71362" y="148153"/>
                  <a:pt x="142724" y="40506"/>
                  <a:pt x="217714" y="9058"/>
                </a:cubicBezTo>
                <a:cubicBezTo>
                  <a:pt x="292704" y="-22390"/>
                  <a:pt x="391886" y="35667"/>
                  <a:pt x="449943" y="67115"/>
                </a:cubicBezTo>
                <a:cubicBezTo>
                  <a:pt x="508000" y="98563"/>
                  <a:pt x="537028" y="148153"/>
                  <a:pt x="566057" y="197744"/>
                </a:cubicBezTo>
              </a:path>
            </a:pathLst>
          </a:custGeom>
          <a:noFill/>
          <a:ln w="19050">
            <a:solidFill>
              <a:schemeClr val="accent1">
                <a:lumMod val="7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50000"/>
                </a:schemeClr>
              </a:solidFill>
            </a:endParaRPr>
          </a:p>
        </p:txBody>
      </p:sp>
      <p:sp>
        <p:nvSpPr>
          <p:cNvPr id="23" name="Rounded Rectangle 22"/>
          <p:cNvSpPr/>
          <p:nvPr/>
        </p:nvSpPr>
        <p:spPr>
          <a:xfrm>
            <a:off x="6169528" y="3550155"/>
            <a:ext cx="577634" cy="359082"/>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2976202" y="1267535"/>
            <a:ext cx="2851040" cy="461665"/>
          </a:xfrm>
          <a:prstGeom prst="rect">
            <a:avLst/>
          </a:prstGeom>
          <a:noFill/>
        </p:spPr>
        <p:txBody>
          <a:bodyPr wrap="square" rtlCol="0">
            <a:spAutoFit/>
          </a:bodyPr>
          <a:lstStyle/>
          <a:p>
            <a:pPr marL="342900" indent="-342900" algn="ctr"/>
            <a:r>
              <a:rPr lang="en-US" sz="2400" b="1" dirty="0">
                <a:latin typeface="Times New Roman" panose="02020603050405020304" pitchFamily="18" charset="0"/>
                <a:cs typeface="Times New Roman" panose="02020603050405020304" pitchFamily="18" charset="0"/>
              </a:rPr>
              <a:t>Bảng trạng thái</a:t>
            </a:r>
          </a:p>
        </p:txBody>
      </p:sp>
      <p:pic>
        <p:nvPicPr>
          <p:cNvPr id="35" name="Picture 34"/>
          <p:cNvPicPr>
            <a:picLocks noChangeAspect="1"/>
          </p:cNvPicPr>
          <p:nvPr/>
        </p:nvPicPr>
        <p:blipFill>
          <a:blip r:embed="rId3"/>
          <a:stretch>
            <a:fillRect/>
          </a:stretch>
        </p:blipFill>
        <p:spPr>
          <a:xfrm>
            <a:off x="7734444" y="1828007"/>
            <a:ext cx="2744870" cy="2978476"/>
          </a:xfrm>
          <a:prstGeom prst="rect">
            <a:avLst/>
          </a:prstGeom>
        </p:spPr>
      </p:pic>
      <p:pic>
        <p:nvPicPr>
          <p:cNvPr id="37" name="Picture 36"/>
          <p:cNvPicPr>
            <a:picLocks noChangeAspect="1"/>
          </p:cNvPicPr>
          <p:nvPr/>
        </p:nvPicPr>
        <p:blipFill>
          <a:blip r:embed="rId4"/>
          <a:stretch>
            <a:fillRect/>
          </a:stretch>
        </p:blipFill>
        <p:spPr>
          <a:xfrm>
            <a:off x="8117762" y="4798937"/>
            <a:ext cx="2662075" cy="13764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10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1000"/>
                                        <p:tgtEl>
                                          <p:spTgt spid="8"/>
                                        </p:tgtEl>
                                      </p:cBhvr>
                                    </p:animEffect>
                                  </p:childTnLst>
                                </p:cTn>
                              </p:par>
                              <p:par>
                                <p:cTn id="18" presetID="16" presetClass="entr" presetSubtype="21"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barn(inVertical)">
                                      <p:cBhvr>
                                        <p:cTn id="20" dur="1000"/>
                                        <p:tgtEl>
                                          <p:spTgt spid="35"/>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arn(inVertical)">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barn(inVertical)">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barn(inVertical)">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barn(inVertical)">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barn(inVertical)">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barn(inVertical)">
                                      <p:cBhvr>
                                        <p:cTn id="5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P spid="2" grpId="0" animBg="1"/>
      <p:bldP spid="20" grpId="0" animBg="1"/>
      <p:bldP spid="21" grpId="0" animBg="1"/>
      <p:bldP spid="22" grpId="0" animBg="1"/>
      <p:bldP spid="23" grpId="0" animBg="1"/>
      <p:bldP spid="25"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171473" y="6005454"/>
            <a:ext cx="628641" cy="365125"/>
          </a:xfrm>
        </p:spPr>
        <p:txBody>
          <a:bodyPr/>
          <a:lstStyle/>
          <a:p>
            <a:fld id="{A8707075-541A-4CB2-8C7D-C1C20183CA57}" type="slidenum">
              <a:rPr lang="en-US" smtClean="0"/>
              <a:pPr/>
              <a:t>133</a:t>
            </a:fld>
            <a:endParaRPr lang="en-US" dirty="0"/>
          </a:p>
        </p:txBody>
      </p:sp>
      <p:sp>
        <p:nvSpPr>
          <p:cNvPr id="2065461" name="Rectangle 53"/>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065463" name="Rectangle 55"/>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065465" name="Rectangle 57"/>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7" name="TextBox 6"/>
          <p:cNvSpPr txBox="1"/>
          <p:nvPr/>
        </p:nvSpPr>
        <p:spPr>
          <a:xfrm>
            <a:off x="6171890" y="3660838"/>
            <a:ext cx="93215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J</a:t>
            </a:r>
            <a:r>
              <a:rPr lang="en-US" sz="1400" baseline="-25000" dirty="0">
                <a:latin typeface="Times New Roman" panose="02020603050405020304" pitchFamily="18" charset="0"/>
                <a:cs typeface="Times New Roman" panose="02020603050405020304" pitchFamily="18" charset="0"/>
              </a:rPr>
              <a:t>1</a:t>
            </a:r>
            <a:r>
              <a:rPr lang="en-US" sz="1400" dirty="0">
                <a:latin typeface="Times New Roman" panose="02020603050405020304" pitchFamily="18" charset="0"/>
                <a:cs typeface="Times New Roman" panose="02020603050405020304" pitchFamily="18" charset="0"/>
              </a:rPr>
              <a:t>=1 K</a:t>
            </a:r>
            <a:r>
              <a:rPr lang="en-US" sz="1400" baseline="-25000" dirty="0">
                <a:latin typeface="Times New Roman" panose="02020603050405020304" pitchFamily="18" charset="0"/>
                <a:cs typeface="Times New Roman" panose="02020603050405020304" pitchFamily="18" charset="0"/>
              </a:rPr>
              <a:t>1</a:t>
            </a:r>
            <a:r>
              <a:rPr lang="en-US" sz="1400" dirty="0">
                <a:latin typeface="Times New Roman" panose="02020603050405020304" pitchFamily="18" charset="0"/>
                <a:cs typeface="Times New Roman" panose="02020603050405020304" pitchFamily="18" charset="0"/>
              </a:rPr>
              <a:t>=1</a:t>
            </a:r>
          </a:p>
        </p:txBody>
      </p:sp>
      <p:sp>
        <p:nvSpPr>
          <p:cNvPr id="147" name="TextBox 146"/>
          <p:cNvSpPr txBox="1"/>
          <p:nvPr/>
        </p:nvSpPr>
        <p:spPr>
          <a:xfrm>
            <a:off x="6154060" y="3945553"/>
            <a:ext cx="1164737"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J</a:t>
            </a:r>
            <a:r>
              <a:rPr lang="en-US" sz="1400" baseline="-25000" dirty="0">
                <a:latin typeface="Times New Roman" panose="02020603050405020304" pitchFamily="18" charset="0"/>
                <a:cs typeface="Times New Roman" panose="02020603050405020304" pitchFamily="18" charset="0"/>
              </a:rPr>
              <a:t>2</a:t>
            </a:r>
            <a:r>
              <a:rPr lang="en-US" sz="1400" dirty="0">
                <a:latin typeface="Times New Roman" panose="02020603050405020304" pitchFamily="18" charset="0"/>
                <a:cs typeface="Times New Roman" panose="02020603050405020304" pitchFamily="18" charset="0"/>
              </a:rPr>
              <a:t>=0 K</a:t>
            </a:r>
            <a:r>
              <a:rPr lang="en-US" sz="1400" baseline="-25000" dirty="0">
                <a:latin typeface="Times New Roman" panose="02020603050405020304" pitchFamily="18" charset="0"/>
                <a:cs typeface="Times New Roman" panose="02020603050405020304" pitchFamily="18" charset="0"/>
              </a:rPr>
              <a:t>2</a:t>
            </a:r>
            <a:r>
              <a:rPr lang="en-US" sz="1400" dirty="0">
                <a:latin typeface="Times New Roman" panose="02020603050405020304" pitchFamily="18" charset="0"/>
                <a:cs typeface="Times New Roman" panose="02020603050405020304" pitchFamily="18" charset="0"/>
              </a:rPr>
              <a:t>=0</a:t>
            </a:r>
          </a:p>
        </p:txBody>
      </p:sp>
      <p:sp>
        <p:nvSpPr>
          <p:cNvPr id="148" name="TextBox 147"/>
          <p:cNvSpPr txBox="1"/>
          <p:nvPr/>
        </p:nvSpPr>
        <p:spPr>
          <a:xfrm>
            <a:off x="6138708" y="4237521"/>
            <a:ext cx="1164737"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J</a:t>
            </a:r>
            <a:r>
              <a:rPr lang="en-US" sz="1400" baseline="-25000" dirty="0">
                <a:latin typeface="Times New Roman" panose="02020603050405020304" pitchFamily="18" charset="0"/>
                <a:cs typeface="Times New Roman" panose="02020603050405020304" pitchFamily="18" charset="0"/>
              </a:rPr>
              <a:t>3</a:t>
            </a:r>
            <a:r>
              <a:rPr lang="en-US" sz="1400" dirty="0">
                <a:latin typeface="Times New Roman" panose="02020603050405020304" pitchFamily="18" charset="0"/>
                <a:cs typeface="Times New Roman" panose="02020603050405020304" pitchFamily="18" charset="0"/>
              </a:rPr>
              <a:t>=0 K</a:t>
            </a:r>
            <a:r>
              <a:rPr lang="en-US" sz="1400" baseline="-25000" dirty="0">
                <a:latin typeface="Times New Roman" panose="02020603050405020304" pitchFamily="18" charset="0"/>
                <a:cs typeface="Times New Roman" panose="02020603050405020304" pitchFamily="18" charset="0"/>
              </a:rPr>
              <a:t>3</a:t>
            </a:r>
            <a:r>
              <a:rPr lang="en-US" sz="1400" dirty="0">
                <a:latin typeface="Times New Roman" panose="02020603050405020304" pitchFamily="18" charset="0"/>
                <a:cs typeface="Times New Roman" panose="02020603050405020304" pitchFamily="18" charset="0"/>
              </a:rPr>
              <a:t>=1</a:t>
            </a:r>
          </a:p>
        </p:txBody>
      </p:sp>
      <p:sp>
        <p:nvSpPr>
          <p:cNvPr id="161" name="TextBox 160"/>
          <p:cNvSpPr txBox="1"/>
          <p:nvPr/>
        </p:nvSpPr>
        <p:spPr>
          <a:xfrm>
            <a:off x="7203069" y="3660839"/>
            <a:ext cx="93215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J</a:t>
            </a:r>
            <a:r>
              <a:rPr lang="en-US" sz="1400" baseline="-25000" dirty="0">
                <a:latin typeface="Times New Roman" panose="02020603050405020304" pitchFamily="18" charset="0"/>
                <a:cs typeface="Times New Roman" panose="02020603050405020304" pitchFamily="18" charset="0"/>
              </a:rPr>
              <a:t>1</a:t>
            </a:r>
            <a:r>
              <a:rPr lang="en-US" sz="1400" dirty="0">
                <a:latin typeface="Times New Roman" panose="02020603050405020304" pitchFamily="18" charset="0"/>
                <a:cs typeface="Times New Roman" panose="02020603050405020304" pitchFamily="18" charset="0"/>
              </a:rPr>
              <a:t>=1 K</a:t>
            </a:r>
            <a:r>
              <a:rPr lang="en-US" sz="1400" baseline="-25000" dirty="0">
                <a:latin typeface="Times New Roman" panose="02020603050405020304" pitchFamily="18" charset="0"/>
                <a:cs typeface="Times New Roman" panose="02020603050405020304" pitchFamily="18" charset="0"/>
              </a:rPr>
              <a:t>1</a:t>
            </a:r>
            <a:r>
              <a:rPr lang="en-US" sz="1400" dirty="0">
                <a:latin typeface="Times New Roman" panose="02020603050405020304" pitchFamily="18" charset="0"/>
                <a:cs typeface="Times New Roman" panose="02020603050405020304" pitchFamily="18" charset="0"/>
              </a:rPr>
              <a:t>=1</a:t>
            </a:r>
          </a:p>
        </p:txBody>
      </p:sp>
      <p:sp>
        <p:nvSpPr>
          <p:cNvPr id="162" name="TextBox 161"/>
          <p:cNvSpPr txBox="1"/>
          <p:nvPr/>
        </p:nvSpPr>
        <p:spPr>
          <a:xfrm>
            <a:off x="7199463" y="3979667"/>
            <a:ext cx="1164737"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J</a:t>
            </a:r>
            <a:r>
              <a:rPr lang="en-US" sz="1400" baseline="-25000" dirty="0">
                <a:latin typeface="Times New Roman" panose="02020603050405020304" pitchFamily="18" charset="0"/>
                <a:cs typeface="Times New Roman" panose="02020603050405020304" pitchFamily="18" charset="0"/>
              </a:rPr>
              <a:t>2</a:t>
            </a:r>
            <a:r>
              <a:rPr lang="en-US" sz="1400" dirty="0">
                <a:latin typeface="Times New Roman" panose="02020603050405020304" pitchFamily="18" charset="0"/>
                <a:cs typeface="Times New Roman" panose="02020603050405020304" pitchFamily="18" charset="0"/>
              </a:rPr>
              <a:t>=1 K</a:t>
            </a:r>
            <a:r>
              <a:rPr lang="en-US" sz="1400" baseline="-25000" dirty="0">
                <a:latin typeface="Times New Roman" panose="02020603050405020304" pitchFamily="18" charset="0"/>
                <a:cs typeface="Times New Roman" panose="02020603050405020304" pitchFamily="18" charset="0"/>
              </a:rPr>
              <a:t>2</a:t>
            </a:r>
            <a:r>
              <a:rPr lang="en-US" sz="1400" dirty="0">
                <a:latin typeface="Times New Roman" panose="02020603050405020304" pitchFamily="18" charset="0"/>
                <a:cs typeface="Times New Roman" panose="02020603050405020304" pitchFamily="18" charset="0"/>
              </a:rPr>
              <a:t>=1</a:t>
            </a:r>
          </a:p>
        </p:txBody>
      </p:sp>
      <p:sp>
        <p:nvSpPr>
          <p:cNvPr id="163" name="TextBox 162"/>
          <p:cNvSpPr txBox="1"/>
          <p:nvPr/>
        </p:nvSpPr>
        <p:spPr>
          <a:xfrm>
            <a:off x="7203165" y="4271635"/>
            <a:ext cx="1164737"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J</a:t>
            </a:r>
            <a:r>
              <a:rPr lang="en-US" sz="1400" baseline="-25000" dirty="0">
                <a:latin typeface="Times New Roman" panose="02020603050405020304" pitchFamily="18" charset="0"/>
                <a:cs typeface="Times New Roman" panose="02020603050405020304" pitchFamily="18" charset="0"/>
              </a:rPr>
              <a:t>3</a:t>
            </a:r>
            <a:r>
              <a:rPr lang="en-US" sz="1400" dirty="0">
                <a:latin typeface="Times New Roman" panose="02020603050405020304" pitchFamily="18" charset="0"/>
                <a:cs typeface="Times New Roman" panose="02020603050405020304" pitchFamily="18" charset="0"/>
              </a:rPr>
              <a:t>=0 K</a:t>
            </a:r>
            <a:r>
              <a:rPr lang="en-US" sz="1400" baseline="-25000" dirty="0">
                <a:latin typeface="Times New Roman" panose="02020603050405020304" pitchFamily="18" charset="0"/>
                <a:cs typeface="Times New Roman" panose="02020603050405020304" pitchFamily="18" charset="0"/>
              </a:rPr>
              <a:t>3</a:t>
            </a:r>
            <a:r>
              <a:rPr lang="en-US" sz="1400" dirty="0">
                <a:latin typeface="Times New Roman" panose="02020603050405020304" pitchFamily="18" charset="0"/>
                <a:cs typeface="Times New Roman" panose="02020603050405020304" pitchFamily="18" charset="0"/>
              </a:rPr>
              <a:t>=1</a:t>
            </a:r>
          </a:p>
        </p:txBody>
      </p:sp>
      <p:sp>
        <p:nvSpPr>
          <p:cNvPr id="164" name="TextBox 163"/>
          <p:cNvSpPr txBox="1"/>
          <p:nvPr/>
        </p:nvSpPr>
        <p:spPr>
          <a:xfrm>
            <a:off x="10061080" y="3633168"/>
            <a:ext cx="93215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J</a:t>
            </a:r>
            <a:r>
              <a:rPr lang="en-US" sz="1400" baseline="-25000" dirty="0">
                <a:latin typeface="Times New Roman" panose="02020603050405020304" pitchFamily="18" charset="0"/>
                <a:cs typeface="Times New Roman" panose="02020603050405020304" pitchFamily="18" charset="0"/>
              </a:rPr>
              <a:t>1</a:t>
            </a:r>
            <a:r>
              <a:rPr lang="en-US" sz="1400" dirty="0">
                <a:latin typeface="Times New Roman" panose="02020603050405020304" pitchFamily="18" charset="0"/>
                <a:cs typeface="Times New Roman" panose="02020603050405020304" pitchFamily="18" charset="0"/>
              </a:rPr>
              <a:t>=0 K</a:t>
            </a:r>
            <a:r>
              <a:rPr lang="en-US" sz="1400" baseline="-25000" dirty="0">
                <a:latin typeface="Times New Roman" panose="02020603050405020304" pitchFamily="18" charset="0"/>
                <a:cs typeface="Times New Roman" panose="02020603050405020304" pitchFamily="18" charset="0"/>
              </a:rPr>
              <a:t>1</a:t>
            </a:r>
            <a:r>
              <a:rPr lang="en-US" sz="1400" dirty="0">
                <a:latin typeface="Times New Roman" panose="02020603050405020304" pitchFamily="18" charset="0"/>
                <a:cs typeface="Times New Roman" panose="02020603050405020304" pitchFamily="18" charset="0"/>
              </a:rPr>
              <a:t>=1</a:t>
            </a:r>
          </a:p>
        </p:txBody>
      </p:sp>
      <p:sp>
        <p:nvSpPr>
          <p:cNvPr id="165" name="TextBox 164"/>
          <p:cNvSpPr txBox="1"/>
          <p:nvPr/>
        </p:nvSpPr>
        <p:spPr>
          <a:xfrm>
            <a:off x="10076528" y="3951996"/>
            <a:ext cx="1164737"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J</a:t>
            </a:r>
            <a:r>
              <a:rPr lang="en-US" sz="1400" baseline="-25000" dirty="0">
                <a:latin typeface="Times New Roman" panose="02020603050405020304" pitchFamily="18" charset="0"/>
                <a:cs typeface="Times New Roman" panose="02020603050405020304" pitchFamily="18" charset="0"/>
              </a:rPr>
              <a:t>2</a:t>
            </a:r>
            <a:r>
              <a:rPr lang="en-US" sz="1400" dirty="0">
                <a:latin typeface="Times New Roman" panose="02020603050405020304" pitchFamily="18" charset="0"/>
                <a:cs typeface="Times New Roman" panose="02020603050405020304" pitchFamily="18" charset="0"/>
              </a:rPr>
              <a:t>=0 K</a:t>
            </a:r>
            <a:r>
              <a:rPr lang="en-US" sz="1400" baseline="-25000" dirty="0">
                <a:latin typeface="Times New Roman" panose="02020603050405020304" pitchFamily="18" charset="0"/>
                <a:cs typeface="Times New Roman" panose="02020603050405020304" pitchFamily="18" charset="0"/>
              </a:rPr>
              <a:t>2</a:t>
            </a:r>
            <a:r>
              <a:rPr lang="en-US" sz="1400" dirty="0">
                <a:latin typeface="Times New Roman" panose="02020603050405020304" pitchFamily="18" charset="0"/>
                <a:cs typeface="Times New Roman" panose="02020603050405020304" pitchFamily="18" charset="0"/>
              </a:rPr>
              <a:t>=0</a:t>
            </a:r>
          </a:p>
        </p:txBody>
      </p:sp>
      <p:sp>
        <p:nvSpPr>
          <p:cNvPr id="166" name="TextBox 165"/>
          <p:cNvSpPr txBox="1"/>
          <p:nvPr/>
        </p:nvSpPr>
        <p:spPr>
          <a:xfrm>
            <a:off x="10061176" y="4243964"/>
            <a:ext cx="1164737"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J</a:t>
            </a:r>
            <a:r>
              <a:rPr lang="en-US" sz="1400" baseline="-25000" dirty="0">
                <a:latin typeface="Times New Roman" panose="02020603050405020304" pitchFamily="18" charset="0"/>
                <a:cs typeface="Times New Roman" panose="02020603050405020304" pitchFamily="18" charset="0"/>
              </a:rPr>
              <a:t>3</a:t>
            </a:r>
            <a:r>
              <a:rPr lang="en-US" sz="1400" dirty="0">
                <a:latin typeface="Times New Roman" panose="02020603050405020304" pitchFamily="18" charset="0"/>
                <a:cs typeface="Times New Roman" panose="02020603050405020304" pitchFamily="18" charset="0"/>
              </a:rPr>
              <a:t>=0 K</a:t>
            </a:r>
            <a:r>
              <a:rPr lang="en-US" sz="1400" baseline="-25000" dirty="0">
                <a:latin typeface="Times New Roman" panose="02020603050405020304" pitchFamily="18" charset="0"/>
                <a:cs typeface="Times New Roman" panose="02020603050405020304" pitchFamily="18" charset="0"/>
              </a:rPr>
              <a:t>3</a:t>
            </a:r>
            <a:r>
              <a:rPr lang="en-US" sz="1400" dirty="0">
                <a:latin typeface="Times New Roman" panose="02020603050405020304" pitchFamily="18" charset="0"/>
                <a:cs typeface="Times New Roman" panose="02020603050405020304" pitchFamily="18" charset="0"/>
              </a:rPr>
              <a:t>=1</a:t>
            </a:r>
          </a:p>
        </p:txBody>
      </p:sp>
      <p:sp>
        <p:nvSpPr>
          <p:cNvPr id="172" name="TextBox 171"/>
          <p:cNvSpPr txBox="1"/>
          <p:nvPr/>
        </p:nvSpPr>
        <p:spPr>
          <a:xfrm>
            <a:off x="8100058" y="3651617"/>
            <a:ext cx="93215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J</a:t>
            </a:r>
            <a:r>
              <a:rPr lang="en-US" sz="1400" baseline="-25000" dirty="0">
                <a:latin typeface="Times New Roman" panose="02020603050405020304" pitchFamily="18" charset="0"/>
                <a:cs typeface="Times New Roman" panose="02020603050405020304" pitchFamily="18" charset="0"/>
              </a:rPr>
              <a:t>1</a:t>
            </a:r>
            <a:r>
              <a:rPr lang="en-US" sz="1400" dirty="0">
                <a:latin typeface="Times New Roman" panose="02020603050405020304" pitchFamily="18" charset="0"/>
                <a:cs typeface="Times New Roman" panose="02020603050405020304" pitchFamily="18" charset="0"/>
              </a:rPr>
              <a:t>=1 K</a:t>
            </a:r>
            <a:r>
              <a:rPr lang="en-US" sz="1400" baseline="-25000" dirty="0">
                <a:latin typeface="Times New Roman" panose="02020603050405020304" pitchFamily="18" charset="0"/>
                <a:cs typeface="Times New Roman" panose="02020603050405020304" pitchFamily="18" charset="0"/>
              </a:rPr>
              <a:t>1</a:t>
            </a:r>
            <a:r>
              <a:rPr lang="en-US" sz="1400" dirty="0">
                <a:latin typeface="Times New Roman" panose="02020603050405020304" pitchFamily="18" charset="0"/>
                <a:cs typeface="Times New Roman" panose="02020603050405020304" pitchFamily="18" charset="0"/>
              </a:rPr>
              <a:t>=1</a:t>
            </a:r>
          </a:p>
        </p:txBody>
      </p:sp>
      <p:sp>
        <p:nvSpPr>
          <p:cNvPr id="173" name="TextBox 172"/>
          <p:cNvSpPr txBox="1"/>
          <p:nvPr/>
        </p:nvSpPr>
        <p:spPr>
          <a:xfrm>
            <a:off x="8115506" y="3970445"/>
            <a:ext cx="1164737"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J</a:t>
            </a:r>
            <a:r>
              <a:rPr lang="en-US" sz="1400" baseline="-25000" dirty="0">
                <a:latin typeface="Times New Roman" panose="02020603050405020304" pitchFamily="18" charset="0"/>
                <a:cs typeface="Times New Roman" panose="02020603050405020304" pitchFamily="18" charset="0"/>
              </a:rPr>
              <a:t>2</a:t>
            </a:r>
            <a:r>
              <a:rPr lang="en-US" sz="1400" dirty="0">
                <a:latin typeface="Times New Roman" panose="02020603050405020304" pitchFamily="18" charset="0"/>
                <a:cs typeface="Times New Roman" panose="02020603050405020304" pitchFamily="18" charset="0"/>
              </a:rPr>
              <a:t>=0 K</a:t>
            </a:r>
            <a:r>
              <a:rPr lang="en-US" sz="1400" baseline="-25000" dirty="0">
                <a:latin typeface="Times New Roman" panose="02020603050405020304" pitchFamily="18" charset="0"/>
                <a:cs typeface="Times New Roman" panose="02020603050405020304" pitchFamily="18" charset="0"/>
              </a:rPr>
              <a:t>2</a:t>
            </a:r>
            <a:r>
              <a:rPr lang="en-US" sz="1400" dirty="0">
                <a:latin typeface="Times New Roman" panose="02020603050405020304" pitchFamily="18" charset="0"/>
                <a:cs typeface="Times New Roman" panose="02020603050405020304" pitchFamily="18" charset="0"/>
              </a:rPr>
              <a:t>=0</a:t>
            </a:r>
          </a:p>
        </p:txBody>
      </p:sp>
      <p:sp>
        <p:nvSpPr>
          <p:cNvPr id="174" name="TextBox 173"/>
          <p:cNvSpPr txBox="1"/>
          <p:nvPr/>
        </p:nvSpPr>
        <p:spPr>
          <a:xfrm>
            <a:off x="8100154" y="4262413"/>
            <a:ext cx="1164737"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J</a:t>
            </a:r>
            <a:r>
              <a:rPr lang="en-US" sz="1400" baseline="-25000" dirty="0">
                <a:latin typeface="Times New Roman" panose="02020603050405020304" pitchFamily="18" charset="0"/>
                <a:cs typeface="Times New Roman" panose="02020603050405020304" pitchFamily="18" charset="0"/>
              </a:rPr>
              <a:t>3</a:t>
            </a:r>
            <a:r>
              <a:rPr lang="en-US" sz="1400" dirty="0">
                <a:latin typeface="Times New Roman" panose="02020603050405020304" pitchFamily="18" charset="0"/>
                <a:cs typeface="Times New Roman" panose="02020603050405020304" pitchFamily="18" charset="0"/>
              </a:rPr>
              <a:t>=0 K</a:t>
            </a:r>
            <a:r>
              <a:rPr lang="en-US" sz="1400" baseline="-25000" dirty="0">
                <a:latin typeface="Times New Roman" panose="02020603050405020304" pitchFamily="18" charset="0"/>
                <a:cs typeface="Times New Roman" panose="02020603050405020304" pitchFamily="18" charset="0"/>
              </a:rPr>
              <a:t>3</a:t>
            </a:r>
            <a:r>
              <a:rPr lang="en-US" sz="1400" dirty="0">
                <a:latin typeface="Times New Roman" panose="02020603050405020304" pitchFamily="18" charset="0"/>
                <a:cs typeface="Times New Roman" panose="02020603050405020304" pitchFamily="18" charset="0"/>
              </a:rPr>
              <a:t>=1</a:t>
            </a:r>
          </a:p>
        </p:txBody>
      </p:sp>
      <p:sp>
        <p:nvSpPr>
          <p:cNvPr id="175" name="TextBox 174"/>
          <p:cNvSpPr txBox="1"/>
          <p:nvPr/>
        </p:nvSpPr>
        <p:spPr>
          <a:xfrm>
            <a:off x="9085775" y="3665765"/>
            <a:ext cx="93215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J</a:t>
            </a:r>
            <a:r>
              <a:rPr lang="en-US" sz="1400" baseline="-25000" dirty="0">
                <a:latin typeface="Times New Roman" panose="02020603050405020304" pitchFamily="18" charset="0"/>
                <a:cs typeface="Times New Roman" panose="02020603050405020304" pitchFamily="18" charset="0"/>
              </a:rPr>
              <a:t>1</a:t>
            </a:r>
            <a:r>
              <a:rPr lang="en-US" sz="1400" dirty="0">
                <a:latin typeface="Times New Roman" panose="02020603050405020304" pitchFamily="18" charset="0"/>
                <a:cs typeface="Times New Roman" panose="02020603050405020304" pitchFamily="18" charset="0"/>
              </a:rPr>
              <a:t>=1 K</a:t>
            </a:r>
            <a:r>
              <a:rPr lang="en-US" sz="1400" baseline="-25000" dirty="0">
                <a:latin typeface="Times New Roman" panose="02020603050405020304" pitchFamily="18" charset="0"/>
                <a:cs typeface="Times New Roman" panose="02020603050405020304" pitchFamily="18" charset="0"/>
              </a:rPr>
              <a:t>1</a:t>
            </a:r>
            <a:r>
              <a:rPr lang="en-US" sz="1400" dirty="0">
                <a:latin typeface="Times New Roman" panose="02020603050405020304" pitchFamily="18" charset="0"/>
                <a:cs typeface="Times New Roman" panose="02020603050405020304" pitchFamily="18" charset="0"/>
              </a:rPr>
              <a:t>=1</a:t>
            </a:r>
          </a:p>
        </p:txBody>
      </p:sp>
      <p:sp>
        <p:nvSpPr>
          <p:cNvPr id="176" name="TextBox 175"/>
          <p:cNvSpPr txBox="1"/>
          <p:nvPr/>
        </p:nvSpPr>
        <p:spPr>
          <a:xfrm>
            <a:off x="9101223" y="3984593"/>
            <a:ext cx="1164737"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J</a:t>
            </a:r>
            <a:r>
              <a:rPr lang="en-US" sz="1400" baseline="-25000" dirty="0">
                <a:latin typeface="Times New Roman" panose="02020603050405020304" pitchFamily="18" charset="0"/>
                <a:cs typeface="Times New Roman" panose="02020603050405020304" pitchFamily="18" charset="0"/>
              </a:rPr>
              <a:t>2</a:t>
            </a:r>
            <a:r>
              <a:rPr lang="en-US" sz="1400" dirty="0">
                <a:latin typeface="Times New Roman" panose="02020603050405020304" pitchFamily="18" charset="0"/>
                <a:cs typeface="Times New Roman" panose="02020603050405020304" pitchFamily="18" charset="0"/>
              </a:rPr>
              <a:t>=1 K</a:t>
            </a:r>
            <a:r>
              <a:rPr lang="en-US" sz="1400" baseline="-25000" dirty="0">
                <a:latin typeface="Times New Roman" panose="02020603050405020304" pitchFamily="18" charset="0"/>
                <a:cs typeface="Times New Roman" panose="02020603050405020304" pitchFamily="18" charset="0"/>
              </a:rPr>
              <a:t>2</a:t>
            </a:r>
            <a:r>
              <a:rPr lang="en-US" sz="1400" dirty="0">
                <a:latin typeface="Times New Roman" panose="02020603050405020304" pitchFamily="18" charset="0"/>
                <a:cs typeface="Times New Roman" panose="02020603050405020304" pitchFamily="18" charset="0"/>
              </a:rPr>
              <a:t>=1</a:t>
            </a:r>
          </a:p>
        </p:txBody>
      </p:sp>
      <p:sp>
        <p:nvSpPr>
          <p:cNvPr id="177" name="TextBox 176"/>
          <p:cNvSpPr txBox="1"/>
          <p:nvPr/>
        </p:nvSpPr>
        <p:spPr>
          <a:xfrm>
            <a:off x="9085871" y="4276561"/>
            <a:ext cx="1164737"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J</a:t>
            </a:r>
            <a:r>
              <a:rPr lang="en-US" sz="1400" baseline="-25000" dirty="0">
                <a:latin typeface="Times New Roman" panose="02020603050405020304" pitchFamily="18" charset="0"/>
                <a:cs typeface="Times New Roman" panose="02020603050405020304" pitchFamily="18" charset="0"/>
              </a:rPr>
              <a:t>3</a:t>
            </a:r>
            <a:r>
              <a:rPr lang="en-US" sz="1400" dirty="0">
                <a:latin typeface="Times New Roman" panose="02020603050405020304" pitchFamily="18" charset="0"/>
                <a:cs typeface="Times New Roman" panose="02020603050405020304" pitchFamily="18" charset="0"/>
              </a:rPr>
              <a:t>=1 K</a:t>
            </a:r>
            <a:r>
              <a:rPr lang="en-US" sz="1400" baseline="-25000" dirty="0">
                <a:latin typeface="Times New Roman" panose="02020603050405020304" pitchFamily="18" charset="0"/>
                <a:cs typeface="Times New Roman" panose="02020603050405020304" pitchFamily="18" charset="0"/>
              </a:rPr>
              <a:t>3</a:t>
            </a:r>
            <a:r>
              <a:rPr lang="en-US" sz="1400" dirty="0">
                <a:latin typeface="Times New Roman" panose="02020603050405020304" pitchFamily="18" charset="0"/>
                <a:cs typeface="Times New Roman" panose="02020603050405020304" pitchFamily="18" charset="0"/>
              </a:rPr>
              <a:t>=1</a:t>
            </a:r>
          </a:p>
        </p:txBody>
      </p:sp>
      <p:cxnSp>
        <p:nvCxnSpPr>
          <p:cNvPr id="13" name="Straight Connector 12"/>
          <p:cNvCxnSpPr/>
          <p:nvPr/>
        </p:nvCxnSpPr>
        <p:spPr>
          <a:xfrm>
            <a:off x="7182740" y="3731763"/>
            <a:ext cx="0" cy="751973"/>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8132646" y="3780613"/>
            <a:ext cx="0" cy="751973"/>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9085774" y="3780613"/>
            <a:ext cx="0" cy="751973"/>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2"/>
          <a:stretch>
            <a:fillRect/>
          </a:stretch>
        </p:blipFill>
        <p:spPr>
          <a:xfrm>
            <a:off x="191160" y="4278222"/>
            <a:ext cx="5613395" cy="2361442"/>
          </a:xfrm>
          <a:prstGeom prst="rect">
            <a:avLst/>
          </a:prstGeom>
        </p:spPr>
      </p:pic>
      <p:pic>
        <p:nvPicPr>
          <p:cNvPr id="24" name="Picture 23"/>
          <p:cNvPicPr>
            <a:picLocks noChangeAspect="1"/>
          </p:cNvPicPr>
          <p:nvPr/>
        </p:nvPicPr>
        <p:blipFill>
          <a:blip r:embed="rId3"/>
          <a:stretch>
            <a:fillRect/>
          </a:stretch>
        </p:blipFill>
        <p:spPr>
          <a:xfrm>
            <a:off x="1108584" y="2344522"/>
            <a:ext cx="3087422" cy="1596423"/>
          </a:xfrm>
          <a:prstGeom prst="rect">
            <a:avLst/>
          </a:prstGeom>
        </p:spPr>
      </p:pic>
      <p:grpSp>
        <p:nvGrpSpPr>
          <p:cNvPr id="48" name="Group 47"/>
          <p:cNvGrpSpPr/>
          <p:nvPr/>
        </p:nvGrpSpPr>
        <p:grpSpPr>
          <a:xfrm>
            <a:off x="6230682" y="673213"/>
            <a:ext cx="5569432" cy="3050864"/>
            <a:chOff x="2275051" y="2790204"/>
            <a:chExt cx="5569432" cy="3050864"/>
          </a:xfrm>
        </p:grpSpPr>
        <p:cxnSp>
          <p:nvCxnSpPr>
            <p:cNvPr id="64" name="Straight Connector 63"/>
            <p:cNvCxnSpPr/>
            <p:nvPr/>
          </p:nvCxnSpPr>
          <p:spPr>
            <a:xfrm>
              <a:off x="2286598" y="2790204"/>
              <a:ext cx="0" cy="2927350"/>
            </a:xfrm>
            <a:prstGeom prst="line">
              <a:avLst/>
            </a:prstGeom>
            <a:ln>
              <a:solidFill>
                <a:srgbClr val="0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2528309" y="2915662"/>
              <a:ext cx="551055" cy="338554"/>
            </a:xfrm>
            <a:prstGeom prst="rect">
              <a:avLst/>
            </a:prstGeom>
            <a:noFill/>
            <a:ln>
              <a:noFill/>
            </a:ln>
          </p:spPr>
          <p:txBody>
            <a:bodyPr wrap="square" rtlCol="0">
              <a:spAutoFit/>
            </a:bodyPr>
            <a:lstStyle/>
            <a:p>
              <a:r>
                <a:rPr lang="en-US" sz="1600" dirty="0">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p:txBody>
        </p:sp>
        <p:sp>
          <p:nvSpPr>
            <p:cNvPr id="66" name="TextBox 65"/>
            <p:cNvSpPr txBox="1"/>
            <p:nvPr/>
          </p:nvSpPr>
          <p:spPr>
            <a:xfrm>
              <a:off x="3449540" y="2901747"/>
              <a:ext cx="551055" cy="338554"/>
            </a:xfrm>
            <a:prstGeom prst="rect">
              <a:avLst/>
            </a:prstGeom>
            <a:noFill/>
            <a:ln>
              <a:noFill/>
            </a:ln>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p:txBody>
        </p:sp>
        <p:sp>
          <p:nvSpPr>
            <p:cNvPr id="67" name="TextBox 66"/>
            <p:cNvSpPr txBox="1"/>
            <p:nvPr/>
          </p:nvSpPr>
          <p:spPr>
            <a:xfrm>
              <a:off x="4432306" y="2915083"/>
              <a:ext cx="551055" cy="338554"/>
            </a:xfrm>
            <a:prstGeom prst="rect">
              <a:avLst/>
            </a:prstGeom>
            <a:noFill/>
            <a:ln>
              <a:noFill/>
            </a:ln>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p:txBody>
        </p:sp>
        <p:sp>
          <p:nvSpPr>
            <p:cNvPr id="68" name="TextBox 67"/>
            <p:cNvSpPr txBox="1"/>
            <p:nvPr/>
          </p:nvSpPr>
          <p:spPr>
            <a:xfrm>
              <a:off x="6245019" y="2904837"/>
              <a:ext cx="551055" cy="338554"/>
            </a:xfrm>
            <a:prstGeom prst="rect">
              <a:avLst/>
            </a:prstGeom>
            <a:noFill/>
            <a:ln>
              <a:noFill/>
            </a:ln>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4</a:t>
              </a:r>
              <a:endParaRPr lang="en-US" sz="1600" dirty="0">
                <a:latin typeface="Times New Roman" panose="02020603050405020304" pitchFamily="18" charset="0"/>
                <a:cs typeface="Times New Roman" panose="02020603050405020304" pitchFamily="18" charset="0"/>
              </a:endParaRPr>
            </a:p>
          </p:txBody>
        </p:sp>
        <p:sp>
          <p:nvSpPr>
            <p:cNvPr id="69" name="TextBox 68"/>
            <p:cNvSpPr txBox="1"/>
            <p:nvPr/>
          </p:nvSpPr>
          <p:spPr>
            <a:xfrm>
              <a:off x="7293428" y="2930585"/>
              <a:ext cx="551055" cy="338554"/>
            </a:xfrm>
            <a:prstGeom prst="rect">
              <a:avLst/>
            </a:prstGeom>
            <a:noFill/>
            <a:ln>
              <a:noFill/>
            </a:ln>
          </p:spPr>
          <p:txBody>
            <a:bodyPr wrap="square" rtlCol="0">
              <a:spAutoFit/>
            </a:bodyPr>
            <a:lstStyle/>
            <a:p>
              <a:r>
                <a:rPr lang="en-US" sz="1600" dirty="0">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5</a:t>
              </a:r>
              <a:endParaRPr lang="en-US" sz="1600" dirty="0">
                <a:latin typeface="Times New Roman" panose="02020603050405020304" pitchFamily="18" charset="0"/>
                <a:cs typeface="Times New Roman" panose="02020603050405020304" pitchFamily="18" charset="0"/>
              </a:endParaRPr>
            </a:p>
          </p:txBody>
        </p:sp>
        <p:cxnSp>
          <p:nvCxnSpPr>
            <p:cNvPr id="70" name="Straight Connector 69"/>
            <p:cNvCxnSpPr/>
            <p:nvPr/>
          </p:nvCxnSpPr>
          <p:spPr>
            <a:xfrm>
              <a:off x="3246305" y="3097868"/>
              <a:ext cx="0" cy="274320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204004" y="3064069"/>
              <a:ext cx="0" cy="274320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5135023" y="3064069"/>
              <a:ext cx="0" cy="274320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6081784" y="3084360"/>
              <a:ext cx="0" cy="274320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025157" y="3071024"/>
              <a:ext cx="0" cy="274320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2275051" y="3812554"/>
              <a:ext cx="5268749" cy="1905000"/>
              <a:chOff x="1086904" y="4607199"/>
              <a:chExt cx="3713696" cy="1905000"/>
            </a:xfrm>
          </p:grpSpPr>
          <p:cxnSp>
            <p:nvCxnSpPr>
              <p:cNvPr id="77" name="Straight Connector 76"/>
              <p:cNvCxnSpPr/>
              <p:nvPr/>
            </p:nvCxnSpPr>
            <p:spPr>
              <a:xfrm>
                <a:off x="1095520" y="5902599"/>
                <a:ext cx="3705080" cy="0"/>
              </a:xfrm>
              <a:prstGeom prst="line">
                <a:avLst/>
              </a:prstGeom>
              <a:ln>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095520" y="4607199"/>
                <a:ext cx="3705080" cy="0"/>
              </a:xfrm>
              <a:prstGeom prst="line">
                <a:avLst/>
              </a:prstGeom>
              <a:ln>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095520" y="5292999"/>
                <a:ext cx="3705080" cy="0"/>
              </a:xfrm>
              <a:prstGeom prst="line">
                <a:avLst/>
              </a:prstGeom>
              <a:ln>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086904" y="6512199"/>
                <a:ext cx="3705080" cy="0"/>
              </a:xfrm>
              <a:prstGeom prst="line">
                <a:avLst/>
              </a:prstGeom>
              <a:ln>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76" name="TextBox 75"/>
            <p:cNvSpPr txBox="1"/>
            <p:nvPr/>
          </p:nvSpPr>
          <p:spPr>
            <a:xfrm>
              <a:off x="5281446" y="2928591"/>
              <a:ext cx="551055" cy="338554"/>
            </a:xfrm>
            <a:prstGeom prst="rect">
              <a:avLst/>
            </a:prstGeom>
            <a:noFill/>
            <a:ln>
              <a:noFill/>
            </a:ln>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3</a:t>
              </a:r>
              <a:endParaRPr lang="en-US" sz="1600" dirty="0">
                <a:latin typeface="Times New Roman" panose="02020603050405020304" pitchFamily="18" charset="0"/>
                <a:cs typeface="Times New Roman" panose="02020603050405020304" pitchFamily="18" charset="0"/>
              </a:endParaRPr>
            </a:p>
          </p:txBody>
        </p:sp>
      </p:grpSp>
      <p:sp>
        <p:nvSpPr>
          <p:cNvPr id="81" name="TextBox 80"/>
          <p:cNvSpPr txBox="1"/>
          <p:nvPr/>
        </p:nvSpPr>
        <p:spPr>
          <a:xfrm>
            <a:off x="5035252" y="2071817"/>
            <a:ext cx="892437" cy="338554"/>
          </a:xfrm>
          <a:prstGeom prst="rect">
            <a:avLst/>
          </a:prstGeom>
          <a:noFill/>
          <a:ln>
            <a:noFill/>
          </a:ln>
        </p:spPr>
        <p:txBody>
          <a:bodyPr wrap="square" rtlCol="0">
            <a:spAutoFit/>
          </a:bodyPr>
          <a:lstStyle/>
          <a:p>
            <a:r>
              <a:rPr lang="en-US" sz="1600" dirty="0">
                <a:latin typeface="Times New Roman" panose="02020603050405020304" pitchFamily="18" charset="0"/>
                <a:cs typeface="Times New Roman" panose="02020603050405020304" pitchFamily="18" charset="0"/>
              </a:rPr>
              <a:t>Q</a:t>
            </a:r>
            <a:r>
              <a:rPr lang="en-US" sz="1600" baseline="-25000" dirty="0">
                <a:latin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cs typeface="Times New Roman" panose="02020603050405020304" pitchFamily="18" charset="0"/>
              </a:rPr>
              <a:t>(A)</a:t>
            </a:r>
          </a:p>
        </p:txBody>
      </p:sp>
      <p:sp>
        <p:nvSpPr>
          <p:cNvPr id="82" name="TextBox 81"/>
          <p:cNvSpPr txBox="1"/>
          <p:nvPr/>
        </p:nvSpPr>
        <p:spPr>
          <a:xfrm>
            <a:off x="4999660" y="2670491"/>
            <a:ext cx="901444" cy="338554"/>
          </a:xfrm>
          <a:prstGeom prst="rect">
            <a:avLst/>
          </a:prstGeom>
          <a:noFill/>
          <a:ln>
            <a:noFill/>
          </a:ln>
        </p:spPr>
        <p:txBody>
          <a:bodyPr wrap="square" rtlCol="0">
            <a:spAutoFit/>
          </a:bodyPr>
          <a:lstStyle/>
          <a:p>
            <a:r>
              <a:rPr lang="en-US" sz="1600" dirty="0">
                <a:latin typeface="Times New Roman" panose="02020603050405020304" pitchFamily="18" charset="0"/>
                <a:cs typeface="Times New Roman" panose="02020603050405020304" pitchFamily="18" charset="0"/>
              </a:rPr>
              <a:t>Q</a:t>
            </a:r>
            <a:r>
              <a:rPr lang="en-US" sz="1600" baseline="-25000"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(B)</a:t>
            </a:r>
          </a:p>
        </p:txBody>
      </p:sp>
      <p:sp>
        <p:nvSpPr>
          <p:cNvPr id="83" name="TextBox 82"/>
          <p:cNvSpPr txBox="1"/>
          <p:nvPr/>
        </p:nvSpPr>
        <p:spPr>
          <a:xfrm>
            <a:off x="5016246" y="3244423"/>
            <a:ext cx="892977" cy="338554"/>
          </a:xfrm>
          <a:prstGeom prst="rect">
            <a:avLst/>
          </a:prstGeom>
          <a:noFill/>
          <a:ln>
            <a:noFill/>
          </a:ln>
        </p:spPr>
        <p:txBody>
          <a:bodyPr wrap="square" rtlCol="0">
            <a:spAutoFit/>
          </a:bodyPr>
          <a:lstStyle/>
          <a:p>
            <a:r>
              <a:rPr lang="en-US" sz="1600" dirty="0">
                <a:latin typeface="Times New Roman" panose="02020603050405020304" pitchFamily="18" charset="0"/>
                <a:cs typeface="Times New Roman" panose="02020603050405020304" pitchFamily="18" charset="0"/>
              </a:rPr>
              <a:t>Q</a:t>
            </a:r>
            <a:r>
              <a:rPr lang="en-US" sz="1600" baseline="-25000" dirty="0">
                <a:latin typeface="Times New Roman" panose="02020603050405020304" pitchFamily="18" charset="0"/>
                <a:cs typeface="Times New Roman" panose="02020603050405020304" pitchFamily="18" charset="0"/>
              </a:rPr>
              <a:t>3</a:t>
            </a:r>
            <a:r>
              <a:rPr lang="en-US" sz="1600" dirty="0">
                <a:latin typeface="Times New Roman" panose="02020603050405020304" pitchFamily="18" charset="0"/>
                <a:cs typeface="Times New Roman" panose="02020603050405020304" pitchFamily="18" charset="0"/>
              </a:rPr>
              <a:t>(C)</a:t>
            </a:r>
          </a:p>
        </p:txBody>
      </p:sp>
      <p:cxnSp>
        <p:nvCxnSpPr>
          <p:cNvPr id="86" name="Straight Connector 85"/>
          <p:cNvCxnSpPr/>
          <p:nvPr/>
        </p:nvCxnSpPr>
        <p:spPr>
          <a:xfrm flipH="1" flipV="1">
            <a:off x="5782599" y="2385075"/>
            <a:ext cx="505520" cy="13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6242230" y="2033708"/>
            <a:ext cx="976685" cy="334811"/>
            <a:chOff x="1989817" y="4150698"/>
            <a:chExt cx="728880" cy="334811"/>
          </a:xfrm>
        </p:grpSpPr>
        <p:cxnSp>
          <p:nvCxnSpPr>
            <p:cNvPr id="85" name="Straight Connector 84"/>
            <p:cNvCxnSpPr/>
            <p:nvPr/>
          </p:nvCxnSpPr>
          <p:spPr>
            <a:xfrm flipH="1" flipV="1">
              <a:off x="1989817" y="4150698"/>
              <a:ext cx="0" cy="334811"/>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998558" y="4150698"/>
              <a:ext cx="72013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103" name="Straight Connector 102"/>
          <p:cNvCxnSpPr/>
          <p:nvPr/>
        </p:nvCxnSpPr>
        <p:spPr>
          <a:xfrm flipH="1" flipV="1">
            <a:off x="5744512" y="2988782"/>
            <a:ext cx="490111" cy="24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7201937" y="2024105"/>
            <a:ext cx="969855" cy="382695"/>
            <a:chOff x="2706027" y="4141095"/>
            <a:chExt cx="723783" cy="382695"/>
          </a:xfrm>
        </p:grpSpPr>
        <p:cxnSp>
          <p:nvCxnSpPr>
            <p:cNvPr id="91" name="Straight Connector 90"/>
            <p:cNvCxnSpPr/>
            <p:nvPr/>
          </p:nvCxnSpPr>
          <p:spPr>
            <a:xfrm>
              <a:off x="2706027" y="4498354"/>
              <a:ext cx="72378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2706027" y="4141095"/>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5274757" y="1287338"/>
            <a:ext cx="5714678" cy="446713"/>
            <a:chOff x="1319126" y="3404328"/>
            <a:chExt cx="5714678" cy="446713"/>
          </a:xfrm>
        </p:grpSpPr>
        <p:sp>
          <p:nvSpPr>
            <p:cNvPr id="109" name="TextBox 108"/>
            <p:cNvSpPr txBox="1"/>
            <p:nvPr/>
          </p:nvSpPr>
          <p:spPr>
            <a:xfrm>
              <a:off x="1319126" y="3404328"/>
              <a:ext cx="974654" cy="338554"/>
            </a:xfrm>
            <a:prstGeom prst="rect">
              <a:avLst/>
            </a:prstGeom>
            <a:noFill/>
            <a:ln>
              <a:noFill/>
            </a:ln>
          </p:spPr>
          <p:txBody>
            <a:bodyPr wrap="square" rtlCol="0">
              <a:spAutoFit/>
            </a:bodyPr>
            <a:lstStyle/>
            <a:p>
              <a:r>
                <a:rPr lang="en-US" sz="1600" dirty="0" err="1">
                  <a:latin typeface="Times New Roman" panose="02020603050405020304" pitchFamily="18" charset="0"/>
                  <a:cs typeface="Times New Roman" panose="02020603050405020304" pitchFamily="18" charset="0"/>
                </a:rPr>
                <a:t>Clk</a:t>
              </a:r>
              <a:endParaRPr lang="en-US" sz="1600" dirty="0">
                <a:latin typeface="Times New Roman" panose="02020603050405020304" pitchFamily="18" charset="0"/>
                <a:cs typeface="Times New Roman" panose="02020603050405020304" pitchFamily="18" charset="0"/>
              </a:endParaRPr>
            </a:p>
          </p:txBody>
        </p:sp>
        <p:cxnSp>
          <p:nvCxnSpPr>
            <p:cNvPr id="110" name="Straight Connector 109"/>
            <p:cNvCxnSpPr/>
            <p:nvPr/>
          </p:nvCxnSpPr>
          <p:spPr>
            <a:xfrm rot="10800000">
              <a:off x="2277132" y="3822551"/>
              <a:ext cx="48492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803071" y="3459638"/>
              <a:ext cx="49949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2298597" y="3468346"/>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2780797" y="3446174"/>
              <a:ext cx="0" cy="38269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2780797" y="3446174"/>
              <a:ext cx="465531"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3246307" y="3454882"/>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rot="10800000">
              <a:off x="3246307" y="3837365"/>
              <a:ext cx="48492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3725767" y="3442961"/>
              <a:ext cx="0" cy="38269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3725767" y="3442961"/>
              <a:ext cx="465531"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4191277" y="3451669"/>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10800000">
              <a:off x="4203208" y="3822551"/>
              <a:ext cx="48492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4669374" y="3456637"/>
              <a:ext cx="0" cy="38269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4669514" y="3456637"/>
              <a:ext cx="465531"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5135023" y="3465345"/>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rot="10800000">
              <a:off x="5136816" y="3837365"/>
              <a:ext cx="48492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5616276" y="3442961"/>
              <a:ext cx="0" cy="38269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5616276" y="3442961"/>
              <a:ext cx="465531"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V="1">
              <a:off x="6081787" y="3451669"/>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rot="10800000">
              <a:off x="6081785" y="3836027"/>
              <a:ext cx="48492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6534314" y="3440845"/>
              <a:ext cx="0" cy="38269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6534314" y="3440845"/>
              <a:ext cx="49949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7029841" y="3449553"/>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50" name="Straight Connector 149"/>
          <p:cNvCxnSpPr/>
          <p:nvPr/>
        </p:nvCxnSpPr>
        <p:spPr>
          <a:xfrm flipH="1" flipV="1">
            <a:off x="6251698" y="2988156"/>
            <a:ext cx="980223" cy="24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H="1" flipV="1">
            <a:off x="5781377" y="3612667"/>
            <a:ext cx="490111" cy="24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flipV="1">
            <a:off x="6288562" y="3612041"/>
            <a:ext cx="980223" cy="24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7201937" y="2598976"/>
            <a:ext cx="949409" cy="382695"/>
            <a:chOff x="2706027" y="4715966"/>
            <a:chExt cx="708524" cy="382695"/>
          </a:xfrm>
        </p:grpSpPr>
        <p:cxnSp>
          <p:nvCxnSpPr>
            <p:cNvPr id="181" name="Straight Connector 180"/>
            <p:cNvCxnSpPr/>
            <p:nvPr/>
          </p:nvCxnSpPr>
          <p:spPr>
            <a:xfrm flipV="1">
              <a:off x="2706027" y="4715966"/>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2712082" y="4746311"/>
              <a:ext cx="70246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184" name="Straight Connector 183"/>
          <p:cNvCxnSpPr/>
          <p:nvPr/>
        </p:nvCxnSpPr>
        <p:spPr>
          <a:xfrm>
            <a:off x="7231921" y="3612040"/>
            <a:ext cx="94129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8158839" y="1995953"/>
            <a:ext cx="941295" cy="382695"/>
            <a:chOff x="3420143" y="4112943"/>
            <a:chExt cx="702469" cy="382695"/>
          </a:xfrm>
        </p:grpSpPr>
        <p:cxnSp>
          <p:nvCxnSpPr>
            <p:cNvPr id="188" name="Straight Connector 187"/>
            <p:cNvCxnSpPr/>
            <p:nvPr/>
          </p:nvCxnSpPr>
          <p:spPr>
            <a:xfrm flipV="1">
              <a:off x="3435802" y="4112943"/>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3420143" y="4119320"/>
              <a:ext cx="70246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191" name="Straight Connector 190"/>
          <p:cNvCxnSpPr/>
          <p:nvPr/>
        </p:nvCxnSpPr>
        <p:spPr>
          <a:xfrm>
            <a:off x="8163731" y="2629320"/>
            <a:ext cx="94129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8163730" y="3612040"/>
            <a:ext cx="94129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9090061" y="2002380"/>
            <a:ext cx="941295" cy="382695"/>
            <a:chOff x="4115095" y="4119370"/>
            <a:chExt cx="702469" cy="382695"/>
          </a:xfrm>
        </p:grpSpPr>
        <p:cxnSp>
          <p:nvCxnSpPr>
            <p:cNvPr id="194" name="Straight Connector 193"/>
            <p:cNvCxnSpPr/>
            <p:nvPr/>
          </p:nvCxnSpPr>
          <p:spPr>
            <a:xfrm flipV="1">
              <a:off x="4116440" y="4119370"/>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4115095" y="4495638"/>
              <a:ext cx="70246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9090063" y="2629321"/>
            <a:ext cx="941295" cy="382695"/>
            <a:chOff x="4115096" y="4746311"/>
            <a:chExt cx="702469" cy="382695"/>
          </a:xfrm>
        </p:grpSpPr>
        <p:cxnSp>
          <p:nvCxnSpPr>
            <p:cNvPr id="197" name="Straight Connector 196"/>
            <p:cNvCxnSpPr/>
            <p:nvPr/>
          </p:nvCxnSpPr>
          <p:spPr>
            <a:xfrm flipV="1">
              <a:off x="4115538" y="4746311"/>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4115096" y="5118893"/>
              <a:ext cx="70246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9089276" y="3224275"/>
            <a:ext cx="941295" cy="382695"/>
            <a:chOff x="4115095" y="5365340"/>
            <a:chExt cx="702469" cy="382695"/>
          </a:xfrm>
        </p:grpSpPr>
        <p:cxnSp>
          <p:nvCxnSpPr>
            <p:cNvPr id="200" name="Straight Connector 199"/>
            <p:cNvCxnSpPr/>
            <p:nvPr/>
          </p:nvCxnSpPr>
          <p:spPr>
            <a:xfrm flipV="1">
              <a:off x="4122612" y="5365340"/>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4115095" y="5365340"/>
              <a:ext cx="70246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05" name="Straight Connector 204"/>
          <p:cNvCxnSpPr/>
          <p:nvPr/>
        </p:nvCxnSpPr>
        <p:spPr>
          <a:xfrm>
            <a:off x="10031357" y="2381651"/>
            <a:ext cx="94129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10042192" y="3001902"/>
            <a:ext cx="94129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10039494" y="3224506"/>
            <a:ext cx="941295" cy="389398"/>
            <a:chOff x="6083862" y="5341497"/>
            <a:chExt cx="941295" cy="389398"/>
          </a:xfrm>
        </p:grpSpPr>
        <p:cxnSp>
          <p:nvCxnSpPr>
            <p:cNvPr id="208" name="Straight Connector 207"/>
            <p:cNvCxnSpPr/>
            <p:nvPr/>
          </p:nvCxnSpPr>
          <p:spPr>
            <a:xfrm>
              <a:off x="6083862" y="5730895"/>
              <a:ext cx="94129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V="1">
              <a:off x="6087388" y="5341497"/>
              <a:ext cx="0" cy="382695"/>
            </a:xfrm>
            <a:prstGeom prst="line">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40" name="Straight Connector 239"/>
          <p:cNvCxnSpPr/>
          <p:nvPr/>
        </p:nvCxnSpPr>
        <p:spPr>
          <a:xfrm>
            <a:off x="10017933" y="3780613"/>
            <a:ext cx="0" cy="751973"/>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 name="Right Arrow 1">
            <a:hlinkClick r:id="rId4" action="ppaction://hlinkfile"/>
          </p:cNvPr>
          <p:cNvSpPr/>
          <p:nvPr/>
        </p:nvSpPr>
        <p:spPr>
          <a:xfrm>
            <a:off x="8895695" y="5660571"/>
            <a:ext cx="676211" cy="3448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
          <p:cNvSpPr>
            <a:spLocks noChangeArrowheads="1"/>
          </p:cNvSpPr>
          <p:nvPr/>
        </p:nvSpPr>
        <p:spPr bwMode="auto">
          <a:xfrm>
            <a:off x="0" y="68757"/>
            <a:ext cx="11930743"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b="1" dirty="0" err="1">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Ví</a:t>
            </a:r>
            <a:r>
              <a:rPr lang="en-US" sz="3200" b="1"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dụ</a:t>
            </a:r>
            <a:r>
              <a:rPr lang="en-US" sz="3200" b="1" dirty="0" smtClean="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thiết</a:t>
            </a:r>
            <a:r>
              <a:rPr lang="en-US" sz="3200" b="1" dirty="0" smtClean="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kế</a:t>
            </a:r>
            <a:r>
              <a:rPr lang="en-US" sz="3200" b="1" dirty="0" smtClean="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smtClean="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bộ</a:t>
            </a:r>
            <a:r>
              <a:rPr lang="en-US" sz="3200" b="1" dirty="0" smtClean="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đếm lên, đồng </a:t>
            </a:r>
            <a:r>
              <a:rPr lang="en-US" sz="3200" b="1" dirty="0" err="1">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bộ</a:t>
            </a:r>
            <a:r>
              <a:rPr lang="en-US" sz="3200" b="1"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cơ </a:t>
            </a:r>
            <a:r>
              <a:rPr lang="en-US" sz="3200" b="1" dirty="0" err="1">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số</a:t>
            </a:r>
            <a:r>
              <a:rPr lang="en-US" sz="3200" b="1"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smtClean="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5 (1)</a:t>
            </a:r>
            <a:endParaRPr lang="en-US" sz="40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1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arn(inVertical)">
                                      <p:cBhvr>
                                        <p:cTn id="12" dur="10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barn(inVertical)">
                                      <p:cBhvr>
                                        <p:cTn id="17" dur="10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barn(inVertical)">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barn(inVertical)">
                                      <p:cBhvr>
                                        <p:cTn id="27" dur="500"/>
                                        <p:tgtEl>
                                          <p:spTgt spid="81"/>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82"/>
                                        </p:tgtEl>
                                        <p:attrNameLst>
                                          <p:attrName>style.visibility</p:attrName>
                                        </p:attrNameLst>
                                      </p:cBhvr>
                                      <p:to>
                                        <p:strVal val="visible"/>
                                      </p:to>
                                    </p:set>
                                    <p:animEffect transition="in" filter="barn(inVertical)">
                                      <p:cBhvr>
                                        <p:cTn id="30" dur="500"/>
                                        <p:tgtEl>
                                          <p:spTgt spid="82"/>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barn(inVertical)">
                                      <p:cBhvr>
                                        <p:cTn id="33" dur="500"/>
                                        <p:tgtEl>
                                          <p:spTgt spid="83"/>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barn(inVertical)">
                                      <p:cBhvr>
                                        <p:cTn id="38" dur="500"/>
                                        <p:tgtEl>
                                          <p:spTgt spid="86"/>
                                        </p:tgtEl>
                                      </p:cBhvr>
                                    </p:animEffect>
                                  </p:childTnLst>
                                </p:cTn>
                              </p:par>
                              <p:par>
                                <p:cTn id="39" presetID="16" presetClass="entr" presetSubtype="21" fill="hold" nodeType="withEffect">
                                  <p:stCondLst>
                                    <p:cond delay="0"/>
                                  </p:stCondLst>
                                  <p:childTnLst>
                                    <p:set>
                                      <p:cBhvr>
                                        <p:cTn id="40" dur="1" fill="hold">
                                          <p:stCondLst>
                                            <p:cond delay="0"/>
                                          </p:stCondLst>
                                        </p:cTn>
                                        <p:tgtEl>
                                          <p:spTgt spid="103"/>
                                        </p:tgtEl>
                                        <p:attrNameLst>
                                          <p:attrName>style.visibility</p:attrName>
                                        </p:attrNameLst>
                                      </p:cBhvr>
                                      <p:to>
                                        <p:strVal val="visible"/>
                                      </p:to>
                                    </p:set>
                                    <p:animEffect transition="in" filter="barn(inVertical)">
                                      <p:cBhvr>
                                        <p:cTn id="41" dur="500"/>
                                        <p:tgtEl>
                                          <p:spTgt spid="103"/>
                                        </p:tgtEl>
                                      </p:cBhvr>
                                    </p:animEffect>
                                  </p:childTnLst>
                                </p:cTn>
                              </p:par>
                              <p:par>
                                <p:cTn id="42" presetID="16" presetClass="entr" presetSubtype="21" fill="hold" nodeType="withEffect">
                                  <p:stCondLst>
                                    <p:cond delay="0"/>
                                  </p:stCondLst>
                                  <p:childTnLst>
                                    <p:set>
                                      <p:cBhvr>
                                        <p:cTn id="43" dur="1" fill="hold">
                                          <p:stCondLst>
                                            <p:cond delay="0"/>
                                          </p:stCondLst>
                                        </p:cTn>
                                        <p:tgtEl>
                                          <p:spTgt spid="152"/>
                                        </p:tgtEl>
                                        <p:attrNameLst>
                                          <p:attrName>style.visibility</p:attrName>
                                        </p:attrNameLst>
                                      </p:cBhvr>
                                      <p:to>
                                        <p:strVal val="visible"/>
                                      </p:to>
                                    </p:set>
                                    <p:animEffect transition="in" filter="barn(inVertical)">
                                      <p:cBhvr>
                                        <p:cTn id="44" dur="500"/>
                                        <p:tgtEl>
                                          <p:spTgt spid="152"/>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barn(inVertical)">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barn(inVertical)">
                                      <p:cBhvr>
                                        <p:cTn id="54" dur="500"/>
                                        <p:tgtEl>
                                          <p:spTgt spid="17"/>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147"/>
                                        </p:tgtEl>
                                        <p:attrNameLst>
                                          <p:attrName>style.visibility</p:attrName>
                                        </p:attrNameLst>
                                      </p:cBhvr>
                                      <p:to>
                                        <p:strVal val="visible"/>
                                      </p:to>
                                    </p:set>
                                    <p:animEffect transition="in" filter="barn(inVertical)">
                                      <p:cBhvr>
                                        <p:cTn id="59" dur="500"/>
                                        <p:tgtEl>
                                          <p:spTgt spid="147"/>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nodeType="clickEffect">
                                  <p:stCondLst>
                                    <p:cond delay="0"/>
                                  </p:stCondLst>
                                  <p:childTnLst>
                                    <p:set>
                                      <p:cBhvr>
                                        <p:cTn id="63" dur="1" fill="hold">
                                          <p:stCondLst>
                                            <p:cond delay="0"/>
                                          </p:stCondLst>
                                        </p:cTn>
                                        <p:tgtEl>
                                          <p:spTgt spid="150"/>
                                        </p:tgtEl>
                                        <p:attrNameLst>
                                          <p:attrName>style.visibility</p:attrName>
                                        </p:attrNameLst>
                                      </p:cBhvr>
                                      <p:to>
                                        <p:strVal val="visible"/>
                                      </p:to>
                                    </p:set>
                                    <p:animEffect transition="in" filter="barn(inVertical)">
                                      <p:cBhvr>
                                        <p:cTn id="64" dur="500"/>
                                        <p:tgtEl>
                                          <p:spTgt spid="150"/>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grpId="0" nodeType="clickEffect">
                                  <p:stCondLst>
                                    <p:cond delay="0"/>
                                  </p:stCondLst>
                                  <p:childTnLst>
                                    <p:set>
                                      <p:cBhvr>
                                        <p:cTn id="68" dur="1" fill="hold">
                                          <p:stCondLst>
                                            <p:cond delay="0"/>
                                          </p:stCondLst>
                                        </p:cTn>
                                        <p:tgtEl>
                                          <p:spTgt spid="148"/>
                                        </p:tgtEl>
                                        <p:attrNameLst>
                                          <p:attrName>style.visibility</p:attrName>
                                        </p:attrNameLst>
                                      </p:cBhvr>
                                      <p:to>
                                        <p:strVal val="visible"/>
                                      </p:to>
                                    </p:set>
                                    <p:animEffect transition="in" filter="barn(inVertical)">
                                      <p:cBhvr>
                                        <p:cTn id="69" dur="500"/>
                                        <p:tgtEl>
                                          <p:spTgt spid="148"/>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nodeType="clickEffect">
                                  <p:stCondLst>
                                    <p:cond delay="0"/>
                                  </p:stCondLst>
                                  <p:childTnLst>
                                    <p:set>
                                      <p:cBhvr>
                                        <p:cTn id="73" dur="1" fill="hold">
                                          <p:stCondLst>
                                            <p:cond delay="0"/>
                                          </p:stCondLst>
                                        </p:cTn>
                                        <p:tgtEl>
                                          <p:spTgt spid="153"/>
                                        </p:tgtEl>
                                        <p:attrNameLst>
                                          <p:attrName>style.visibility</p:attrName>
                                        </p:attrNameLst>
                                      </p:cBhvr>
                                      <p:to>
                                        <p:strVal val="visible"/>
                                      </p:to>
                                    </p:set>
                                    <p:animEffect transition="in" filter="barn(inVertical)">
                                      <p:cBhvr>
                                        <p:cTn id="74" dur="500"/>
                                        <p:tgtEl>
                                          <p:spTgt spid="153"/>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nodeType="click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barn(inVertical)">
                                      <p:cBhvr>
                                        <p:cTn id="79" dur="500"/>
                                        <p:tgtEl>
                                          <p:spTgt spid="13"/>
                                        </p:tgtEl>
                                      </p:cBhvr>
                                    </p:animEffect>
                                  </p:childTnLst>
                                </p:cTn>
                              </p:par>
                            </p:childTnLst>
                          </p:cTn>
                        </p:par>
                      </p:childTnLst>
                    </p:cTn>
                  </p:par>
                  <p:par>
                    <p:cTn id="80" fill="hold">
                      <p:stCondLst>
                        <p:cond delay="indefinite"/>
                      </p:stCondLst>
                      <p:childTnLst>
                        <p:par>
                          <p:cTn id="81" fill="hold">
                            <p:stCondLst>
                              <p:cond delay="0"/>
                            </p:stCondLst>
                            <p:childTnLst>
                              <p:par>
                                <p:cTn id="82" presetID="16" presetClass="entr" presetSubtype="21" fill="hold" grpId="0" nodeType="click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barn(inVertical)">
                                      <p:cBhvr>
                                        <p:cTn id="84" dur="500"/>
                                        <p:tgtEl>
                                          <p:spTgt spid="161"/>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21" fill="hold" nodeType="clickEffect">
                                  <p:stCondLst>
                                    <p:cond delay="0"/>
                                  </p:stCondLst>
                                  <p:childTnLst>
                                    <p:set>
                                      <p:cBhvr>
                                        <p:cTn id="88" dur="1" fill="hold">
                                          <p:stCondLst>
                                            <p:cond delay="0"/>
                                          </p:stCondLst>
                                        </p:cTn>
                                        <p:tgtEl>
                                          <p:spTgt spid="14"/>
                                        </p:tgtEl>
                                        <p:attrNameLst>
                                          <p:attrName>style.visibility</p:attrName>
                                        </p:attrNameLst>
                                      </p:cBhvr>
                                      <p:to>
                                        <p:strVal val="visible"/>
                                      </p:to>
                                    </p:set>
                                    <p:animEffect transition="in" filter="barn(inVertical)">
                                      <p:cBhvr>
                                        <p:cTn id="89" dur="500"/>
                                        <p:tgtEl>
                                          <p:spTgt spid="14"/>
                                        </p:tgtEl>
                                      </p:cBhvr>
                                    </p:animEffect>
                                  </p:childTnLst>
                                </p:cTn>
                              </p:par>
                            </p:childTnLst>
                          </p:cTn>
                        </p:par>
                      </p:childTnLst>
                    </p:cTn>
                  </p:par>
                  <p:par>
                    <p:cTn id="90" fill="hold">
                      <p:stCondLst>
                        <p:cond delay="indefinite"/>
                      </p:stCondLst>
                      <p:childTnLst>
                        <p:par>
                          <p:cTn id="91" fill="hold">
                            <p:stCondLst>
                              <p:cond delay="0"/>
                            </p:stCondLst>
                            <p:childTnLst>
                              <p:par>
                                <p:cTn id="92" presetID="16" presetClass="entr" presetSubtype="21" fill="hold" grpId="0" nodeType="clickEffect">
                                  <p:stCondLst>
                                    <p:cond delay="0"/>
                                  </p:stCondLst>
                                  <p:childTnLst>
                                    <p:set>
                                      <p:cBhvr>
                                        <p:cTn id="93" dur="1" fill="hold">
                                          <p:stCondLst>
                                            <p:cond delay="0"/>
                                          </p:stCondLst>
                                        </p:cTn>
                                        <p:tgtEl>
                                          <p:spTgt spid="162"/>
                                        </p:tgtEl>
                                        <p:attrNameLst>
                                          <p:attrName>style.visibility</p:attrName>
                                        </p:attrNameLst>
                                      </p:cBhvr>
                                      <p:to>
                                        <p:strVal val="visible"/>
                                      </p:to>
                                    </p:set>
                                    <p:animEffect transition="in" filter="barn(inVertical)">
                                      <p:cBhvr>
                                        <p:cTn id="94" dur="500"/>
                                        <p:tgtEl>
                                          <p:spTgt spid="162"/>
                                        </p:tgtEl>
                                      </p:cBhvr>
                                    </p:animEffect>
                                  </p:childTnLst>
                                </p:cTn>
                              </p:par>
                            </p:childTnLst>
                          </p:cTn>
                        </p:par>
                      </p:childTnLst>
                    </p:cTn>
                  </p:par>
                  <p:par>
                    <p:cTn id="95" fill="hold">
                      <p:stCondLst>
                        <p:cond delay="indefinite"/>
                      </p:stCondLst>
                      <p:childTnLst>
                        <p:par>
                          <p:cTn id="96" fill="hold">
                            <p:stCondLst>
                              <p:cond delay="0"/>
                            </p:stCondLst>
                            <p:childTnLst>
                              <p:par>
                                <p:cTn id="97" presetID="16" presetClass="entr" presetSubtype="21" fill="hold" nodeType="click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barn(inVertical)">
                                      <p:cBhvr>
                                        <p:cTn id="99" dur="500"/>
                                        <p:tgtEl>
                                          <p:spTgt spid="15"/>
                                        </p:tgtEl>
                                      </p:cBhvr>
                                    </p:animEffect>
                                  </p:childTnLst>
                                </p:cTn>
                              </p:par>
                            </p:childTnLst>
                          </p:cTn>
                        </p:par>
                      </p:childTnLst>
                    </p:cTn>
                  </p:par>
                  <p:par>
                    <p:cTn id="100" fill="hold">
                      <p:stCondLst>
                        <p:cond delay="indefinite"/>
                      </p:stCondLst>
                      <p:childTnLst>
                        <p:par>
                          <p:cTn id="101" fill="hold">
                            <p:stCondLst>
                              <p:cond delay="0"/>
                            </p:stCondLst>
                            <p:childTnLst>
                              <p:par>
                                <p:cTn id="102" presetID="16" presetClass="entr" presetSubtype="21" fill="hold" grpId="0" nodeType="clickEffect">
                                  <p:stCondLst>
                                    <p:cond delay="0"/>
                                  </p:stCondLst>
                                  <p:childTnLst>
                                    <p:set>
                                      <p:cBhvr>
                                        <p:cTn id="103" dur="1" fill="hold">
                                          <p:stCondLst>
                                            <p:cond delay="0"/>
                                          </p:stCondLst>
                                        </p:cTn>
                                        <p:tgtEl>
                                          <p:spTgt spid="163"/>
                                        </p:tgtEl>
                                        <p:attrNameLst>
                                          <p:attrName>style.visibility</p:attrName>
                                        </p:attrNameLst>
                                      </p:cBhvr>
                                      <p:to>
                                        <p:strVal val="visible"/>
                                      </p:to>
                                    </p:set>
                                    <p:animEffect transition="in" filter="barn(inVertical)">
                                      <p:cBhvr>
                                        <p:cTn id="104" dur="500"/>
                                        <p:tgtEl>
                                          <p:spTgt spid="163"/>
                                        </p:tgtEl>
                                      </p:cBhvr>
                                    </p:animEffect>
                                  </p:childTnLst>
                                </p:cTn>
                              </p:par>
                            </p:childTnLst>
                          </p:cTn>
                        </p:par>
                      </p:childTnLst>
                    </p:cTn>
                  </p:par>
                  <p:par>
                    <p:cTn id="105" fill="hold">
                      <p:stCondLst>
                        <p:cond delay="indefinite"/>
                      </p:stCondLst>
                      <p:childTnLst>
                        <p:par>
                          <p:cTn id="106" fill="hold">
                            <p:stCondLst>
                              <p:cond delay="0"/>
                            </p:stCondLst>
                            <p:childTnLst>
                              <p:par>
                                <p:cTn id="107" presetID="16" presetClass="entr" presetSubtype="21" fill="hold" nodeType="clickEffect">
                                  <p:stCondLst>
                                    <p:cond delay="0"/>
                                  </p:stCondLst>
                                  <p:childTnLst>
                                    <p:set>
                                      <p:cBhvr>
                                        <p:cTn id="108" dur="1" fill="hold">
                                          <p:stCondLst>
                                            <p:cond delay="0"/>
                                          </p:stCondLst>
                                        </p:cTn>
                                        <p:tgtEl>
                                          <p:spTgt spid="184"/>
                                        </p:tgtEl>
                                        <p:attrNameLst>
                                          <p:attrName>style.visibility</p:attrName>
                                        </p:attrNameLst>
                                      </p:cBhvr>
                                      <p:to>
                                        <p:strVal val="visible"/>
                                      </p:to>
                                    </p:set>
                                    <p:animEffect transition="in" filter="barn(inVertical)">
                                      <p:cBhvr>
                                        <p:cTn id="109" dur="500"/>
                                        <p:tgtEl>
                                          <p:spTgt spid="184"/>
                                        </p:tgtEl>
                                      </p:cBhvr>
                                    </p:animEffect>
                                  </p:childTnLst>
                                </p:cTn>
                              </p:par>
                            </p:childTnLst>
                          </p:cTn>
                        </p:par>
                      </p:childTnLst>
                    </p:cTn>
                  </p:par>
                  <p:par>
                    <p:cTn id="110" fill="hold">
                      <p:stCondLst>
                        <p:cond delay="indefinite"/>
                      </p:stCondLst>
                      <p:childTnLst>
                        <p:par>
                          <p:cTn id="111" fill="hold">
                            <p:stCondLst>
                              <p:cond delay="0"/>
                            </p:stCondLst>
                            <p:childTnLst>
                              <p:par>
                                <p:cTn id="112" presetID="16" presetClass="entr" presetSubtype="21" fill="hold" nodeType="clickEffect">
                                  <p:stCondLst>
                                    <p:cond delay="0"/>
                                  </p:stCondLst>
                                  <p:childTnLst>
                                    <p:set>
                                      <p:cBhvr>
                                        <p:cTn id="113" dur="1" fill="hold">
                                          <p:stCondLst>
                                            <p:cond delay="0"/>
                                          </p:stCondLst>
                                        </p:cTn>
                                        <p:tgtEl>
                                          <p:spTgt spid="185"/>
                                        </p:tgtEl>
                                        <p:attrNameLst>
                                          <p:attrName>style.visibility</p:attrName>
                                        </p:attrNameLst>
                                      </p:cBhvr>
                                      <p:to>
                                        <p:strVal val="visible"/>
                                      </p:to>
                                    </p:set>
                                    <p:animEffect transition="in" filter="barn(inVertical)">
                                      <p:cBhvr>
                                        <p:cTn id="114" dur="500"/>
                                        <p:tgtEl>
                                          <p:spTgt spid="185"/>
                                        </p:tgtEl>
                                      </p:cBhvr>
                                    </p:animEffect>
                                  </p:childTnLst>
                                </p:cTn>
                              </p:par>
                            </p:childTnLst>
                          </p:cTn>
                        </p:par>
                      </p:childTnLst>
                    </p:cTn>
                  </p:par>
                  <p:par>
                    <p:cTn id="115" fill="hold">
                      <p:stCondLst>
                        <p:cond delay="indefinite"/>
                      </p:stCondLst>
                      <p:childTnLst>
                        <p:par>
                          <p:cTn id="116" fill="hold">
                            <p:stCondLst>
                              <p:cond delay="0"/>
                            </p:stCondLst>
                            <p:childTnLst>
                              <p:par>
                                <p:cTn id="117" presetID="16" presetClass="entr" presetSubtype="21" fill="hold" grpId="0" nodeType="clickEffect">
                                  <p:stCondLst>
                                    <p:cond delay="0"/>
                                  </p:stCondLst>
                                  <p:childTnLst>
                                    <p:set>
                                      <p:cBhvr>
                                        <p:cTn id="118" dur="1" fill="hold">
                                          <p:stCondLst>
                                            <p:cond delay="0"/>
                                          </p:stCondLst>
                                        </p:cTn>
                                        <p:tgtEl>
                                          <p:spTgt spid="172"/>
                                        </p:tgtEl>
                                        <p:attrNameLst>
                                          <p:attrName>style.visibility</p:attrName>
                                        </p:attrNameLst>
                                      </p:cBhvr>
                                      <p:to>
                                        <p:strVal val="visible"/>
                                      </p:to>
                                    </p:set>
                                    <p:animEffect transition="in" filter="barn(inVertical)">
                                      <p:cBhvr>
                                        <p:cTn id="119" dur="500"/>
                                        <p:tgtEl>
                                          <p:spTgt spid="172"/>
                                        </p:tgtEl>
                                      </p:cBhvr>
                                    </p:animEffect>
                                  </p:childTnLst>
                                </p:cTn>
                              </p:par>
                            </p:childTnLst>
                          </p:cTn>
                        </p:par>
                      </p:childTnLst>
                    </p:cTn>
                  </p:par>
                  <p:par>
                    <p:cTn id="120" fill="hold">
                      <p:stCondLst>
                        <p:cond delay="indefinite"/>
                      </p:stCondLst>
                      <p:childTnLst>
                        <p:par>
                          <p:cTn id="121" fill="hold">
                            <p:stCondLst>
                              <p:cond delay="0"/>
                            </p:stCondLst>
                            <p:childTnLst>
                              <p:par>
                                <p:cTn id="122" presetID="16" presetClass="entr" presetSubtype="21" fill="hold" nodeType="clickEffect">
                                  <p:stCondLst>
                                    <p:cond delay="0"/>
                                  </p:stCondLst>
                                  <p:childTnLst>
                                    <p:set>
                                      <p:cBhvr>
                                        <p:cTn id="123" dur="1" fill="hold">
                                          <p:stCondLst>
                                            <p:cond delay="0"/>
                                          </p:stCondLst>
                                        </p:cTn>
                                        <p:tgtEl>
                                          <p:spTgt spid="18"/>
                                        </p:tgtEl>
                                        <p:attrNameLst>
                                          <p:attrName>style.visibility</p:attrName>
                                        </p:attrNameLst>
                                      </p:cBhvr>
                                      <p:to>
                                        <p:strVal val="visible"/>
                                      </p:to>
                                    </p:set>
                                    <p:animEffect transition="in" filter="barn(inVertical)">
                                      <p:cBhvr>
                                        <p:cTn id="124" dur="500"/>
                                        <p:tgtEl>
                                          <p:spTgt spid="18"/>
                                        </p:tgtEl>
                                      </p:cBhvr>
                                    </p:animEffect>
                                  </p:childTnLst>
                                </p:cTn>
                              </p:par>
                            </p:childTnLst>
                          </p:cTn>
                        </p:par>
                      </p:childTnLst>
                    </p:cTn>
                  </p:par>
                  <p:par>
                    <p:cTn id="125" fill="hold">
                      <p:stCondLst>
                        <p:cond delay="indefinite"/>
                      </p:stCondLst>
                      <p:childTnLst>
                        <p:par>
                          <p:cTn id="126" fill="hold">
                            <p:stCondLst>
                              <p:cond delay="0"/>
                            </p:stCondLst>
                            <p:childTnLst>
                              <p:par>
                                <p:cTn id="127" presetID="16" presetClass="entr" presetSubtype="21" fill="hold" grpId="0" nodeType="clickEffect">
                                  <p:stCondLst>
                                    <p:cond delay="0"/>
                                  </p:stCondLst>
                                  <p:childTnLst>
                                    <p:set>
                                      <p:cBhvr>
                                        <p:cTn id="128" dur="1" fill="hold">
                                          <p:stCondLst>
                                            <p:cond delay="0"/>
                                          </p:stCondLst>
                                        </p:cTn>
                                        <p:tgtEl>
                                          <p:spTgt spid="173"/>
                                        </p:tgtEl>
                                        <p:attrNameLst>
                                          <p:attrName>style.visibility</p:attrName>
                                        </p:attrNameLst>
                                      </p:cBhvr>
                                      <p:to>
                                        <p:strVal val="visible"/>
                                      </p:to>
                                    </p:set>
                                    <p:animEffect transition="in" filter="barn(inVertical)">
                                      <p:cBhvr>
                                        <p:cTn id="129" dur="500"/>
                                        <p:tgtEl>
                                          <p:spTgt spid="173"/>
                                        </p:tgtEl>
                                      </p:cBhvr>
                                    </p:animEffect>
                                  </p:childTnLst>
                                </p:cTn>
                              </p:par>
                            </p:childTnLst>
                          </p:cTn>
                        </p:par>
                      </p:childTnLst>
                    </p:cTn>
                  </p:par>
                  <p:par>
                    <p:cTn id="130" fill="hold">
                      <p:stCondLst>
                        <p:cond delay="indefinite"/>
                      </p:stCondLst>
                      <p:childTnLst>
                        <p:par>
                          <p:cTn id="131" fill="hold">
                            <p:stCondLst>
                              <p:cond delay="0"/>
                            </p:stCondLst>
                            <p:childTnLst>
                              <p:par>
                                <p:cTn id="132" presetID="16" presetClass="entr" presetSubtype="21" fill="hold" nodeType="clickEffect">
                                  <p:stCondLst>
                                    <p:cond delay="0"/>
                                  </p:stCondLst>
                                  <p:childTnLst>
                                    <p:set>
                                      <p:cBhvr>
                                        <p:cTn id="133" dur="1" fill="hold">
                                          <p:stCondLst>
                                            <p:cond delay="0"/>
                                          </p:stCondLst>
                                        </p:cTn>
                                        <p:tgtEl>
                                          <p:spTgt spid="191"/>
                                        </p:tgtEl>
                                        <p:attrNameLst>
                                          <p:attrName>style.visibility</p:attrName>
                                        </p:attrNameLst>
                                      </p:cBhvr>
                                      <p:to>
                                        <p:strVal val="visible"/>
                                      </p:to>
                                    </p:set>
                                    <p:animEffect transition="in" filter="barn(inVertical)">
                                      <p:cBhvr>
                                        <p:cTn id="134" dur="500"/>
                                        <p:tgtEl>
                                          <p:spTgt spid="191"/>
                                        </p:tgtEl>
                                      </p:cBhvr>
                                    </p:animEffect>
                                  </p:childTnLst>
                                </p:cTn>
                              </p:par>
                            </p:childTnLst>
                          </p:cTn>
                        </p:par>
                      </p:childTnLst>
                    </p:cTn>
                  </p:par>
                  <p:par>
                    <p:cTn id="135" fill="hold">
                      <p:stCondLst>
                        <p:cond delay="indefinite"/>
                      </p:stCondLst>
                      <p:childTnLst>
                        <p:par>
                          <p:cTn id="136" fill="hold">
                            <p:stCondLst>
                              <p:cond delay="0"/>
                            </p:stCondLst>
                            <p:childTnLst>
                              <p:par>
                                <p:cTn id="137" presetID="16" presetClass="entr" presetSubtype="21" fill="hold" grpId="0" nodeType="clickEffect">
                                  <p:stCondLst>
                                    <p:cond delay="0"/>
                                  </p:stCondLst>
                                  <p:childTnLst>
                                    <p:set>
                                      <p:cBhvr>
                                        <p:cTn id="138" dur="1" fill="hold">
                                          <p:stCondLst>
                                            <p:cond delay="0"/>
                                          </p:stCondLst>
                                        </p:cTn>
                                        <p:tgtEl>
                                          <p:spTgt spid="174"/>
                                        </p:tgtEl>
                                        <p:attrNameLst>
                                          <p:attrName>style.visibility</p:attrName>
                                        </p:attrNameLst>
                                      </p:cBhvr>
                                      <p:to>
                                        <p:strVal val="visible"/>
                                      </p:to>
                                    </p:set>
                                    <p:animEffect transition="in" filter="barn(inVertical)">
                                      <p:cBhvr>
                                        <p:cTn id="139" dur="500"/>
                                        <p:tgtEl>
                                          <p:spTgt spid="174"/>
                                        </p:tgtEl>
                                      </p:cBhvr>
                                    </p:animEffect>
                                  </p:childTnLst>
                                </p:cTn>
                              </p:par>
                            </p:childTnLst>
                          </p:cTn>
                        </p:par>
                      </p:childTnLst>
                    </p:cTn>
                  </p:par>
                  <p:par>
                    <p:cTn id="140" fill="hold">
                      <p:stCondLst>
                        <p:cond delay="indefinite"/>
                      </p:stCondLst>
                      <p:childTnLst>
                        <p:par>
                          <p:cTn id="141" fill="hold">
                            <p:stCondLst>
                              <p:cond delay="0"/>
                            </p:stCondLst>
                            <p:childTnLst>
                              <p:par>
                                <p:cTn id="142" presetID="16" presetClass="entr" presetSubtype="21" fill="hold" nodeType="clickEffect">
                                  <p:stCondLst>
                                    <p:cond delay="0"/>
                                  </p:stCondLst>
                                  <p:childTnLst>
                                    <p:set>
                                      <p:cBhvr>
                                        <p:cTn id="143" dur="1" fill="hold">
                                          <p:stCondLst>
                                            <p:cond delay="0"/>
                                          </p:stCondLst>
                                        </p:cTn>
                                        <p:tgtEl>
                                          <p:spTgt spid="192"/>
                                        </p:tgtEl>
                                        <p:attrNameLst>
                                          <p:attrName>style.visibility</p:attrName>
                                        </p:attrNameLst>
                                      </p:cBhvr>
                                      <p:to>
                                        <p:strVal val="visible"/>
                                      </p:to>
                                    </p:set>
                                    <p:animEffect transition="in" filter="barn(inVertical)">
                                      <p:cBhvr>
                                        <p:cTn id="144" dur="500"/>
                                        <p:tgtEl>
                                          <p:spTgt spid="192"/>
                                        </p:tgtEl>
                                      </p:cBhvr>
                                    </p:animEffect>
                                  </p:childTnLst>
                                </p:cTn>
                              </p:par>
                            </p:childTnLst>
                          </p:cTn>
                        </p:par>
                      </p:childTnLst>
                    </p:cTn>
                  </p:par>
                  <p:par>
                    <p:cTn id="145" fill="hold">
                      <p:stCondLst>
                        <p:cond delay="indefinite"/>
                      </p:stCondLst>
                      <p:childTnLst>
                        <p:par>
                          <p:cTn id="146" fill="hold">
                            <p:stCondLst>
                              <p:cond delay="0"/>
                            </p:stCondLst>
                            <p:childTnLst>
                              <p:par>
                                <p:cTn id="147" presetID="16" presetClass="entr" presetSubtype="21" fill="hold" nodeType="clickEffect">
                                  <p:stCondLst>
                                    <p:cond delay="0"/>
                                  </p:stCondLst>
                                  <p:childTnLst>
                                    <p:set>
                                      <p:cBhvr>
                                        <p:cTn id="148" dur="1" fill="hold">
                                          <p:stCondLst>
                                            <p:cond delay="0"/>
                                          </p:stCondLst>
                                        </p:cTn>
                                        <p:tgtEl>
                                          <p:spTgt spid="193"/>
                                        </p:tgtEl>
                                        <p:attrNameLst>
                                          <p:attrName>style.visibility</p:attrName>
                                        </p:attrNameLst>
                                      </p:cBhvr>
                                      <p:to>
                                        <p:strVal val="visible"/>
                                      </p:to>
                                    </p:set>
                                    <p:animEffect transition="in" filter="barn(inVertical)">
                                      <p:cBhvr>
                                        <p:cTn id="149" dur="500"/>
                                        <p:tgtEl>
                                          <p:spTgt spid="193"/>
                                        </p:tgtEl>
                                      </p:cBhvr>
                                    </p:animEffect>
                                  </p:childTnLst>
                                </p:cTn>
                              </p:par>
                            </p:childTnLst>
                          </p:cTn>
                        </p:par>
                      </p:childTnLst>
                    </p:cTn>
                  </p:par>
                  <p:par>
                    <p:cTn id="150" fill="hold">
                      <p:stCondLst>
                        <p:cond delay="indefinite"/>
                      </p:stCondLst>
                      <p:childTnLst>
                        <p:par>
                          <p:cTn id="151" fill="hold">
                            <p:stCondLst>
                              <p:cond delay="0"/>
                            </p:stCondLst>
                            <p:childTnLst>
                              <p:par>
                                <p:cTn id="152" presetID="16" presetClass="entr" presetSubtype="21" fill="hold" grpId="0" nodeType="clickEffect">
                                  <p:stCondLst>
                                    <p:cond delay="0"/>
                                  </p:stCondLst>
                                  <p:childTnLst>
                                    <p:set>
                                      <p:cBhvr>
                                        <p:cTn id="153" dur="1" fill="hold">
                                          <p:stCondLst>
                                            <p:cond delay="0"/>
                                          </p:stCondLst>
                                        </p:cTn>
                                        <p:tgtEl>
                                          <p:spTgt spid="175"/>
                                        </p:tgtEl>
                                        <p:attrNameLst>
                                          <p:attrName>style.visibility</p:attrName>
                                        </p:attrNameLst>
                                      </p:cBhvr>
                                      <p:to>
                                        <p:strVal val="visible"/>
                                      </p:to>
                                    </p:set>
                                    <p:animEffect transition="in" filter="barn(inVertical)">
                                      <p:cBhvr>
                                        <p:cTn id="154" dur="500"/>
                                        <p:tgtEl>
                                          <p:spTgt spid="175"/>
                                        </p:tgtEl>
                                      </p:cBhvr>
                                    </p:animEffect>
                                  </p:childTnLst>
                                </p:cTn>
                              </p:par>
                            </p:childTnLst>
                          </p:cTn>
                        </p:par>
                      </p:childTnLst>
                    </p:cTn>
                  </p:par>
                  <p:par>
                    <p:cTn id="155" fill="hold">
                      <p:stCondLst>
                        <p:cond delay="indefinite"/>
                      </p:stCondLst>
                      <p:childTnLst>
                        <p:par>
                          <p:cTn id="156" fill="hold">
                            <p:stCondLst>
                              <p:cond delay="0"/>
                            </p:stCondLst>
                            <p:childTnLst>
                              <p:par>
                                <p:cTn id="157" presetID="16" presetClass="entr" presetSubtype="21" fill="hold" nodeType="clickEffect">
                                  <p:stCondLst>
                                    <p:cond delay="0"/>
                                  </p:stCondLst>
                                  <p:childTnLst>
                                    <p:set>
                                      <p:cBhvr>
                                        <p:cTn id="158" dur="1" fill="hold">
                                          <p:stCondLst>
                                            <p:cond delay="0"/>
                                          </p:stCondLst>
                                        </p:cTn>
                                        <p:tgtEl>
                                          <p:spTgt spid="19"/>
                                        </p:tgtEl>
                                        <p:attrNameLst>
                                          <p:attrName>style.visibility</p:attrName>
                                        </p:attrNameLst>
                                      </p:cBhvr>
                                      <p:to>
                                        <p:strVal val="visible"/>
                                      </p:to>
                                    </p:set>
                                    <p:animEffect transition="in" filter="barn(inVertical)">
                                      <p:cBhvr>
                                        <p:cTn id="159" dur="500"/>
                                        <p:tgtEl>
                                          <p:spTgt spid="19"/>
                                        </p:tgtEl>
                                      </p:cBhvr>
                                    </p:animEffect>
                                  </p:childTnLst>
                                </p:cTn>
                              </p:par>
                            </p:childTnLst>
                          </p:cTn>
                        </p:par>
                      </p:childTnLst>
                    </p:cTn>
                  </p:par>
                  <p:par>
                    <p:cTn id="160" fill="hold">
                      <p:stCondLst>
                        <p:cond delay="indefinite"/>
                      </p:stCondLst>
                      <p:childTnLst>
                        <p:par>
                          <p:cTn id="161" fill="hold">
                            <p:stCondLst>
                              <p:cond delay="0"/>
                            </p:stCondLst>
                            <p:childTnLst>
                              <p:par>
                                <p:cTn id="162" presetID="16" presetClass="entr" presetSubtype="21" fill="hold" grpId="0" nodeType="clickEffect">
                                  <p:stCondLst>
                                    <p:cond delay="0"/>
                                  </p:stCondLst>
                                  <p:childTnLst>
                                    <p:set>
                                      <p:cBhvr>
                                        <p:cTn id="163" dur="1" fill="hold">
                                          <p:stCondLst>
                                            <p:cond delay="0"/>
                                          </p:stCondLst>
                                        </p:cTn>
                                        <p:tgtEl>
                                          <p:spTgt spid="176"/>
                                        </p:tgtEl>
                                        <p:attrNameLst>
                                          <p:attrName>style.visibility</p:attrName>
                                        </p:attrNameLst>
                                      </p:cBhvr>
                                      <p:to>
                                        <p:strVal val="visible"/>
                                      </p:to>
                                    </p:set>
                                    <p:animEffect transition="in" filter="barn(inVertical)">
                                      <p:cBhvr>
                                        <p:cTn id="164" dur="500"/>
                                        <p:tgtEl>
                                          <p:spTgt spid="176"/>
                                        </p:tgtEl>
                                      </p:cBhvr>
                                    </p:animEffect>
                                  </p:childTnLst>
                                </p:cTn>
                              </p:par>
                            </p:childTnLst>
                          </p:cTn>
                        </p:par>
                      </p:childTnLst>
                    </p:cTn>
                  </p:par>
                  <p:par>
                    <p:cTn id="165" fill="hold">
                      <p:stCondLst>
                        <p:cond delay="indefinite"/>
                      </p:stCondLst>
                      <p:childTnLst>
                        <p:par>
                          <p:cTn id="166" fill="hold">
                            <p:stCondLst>
                              <p:cond delay="0"/>
                            </p:stCondLst>
                            <p:childTnLst>
                              <p:par>
                                <p:cTn id="167" presetID="16" presetClass="entr" presetSubtype="21" fill="hold" nodeType="clickEffect">
                                  <p:stCondLst>
                                    <p:cond delay="0"/>
                                  </p:stCondLst>
                                  <p:childTnLst>
                                    <p:set>
                                      <p:cBhvr>
                                        <p:cTn id="168" dur="1" fill="hold">
                                          <p:stCondLst>
                                            <p:cond delay="0"/>
                                          </p:stCondLst>
                                        </p:cTn>
                                        <p:tgtEl>
                                          <p:spTgt spid="20"/>
                                        </p:tgtEl>
                                        <p:attrNameLst>
                                          <p:attrName>style.visibility</p:attrName>
                                        </p:attrNameLst>
                                      </p:cBhvr>
                                      <p:to>
                                        <p:strVal val="visible"/>
                                      </p:to>
                                    </p:set>
                                    <p:animEffect transition="in" filter="barn(inVertical)">
                                      <p:cBhvr>
                                        <p:cTn id="169" dur="500"/>
                                        <p:tgtEl>
                                          <p:spTgt spid="20"/>
                                        </p:tgtEl>
                                      </p:cBhvr>
                                    </p:animEffect>
                                  </p:childTnLst>
                                </p:cTn>
                              </p:par>
                            </p:childTnLst>
                          </p:cTn>
                        </p:par>
                      </p:childTnLst>
                    </p:cTn>
                  </p:par>
                  <p:par>
                    <p:cTn id="170" fill="hold">
                      <p:stCondLst>
                        <p:cond delay="indefinite"/>
                      </p:stCondLst>
                      <p:childTnLst>
                        <p:par>
                          <p:cTn id="171" fill="hold">
                            <p:stCondLst>
                              <p:cond delay="0"/>
                            </p:stCondLst>
                            <p:childTnLst>
                              <p:par>
                                <p:cTn id="172" presetID="16" presetClass="entr" presetSubtype="21" fill="hold" grpId="0" nodeType="clickEffect">
                                  <p:stCondLst>
                                    <p:cond delay="0"/>
                                  </p:stCondLst>
                                  <p:childTnLst>
                                    <p:set>
                                      <p:cBhvr>
                                        <p:cTn id="173" dur="1" fill="hold">
                                          <p:stCondLst>
                                            <p:cond delay="0"/>
                                          </p:stCondLst>
                                        </p:cTn>
                                        <p:tgtEl>
                                          <p:spTgt spid="177"/>
                                        </p:tgtEl>
                                        <p:attrNameLst>
                                          <p:attrName>style.visibility</p:attrName>
                                        </p:attrNameLst>
                                      </p:cBhvr>
                                      <p:to>
                                        <p:strVal val="visible"/>
                                      </p:to>
                                    </p:set>
                                    <p:animEffect transition="in" filter="barn(inVertical)">
                                      <p:cBhvr>
                                        <p:cTn id="174" dur="500"/>
                                        <p:tgtEl>
                                          <p:spTgt spid="177"/>
                                        </p:tgtEl>
                                      </p:cBhvr>
                                    </p:animEffect>
                                  </p:childTnLst>
                                </p:cTn>
                              </p:par>
                            </p:childTnLst>
                          </p:cTn>
                        </p:par>
                      </p:childTnLst>
                    </p:cTn>
                  </p:par>
                  <p:par>
                    <p:cTn id="175" fill="hold">
                      <p:stCondLst>
                        <p:cond delay="indefinite"/>
                      </p:stCondLst>
                      <p:childTnLst>
                        <p:par>
                          <p:cTn id="176" fill="hold">
                            <p:stCondLst>
                              <p:cond delay="0"/>
                            </p:stCondLst>
                            <p:childTnLst>
                              <p:par>
                                <p:cTn id="177" presetID="16" presetClass="entr" presetSubtype="21" fill="hold" nodeType="clickEffect">
                                  <p:stCondLst>
                                    <p:cond delay="0"/>
                                  </p:stCondLst>
                                  <p:childTnLst>
                                    <p:set>
                                      <p:cBhvr>
                                        <p:cTn id="178" dur="1" fill="hold">
                                          <p:stCondLst>
                                            <p:cond delay="0"/>
                                          </p:stCondLst>
                                        </p:cTn>
                                        <p:tgtEl>
                                          <p:spTgt spid="21"/>
                                        </p:tgtEl>
                                        <p:attrNameLst>
                                          <p:attrName>style.visibility</p:attrName>
                                        </p:attrNameLst>
                                      </p:cBhvr>
                                      <p:to>
                                        <p:strVal val="visible"/>
                                      </p:to>
                                    </p:set>
                                    <p:animEffect transition="in" filter="barn(inVertical)">
                                      <p:cBhvr>
                                        <p:cTn id="179" dur="500"/>
                                        <p:tgtEl>
                                          <p:spTgt spid="21"/>
                                        </p:tgtEl>
                                      </p:cBhvr>
                                    </p:animEffect>
                                  </p:childTnLst>
                                </p:cTn>
                              </p:par>
                            </p:childTnLst>
                          </p:cTn>
                        </p:par>
                      </p:childTnLst>
                    </p:cTn>
                  </p:par>
                  <p:par>
                    <p:cTn id="180" fill="hold">
                      <p:stCondLst>
                        <p:cond delay="indefinite"/>
                      </p:stCondLst>
                      <p:childTnLst>
                        <p:par>
                          <p:cTn id="181" fill="hold">
                            <p:stCondLst>
                              <p:cond delay="0"/>
                            </p:stCondLst>
                            <p:childTnLst>
                              <p:par>
                                <p:cTn id="182" presetID="16" presetClass="entr" presetSubtype="21" fill="hold" nodeType="clickEffect">
                                  <p:stCondLst>
                                    <p:cond delay="0"/>
                                  </p:stCondLst>
                                  <p:childTnLst>
                                    <p:set>
                                      <p:cBhvr>
                                        <p:cTn id="183" dur="1" fill="hold">
                                          <p:stCondLst>
                                            <p:cond delay="0"/>
                                          </p:stCondLst>
                                        </p:cTn>
                                        <p:tgtEl>
                                          <p:spTgt spid="240"/>
                                        </p:tgtEl>
                                        <p:attrNameLst>
                                          <p:attrName>style.visibility</p:attrName>
                                        </p:attrNameLst>
                                      </p:cBhvr>
                                      <p:to>
                                        <p:strVal val="visible"/>
                                      </p:to>
                                    </p:set>
                                    <p:animEffect transition="in" filter="barn(inVertical)">
                                      <p:cBhvr>
                                        <p:cTn id="184" dur="500"/>
                                        <p:tgtEl>
                                          <p:spTgt spid="240"/>
                                        </p:tgtEl>
                                      </p:cBhvr>
                                    </p:animEffect>
                                  </p:childTnLst>
                                </p:cTn>
                              </p:par>
                            </p:childTnLst>
                          </p:cTn>
                        </p:par>
                      </p:childTnLst>
                    </p:cTn>
                  </p:par>
                  <p:par>
                    <p:cTn id="185" fill="hold">
                      <p:stCondLst>
                        <p:cond delay="indefinite"/>
                      </p:stCondLst>
                      <p:childTnLst>
                        <p:par>
                          <p:cTn id="186" fill="hold">
                            <p:stCondLst>
                              <p:cond delay="0"/>
                            </p:stCondLst>
                            <p:childTnLst>
                              <p:par>
                                <p:cTn id="187" presetID="16" presetClass="entr" presetSubtype="21" fill="hold" grpId="0" nodeType="clickEffect">
                                  <p:stCondLst>
                                    <p:cond delay="0"/>
                                  </p:stCondLst>
                                  <p:childTnLst>
                                    <p:set>
                                      <p:cBhvr>
                                        <p:cTn id="188" dur="1" fill="hold">
                                          <p:stCondLst>
                                            <p:cond delay="0"/>
                                          </p:stCondLst>
                                        </p:cTn>
                                        <p:tgtEl>
                                          <p:spTgt spid="164"/>
                                        </p:tgtEl>
                                        <p:attrNameLst>
                                          <p:attrName>style.visibility</p:attrName>
                                        </p:attrNameLst>
                                      </p:cBhvr>
                                      <p:to>
                                        <p:strVal val="visible"/>
                                      </p:to>
                                    </p:set>
                                    <p:animEffect transition="in" filter="barn(inVertical)">
                                      <p:cBhvr>
                                        <p:cTn id="189" dur="500"/>
                                        <p:tgtEl>
                                          <p:spTgt spid="164"/>
                                        </p:tgtEl>
                                      </p:cBhvr>
                                    </p:animEffect>
                                  </p:childTnLst>
                                </p:cTn>
                              </p:par>
                            </p:childTnLst>
                          </p:cTn>
                        </p:par>
                      </p:childTnLst>
                    </p:cTn>
                  </p:par>
                  <p:par>
                    <p:cTn id="190" fill="hold">
                      <p:stCondLst>
                        <p:cond delay="indefinite"/>
                      </p:stCondLst>
                      <p:childTnLst>
                        <p:par>
                          <p:cTn id="191" fill="hold">
                            <p:stCondLst>
                              <p:cond delay="0"/>
                            </p:stCondLst>
                            <p:childTnLst>
                              <p:par>
                                <p:cTn id="192" presetID="16" presetClass="entr" presetSubtype="21" fill="hold" nodeType="clickEffect">
                                  <p:stCondLst>
                                    <p:cond delay="0"/>
                                  </p:stCondLst>
                                  <p:childTnLst>
                                    <p:set>
                                      <p:cBhvr>
                                        <p:cTn id="193" dur="1" fill="hold">
                                          <p:stCondLst>
                                            <p:cond delay="0"/>
                                          </p:stCondLst>
                                        </p:cTn>
                                        <p:tgtEl>
                                          <p:spTgt spid="205"/>
                                        </p:tgtEl>
                                        <p:attrNameLst>
                                          <p:attrName>style.visibility</p:attrName>
                                        </p:attrNameLst>
                                      </p:cBhvr>
                                      <p:to>
                                        <p:strVal val="visible"/>
                                      </p:to>
                                    </p:set>
                                    <p:animEffect transition="in" filter="barn(inVertical)">
                                      <p:cBhvr>
                                        <p:cTn id="194" dur="500"/>
                                        <p:tgtEl>
                                          <p:spTgt spid="205"/>
                                        </p:tgtEl>
                                      </p:cBhvr>
                                    </p:animEffect>
                                  </p:childTnLst>
                                </p:cTn>
                              </p:par>
                            </p:childTnLst>
                          </p:cTn>
                        </p:par>
                      </p:childTnLst>
                    </p:cTn>
                  </p:par>
                  <p:par>
                    <p:cTn id="195" fill="hold">
                      <p:stCondLst>
                        <p:cond delay="indefinite"/>
                      </p:stCondLst>
                      <p:childTnLst>
                        <p:par>
                          <p:cTn id="196" fill="hold">
                            <p:stCondLst>
                              <p:cond delay="0"/>
                            </p:stCondLst>
                            <p:childTnLst>
                              <p:par>
                                <p:cTn id="197" presetID="16" presetClass="entr" presetSubtype="21" fill="hold" grpId="0" nodeType="clickEffect">
                                  <p:stCondLst>
                                    <p:cond delay="0"/>
                                  </p:stCondLst>
                                  <p:childTnLst>
                                    <p:set>
                                      <p:cBhvr>
                                        <p:cTn id="198" dur="1" fill="hold">
                                          <p:stCondLst>
                                            <p:cond delay="0"/>
                                          </p:stCondLst>
                                        </p:cTn>
                                        <p:tgtEl>
                                          <p:spTgt spid="165"/>
                                        </p:tgtEl>
                                        <p:attrNameLst>
                                          <p:attrName>style.visibility</p:attrName>
                                        </p:attrNameLst>
                                      </p:cBhvr>
                                      <p:to>
                                        <p:strVal val="visible"/>
                                      </p:to>
                                    </p:set>
                                    <p:animEffect transition="in" filter="barn(inVertical)">
                                      <p:cBhvr>
                                        <p:cTn id="199" dur="500"/>
                                        <p:tgtEl>
                                          <p:spTgt spid="165"/>
                                        </p:tgtEl>
                                      </p:cBhvr>
                                    </p:animEffect>
                                  </p:childTnLst>
                                </p:cTn>
                              </p:par>
                            </p:childTnLst>
                          </p:cTn>
                        </p:par>
                      </p:childTnLst>
                    </p:cTn>
                  </p:par>
                  <p:par>
                    <p:cTn id="200" fill="hold">
                      <p:stCondLst>
                        <p:cond delay="indefinite"/>
                      </p:stCondLst>
                      <p:childTnLst>
                        <p:par>
                          <p:cTn id="201" fill="hold">
                            <p:stCondLst>
                              <p:cond delay="0"/>
                            </p:stCondLst>
                            <p:childTnLst>
                              <p:par>
                                <p:cTn id="202" presetID="16" presetClass="entr" presetSubtype="21" fill="hold" nodeType="clickEffect">
                                  <p:stCondLst>
                                    <p:cond delay="0"/>
                                  </p:stCondLst>
                                  <p:childTnLst>
                                    <p:set>
                                      <p:cBhvr>
                                        <p:cTn id="203" dur="1" fill="hold">
                                          <p:stCondLst>
                                            <p:cond delay="0"/>
                                          </p:stCondLst>
                                        </p:cTn>
                                        <p:tgtEl>
                                          <p:spTgt spid="207"/>
                                        </p:tgtEl>
                                        <p:attrNameLst>
                                          <p:attrName>style.visibility</p:attrName>
                                        </p:attrNameLst>
                                      </p:cBhvr>
                                      <p:to>
                                        <p:strVal val="visible"/>
                                      </p:to>
                                    </p:set>
                                    <p:animEffect transition="in" filter="barn(inVertical)">
                                      <p:cBhvr>
                                        <p:cTn id="204" dur="500"/>
                                        <p:tgtEl>
                                          <p:spTgt spid="207"/>
                                        </p:tgtEl>
                                      </p:cBhvr>
                                    </p:animEffect>
                                  </p:childTnLst>
                                </p:cTn>
                              </p:par>
                            </p:childTnLst>
                          </p:cTn>
                        </p:par>
                      </p:childTnLst>
                    </p:cTn>
                  </p:par>
                  <p:par>
                    <p:cTn id="205" fill="hold">
                      <p:stCondLst>
                        <p:cond delay="indefinite"/>
                      </p:stCondLst>
                      <p:childTnLst>
                        <p:par>
                          <p:cTn id="206" fill="hold">
                            <p:stCondLst>
                              <p:cond delay="0"/>
                            </p:stCondLst>
                            <p:childTnLst>
                              <p:par>
                                <p:cTn id="207" presetID="16" presetClass="entr" presetSubtype="21" fill="hold" grpId="0" nodeType="clickEffect">
                                  <p:stCondLst>
                                    <p:cond delay="0"/>
                                  </p:stCondLst>
                                  <p:childTnLst>
                                    <p:set>
                                      <p:cBhvr>
                                        <p:cTn id="208" dur="1" fill="hold">
                                          <p:stCondLst>
                                            <p:cond delay="0"/>
                                          </p:stCondLst>
                                        </p:cTn>
                                        <p:tgtEl>
                                          <p:spTgt spid="166"/>
                                        </p:tgtEl>
                                        <p:attrNameLst>
                                          <p:attrName>style.visibility</p:attrName>
                                        </p:attrNameLst>
                                      </p:cBhvr>
                                      <p:to>
                                        <p:strVal val="visible"/>
                                      </p:to>
                                    </p:set>
                                    <p:animEffect transition="in" filter="barn(inVertical)">
                                      <p:cBhvr>
                                        <p:cTn id="209" dur="500"/>
                                        <p:tgtEl>
                                          <p:spTgt spid="166"/>
                                        </p:tgtEl>
                                      </p:cBhvr>
                                    </p:animEffect>
                                  </p:childTnLst>
                                </p:cTn>
                              </p:par>
                            </p:childTnLst>
                          </p:cTn>
                        </p:par>
                      </p:childTnLst>
                    </p:cTn>
                  </p:par>
                  <p:par>
                    <p:cTn id="210" fill="hold">
                      <p:stCondLst>
                        <p:cond delay="indefinite"/>
                      </p:stCondLst>
                      <p:childTnLst>
                        <p:par>
                          <p:cTn id="211" fill="hold">
                            <p:stCondLst>
                              <p:cond delay="0"/>
                            </p:stCondLst>
                            <p:childTnLst>
                              <p:par>
                                <p:cTn id="212" presetID="16" presetClass="entr" presetSubtype="21" fill="hold" nodeType="clickEffect">
                                  <p:stCondLst>
                                    <p:cond delay="0"/>
                                  </p:stCondLst>
                                  <p:childTnLst>
                                    <p:set>
                                      <p:cBhvr>
                                        <p:cTn id="213" dur="1" fill="hold">
                                          <p:stCondLst>
                                            <p:cond delay="0"/>
                                          </p:stCondLst>
                                        </p:cTn>
                                        <p:tgtEl>
                                          <p:spTgt spid="47"/>
                                        </p:tgtEl>
                                        <p:attrNameLst>
                                          <p:attrName>style.visibility</p:attrName>
                                        </p:attrNameLst>
                                      </p:cBhvr>
                                      <p:to>
                                        <p:strVal val="visible"/>
                                      </p:to>
                                    </p:set>
                                    <p:animEffect transition="in" filter="barn(inVertical)">
                                      <p:cBhvr>
                                        <p:cTn id="214" dur="500"/>
                                        <p:tgtEl>
                                          <p:spTgt spid="47"/>
                                        </p:tgtEl>
                                      </p:cBhvr>
                                    </p:animEffect>
                                  </p:childTnLst>
                                </p:cTn>
                              </p:par>
                            </p:childTnLst>
                          </p:cTn>
                        </p:par>
                      </p:childTnLst>
                    </p:cTn>
                  </p:par>
                  <p:par>
                    <p:cTn id="215" fill="hold">
                      <p:stCondLst>
                        <p:cond delay="indefinite"/>
                      </p:stCondLst>
                      <p:childTnLst>
                        <p:par>
                          <p:cTn id="216" fill="hold">
                            <p:stCondLst>
                              <p:cond delay="0"/>
                            </p:stCondLst>
                            <p:childTnLst>
                              <p:par>
                                <p:cTn id="217" presetID="16" presetClass="entr" presetSubtype="21" fill="hold" grpId="0" nodeType="clickEffect">
                                  <p:stCondLst>
                                    <p:cond delay="0"/>
                                  </p:stCondLst>
                                  <p:childTnLst>
                                    <p:set>
                                      <p:cBhvr>
                                        <p:cTn id="218" dur="1" fill="hold">
                                          <p:stCondLst>
                                            <p:cond delay="0"/>
                                          </p:stCondLst>
                                        </p:cTn>
                                        <p:tgtEl>
                                          <p:spTgt spid="2"/>
                                        </p:tgtEl>
                                        <p:attrNameLst>
                                          <p:attrName>style.visibility</p:attrName>
                                        </p:attrNameLst>
                                      </p:cBhvr>
                                      <p:to>
                                        <p:strVal val="visible"/>
                                      </p:to>
                                    </p:set>
                                    <p:animEffect transition="in" filter="barn(inVertical)">
                                      <p:cBhvr>
                                        <p:cTn id="2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7" grpId="0"/>
      <p:bldP spid="148" grpId="0"/>
      <p:bldP spid="161" grpId="0"/>
      <p:bldP spid="162" grpId="0"/>
      <p:bldP spid="163" grpId="0"/>
      <p:bldP spid="164" grpId="0"/>
      <p:bldP spid="165" grpId="0"/>
      <p:bldP spid="166" grpId="0"/>
      <p:bldP spid="172" grpId="0"/>
      <p:bldP spid="173" grpId="0"/>
      <p:bldP spid="174" grpId="0"/>
      <p:bldP spid="175" grpId="0"/>
      <p:bldP spid="176" grpId="0"/>
      <p:bldP spid="177" grpId="0"/>
      <p:bldP spid="81" grpId="0"/>
      <p:bldP spid="82" grpId="0"/>
      <p:bldP spid="83" grpId="0"/>
      <p:bldP spid="2"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134</a:t>
            </a:fld>
            <a:endParaRPr lang="en-US" dirty="0"/>
          </a:p>
        </p:txBody>
      </p:sp>
      <p:sp>
        <p:nvSpPr>
          <p:cNvPr id="5" name="Title 1"/>
          <p:cNvSpPr>
            <a:spLocks noGrp="1"/>
          </p:cNvSpPr>
          <p:nvPr>
            <p:ph type="title"/>
          </p:nvPr>
        </p:nvSpPr>
        <p:spPr>
          <a:xfrm>
            <a:off x="116113" y="43153"/>
            <a:ext cx="11814629" cy="715962"/>
          </a:xfrm>
        </p:spPr>
        <p:txBody>
          <a:bodyPr vert="horz" lIns="91440" tIns="45720" rIns="91440" bIns="45720" rtlCol="0" anchor="ctr">
            <a:noAutofit/>
          </a:bodyPr>
          <a:lstStyle/>
          <a:p>
            <a:pPr lvl="0" algn="l">
              <a:defRPr/>
            </a:pPr>
            <a:r>
              <a:rPr lang="en-US" sz="3200" b="1" dirty="0">
                <a:solidFill>
                  <a:srgbClr val="C00000"/>
                </a:solidFill>
                <a:latin typeface="Times New Roman" panose="02020603050405020304" pitchFamily="18" charset="0"/>
                <a:cs typeface="Times New Roman" panose="02020603050405020304" pitchFamily="18" charset="0"/>
              </a:rPr>
              <a:t>4</a:t>
            </a:r>
            <a:r>
              <a:rPr lang="en-US" sz="3200" b="1" dirty="0" smtClean="0">
                <a:solidFill>
                  <a:srgbClr val="C00000"/>
                </a:solidFill>
                <a:latin typeface="Times New Roman" panose="02020603050405020304" pitchFamily="18" charset="0"/>
                <a:cs typeface="Times New Roman" panose="02020603050405020304" pitchFamily="18" charset="0"/>
              </a:rPr>
              <a:t>.6</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Phân</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tích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mạch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dãy</a:t>
            </a:r>
            <a:r>
              <a:rPr lang="en-US" sz="3200" b="1" dirty="0" smtClean="0">
                <a:solidFill>
                  <a:srgbClr val="C00000"/>
                </a:solidFill>
                <a:latin typeface="Times New Roman" panose="02020603050405020304" pitchFamily="18" charset="0"/>
                <a:cs typeface="Times New Roman" panose="02020603050405020304" pitchFamily="18" charset="0"/>
              </a:rPr>
              <a:t> (1)</a:t>
            </a:r>
            <a:endParaRPr lang="en-US" sz="3200" b="1" dirty="0">
              <a:solidFill>
                <a:srgbClr val="C00000"/>
              </a:solidFill>
            </a:endParaRPr>
          </a:p>
        </p:txBody>
      </p:sp>
      <p:sp>
        <p:nvSpPr>
          <p:cNvPr id="6" name="Rectangle 5"/>
          <p:cNvSpPr/>
          <p:nvPr/>
        </p:nvSpPr>
        <p:spPr>
          <a:xfrm>
            <a:off x="1679267" y="920300"/>
            <a:ext cx="2971800" cy="523220"/>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Ví dụ:</a:t>
            </a:r>
            <a:r>
              <a:rPr lang="en-US" sz="2800" dirty="0">
                <a:latin typeface="Times New Roman" panose="02020603050405020304" pitchFamily="18" charset="0"/>
                <a:cs typeface="Times New Roman" panose="02020603050405020304" pitchFamily="18" charset="0"/>
              </a:rPr>
              <a:t> cho mạch</a:t>
            </a:r>
          </a:p>
        </p:txBody>
      </p:sp>
      <p:sp>
        <p:nvSpPr>
          <p:cNvPr id="52" name="Rectangle 51"/>
          <p:cNvSpPr/>
          <p:nvPr/>
        </p:nvSpPr>
        <p:spPr>
          <a:xfrm>
            <a:off x="1557502" y="4439193"/>
            <a:ext cx="8402575" cy="523220"/>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 Bước 1:</a:t>
            </a:r>
            <a:r>
              <a:rPr lang="en-US" sz="2800" dirty="0">
                <a:latin typeface="Times New Roman" panose="02020603050405020304" pitchFamily="18" charset="0"/>
                <a:cs typeface="Times New Roman" panose="02020603050405020304" pitchFamily="18" charset="0"/>
              </a:rPr>
              <a:t> Từ sơ đồ viết hệ phương trình kích, đáp ứng ra</a:t>
            </a:r>
          </a:p>
        </p:txBody>
      </p:sp>
      <p:pic>
        <p:nvPicPr>
          <p:cNvPr id="2048061" name="Picture 6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1919968" y="5175223"/>
            <a:ext cx="969818" cy="381000"/>
          </a:xfrm>
          <a:prstGeom prst="rect">
            <a:avLst/>
          </a:prstGeom>
          <a:noFill/>
        </p:spPr>
      </p:pic>
      <p:pic>
        <p:nvPicPr>
          <p:cNvPr id="2048060" name="Picture 60"/>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4282168" y="5175223"/>
            <a:ext cx="1714500" cy="381000"/>
          </a:xfrm>
          <a:prstGeom prst="rect">
            <a:avLst/>
          </a:prstGeom>
          <a:noFill/>
        </p:spPr>
      </p:pic>
      <p:pic>
        <p:nvPicPr>
          <p:cNvPr id="2048059" name="Picture 59"/>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1919969" y="5724697"/>
            <a:ext cx="1447800" cy="379186"/>
          </a:xfrm>
          <a:prstGeom prst="rect">
            <a:avLst/>
          </a:prstGeom>
          <a:noFill/>
        </p:spPr>
      </p:pic>
      <p:pic>
        <p:nvPicPr>
          <p:cNvPr id="2048058" name="Picture 58"/>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4282168" y="5750401"/>
            <a:ext cx="1066800" cy="372533"/>
          </a:xfrm>
          <a:prstGeom prst="rect">
            <a:avLst/>
          </a:prstGeom>
          <a:noFill/>
        </p:spPr>
      </p:pic>
      <p:pic>
        <p:nvPicPr>
          <p:cNvPr id="2048057" name="Picture 57"/>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7279080" y="5175223"/>
            <a:ext cx="1298864" cy="381000"/>
          </a:xfrm>
          <a:prstGeom prst="rect">
            <a:avLst/>
          </a:prstGeom>
          <a:noFill/>
        </p:spPr>
      </p:pic>
      <p:sp>
        <p:nvSpPr>
          <p:cNvPr id="2048062" name="Rectangle 62"/>
          <p:cNvSpPr>
            <a:spLocks noChangeArrowheads="1"/>
          </p:cNvSpPr>
          <p:nvPr/>
        </p:nvSpPr>
        <p:spPr bwMode="auto">
          <a:xfrm>
            <a:off x="152400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048064" name="Rectangle 64"/>
          <p:cNvSpPr>
            <a:spLocks noChangeArrowheads="1"/>
          </p:cNvSpPr>
          <p:nvPr/>
        </p:nvSpPr>
        <p:spPr bwMode="auto">
          <a:xfrm>
            <a:off x="1524001" y="583914"/>
            <a:ext cx="2031325"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r>
              <a:rPr lang="en-US" sz="1400" dirty="0">
                <a:latin typeface="Arial" pitchFamily="34" charset="0"/>
                <a:ea typeface="Times New Roman" pitchFamily="18" charset="0"/>
                <a:cs typeface="Arial" pitchFamily="34" charset="0"/>
              </a:rPr>
              <a:t>		</a:t>
            </a:r>
            <a:endParaRPr lang="en-US" sz="800" dirty="0">
              <a:latin typeface="Arial" pitchFamily="34" charset="0"/>
              <a:cs typeface="Arial" pitchFamily="34" charset="0"/>
            </a:endParaRPr>
          </a:p>
          <a:p>
            <a:pPr eaLnBrk="0" hangingPunct="0"/>
            <a:endParaRPr lang="en-US" dirty="0">
              <a:latin typeface="Arial" pitchFamily="34" charset="0"/>
              <a:cs typeface="Arial" pitchFamily="34" charset="0"/>
            </a:endParaRPr>
          </a:p>
        </p:txBody>
      </p:sp>
      <p:sp>
        <p:nvSpPr>
          <p:cNvPr id="2048065" name="Rectangle 65"/>
          <p:cNvSpPr>
            <a:spLocks noChangeArrowheads="1"/>
          </p:cNvSpPr>
          <p:nvPr/>
        </p:nvSpPr>
        <p:spPr bwMode="auto">
          <a:xfrm>
            <a:off x="1524000" y="793464"/>
            <a:ext cx="1107996"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r>
              <a:rPr lang="en-US" sz="1400" dirty="0">
                <a:latin typeface="Arial" pitchFamily="34" charset="0"/>
                <a:ea typeface="Times New Roman" pitchFamily="18" charset="0"/>
                <a:cs typeface="Arial" pitchFamily="34" charset="0"/>
              </a:rPr>
              <a:t>	</a:t>
            </a:r>
            <a:endParaRPr lang="en-US" sz="800" dirty="0">
              <a:latin typeface="Arial" pitchFamily="34" charset="0"/>
              <a:cs typeface="Arial" pitchFamily="34" charset="0"/>
            </a:endParaRPr>
          </a:p>
          <a:p>
            <a:pPr eaLnBrk="0" hangingPunct="0"/>
            <a:endParaRPr lang="en-US" dirty="0">
              <a:latin typeface="Arial" pitchFamily="34" charset="0"/>
              <a:cs typeface="Arial" pitchFamily="34" charset="0"/>
            </a:endParaRPr>
          </a:p>
        </p:txBody>
      </p:sp>
      <p:sp>
        <p:nvSpPr>
          <p:cNvPr id="2048067" name="Rectangle 67"/>
          <p:cNvSpPr>
            <a:spLocks noChangeArrowheads="1"/>
          </p:cNvSpPr>
          <p:nvPr/>
        </p:nvSpPr>
        <p:spPr bwMode="auto">
          <a:xfrm>
            <a:off x="1524001" y="200608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latin typeface="Arial" pitchFamily="34" charset="0"/>
              <a:cs typeface="Arial" pitchFamily="34" charset="0"/>
            </a:endParaRPr>
          </a:p>
        </p:txBody>
      </p:sp>
      <p:grpSp>
        <p:nvGrpSpPr>
          <p:cNvPr id="9" name="Group 8"/>
          <p:cNvGrpSpPr/>
          <p:nvPr/>
        </p:nvGrpSpPr>
        <p:grpSpPr>
          <a:xfrm>
            <a:off x="2483965" y="1619687"/>
            <a:ext cx="7577527" cy="2667000"/>
            <a:chOff x="1143000" y="1676400"/>
            <a:chExt cx="7577527" cy="2667000"/>
          </a:xfrm>
        </p:grpSpPr>
        <p:sp>
          <p:nvSpPr>
            <p:cNvPr id="2048046" name="Text Box 46"/>
            <p:cNvSpPr txBox="1">
              <a:spLocks noChangeArrowheads="1"/>
            </p:cNvSpPr>
            <p:nvPr/>
          </p:nvSpPr>
          <p:spPr bwMode="auto">
            <a:xfrm>
              <a:off x="5657272" y="2026908"/>
              <a:ext cx="1201852" cy="15265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Aft>
                  <a:spcPts val="1000"/>
                </a:spcAft>
              </a:pPr>
              <a:r>
                <a:rPr lang="en-US" sz="2400" dirty="0">
                  <a:latin typeface="Calibri" pitchFamily="34" charset="0"/>
                  <a:cs typeface="Arial" pitchFamily="34" charset="0"/>
                </a:rPr>
                <a:t> J</a:t>
              </a:r>
              <a:r>
                <a:rPr lang="en-US" sz="2400" baseline="-25000" dirty="0">
                  <a:latin typeface="Calibri" pitchFamily="34" charset="0"/>
                  <a:cs typeface="Arial" pitchFamily="34" charset="0"/>
                </a:rPr>
                <a:t>2</a:t>
              </a:r>
              <a:r>
                <a:rPr lang="en-US" sz="2400" dirty="0">
                  <a:latin typeface="Calibri" pitchFamily="34" charset="0"/>
                  <a:cs typeface="Arial" pitchFamily="34" charset="0"/>
                </a:rPr>
                <a:t>     Q</a:t>
              </a:r>
              <a:r>
                <a:rPr lang="en-US" sz="2400" baseline="-25000" dirty="0">
                  <a:latin typeface="Calibri" pitchFamily="34" charset="0"/>
                  <a:cs typeface="Arial" pitchFamily="34" charset="0"/>
                </a:rPr>
                <a:t>2</a:t>
              </a:r>
            </a:p>
            <a:p>
              <a:pPr>
                <a:spcAft>
                  <a:spcPts val="1000"/>
                </a:spcAft>
              </a:pPr>
              <a:endParaRPr lang="en-US" sz="2400" baseline="-25000" dirty="0">
                <a:latin typeface="Calibri" pitchFamily="34" charset="0"/>
                <a:cs typeface="Arial" pitchFamily="34" charset="0"/>
              </a:endParaRPr>
            </a:p>
            <a:p>
              <a:pPr>
                <a:spcAft>
                  <a:spcPts val="1000"/>
                </a:spcAft>
              </a:pPr>
              <a:r>
                <a:rPr lang="en-US" sz="2400" dirty="0">
                  <a:latin typeface="Calibri" pitchFamily="34" charset="0"/>
                  <a:cs typeface="Arial" pitchFamily="34" charset="0"/>
                </a:rPr>
                <a:t> K</a:t>
              </a:r>
              <a:r>
                <a:rPr lang="en-US" sz="2400" baseline="-25000" dirty="0">
                  <a:latin typeface="Calibri" pitchFamily="34" charset="0"/>
                  <a:cs typeface="Arial" pitchFamily="34" charset="0"/>
                </a:rPr>
                <a:t>2</a:t>
              </a:r>
              <a:r>
                <a:rPr lang="en-US" sz="2400" dirty="0">
                  <a:latin typeface="Calibri" pitchFamily="34" charset="0"/>
                  <a:cs typeface="Arial" pitchFamily="34" charset="0"/>
                </a:rPr>
                <a:t>    Q</a:t>
              </a:r>
              <a:r>
                <a:rPr lang="en-US" sz="2400" baseline="-25000" dirty="0">
                  <a:latin typeface="Calibri" pitchFamily="34" charset="0"/>
                  <a:cs typeface="Arial" pitchFamily="34" charset="0"/>
                </a:rPr>
                <a:t>2</a:t>
              </a:r>
              <a:endParaRPr lang="en-US" sz="3600" dirty="0">
                <a:latin typeface="Arial" pitchFamily="34" charset="0"/>
                <a:cs typeface="Arial" pitchFamily="34" charset="0"/>
              </a:endParaRPr>
            </a:p>
          </p:txBody>
        </p:sp>
        <p:sp>
          <p:nvSpPr>
            <p:cNvPr id="2048002" name="AutoShape 2"/>
            <p:cNvSpPr>
              <a:spLocks noChangeArrowheads="1"/>
            </p:cNvSpPr>
            <p:nvPr/>
          </p:nvSpPr>
          <p:spPr bwMode="auto">
            <a:xfrm>
              <a:off x="2432792" y="2965433"/>
              <a:ext cx="410388" cy="380851"/>
            </a:xfrm>
            <a:prstGeom prst="flowChartDelay">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sz="3600" dirty="0"/>
            </a:p>
          </p:txBody>
        </p:sp>
        <p:grpSp>
          <p:nvGrpSpPr>
            <p:cNvPr id="2048003" name="Group 3"/>
            <p:cNvGrpSpPr>
              <a:grpSpLocks/>
            </p:cNvGrpSpPr>
            <p:nvPr/>
          </p:nvGrpSpPr>
          <p:grpSpPr bwMode="auto">
            <a:xfrm>
              <a:off x="2491419" y="2027954"/>
              <a:ext cx="351761" cy="322258"/>
              <a:chOff x="4004" y="7787"/>
              <a:chExt cx="336" cy="308"/>
            </a:xfrm>
          </p:grpSpPr>
          <p:sp>
            <p:nvSpPr>
              <p:cNvPr id="2048004" name="AutoShape 4"/>
              <p:cNvSpPr>
                <a:spLocks noChangeArrowheads="1"/>
              </p:cNvSpPr>
              <p:nvPr/>
            </p:nvSpPr>
            <p:spPr bwMode="auto">
              <a:xfrm rot="5400000">
                <a:off x="3976" y="7815"/>
                <a:ext cx="308" cy="252"/>
              </a:xfrm>
              <a:prstGeom prst="triangle">
                <a:avLst>
                  <a:gd name="adj" fmla="val 50000"/>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sz="3600" dirty="0"/>
              </a:p>
            </p:txBody>
          </p:sp>
          <p:sp>
            <p:nvSpPr>
              <p:cNvPr id="2048005" name="Oval 5"/>
              <p:cNvSpPr>
                <a:spLocks noChangeArrowheads="1"/>
              </p:cNvSpPr>
              <p:nvPr/>
            </p:nvSpPr>
            <p:spPr bwMode="auto">
              <a:xfrm>
                <a:off x="4256" y="7899"/>
                <a:ext cx="84" cy="84"/>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dirty="0"/>
              </a:p>
            </p:txBody>
          </p:sp>
        </p:grpSp>
        <p:sp>
          <p:nvSpPr>
            <p:cNvPr id="2048006" name="Line 6"/>
            <p:cNvSpPr>
              <a:spLocks noChangeShapeType="1"/>
            </p:cNvSpPr>
            <p:nvPr/>
          </p:nvSpPr>
          <p:spPr bwMode="auto">
            <a:xfrm>
              <a:off x="1699956" y="2201639"/>
              <a:ext cx="791463" cy="2093"/>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dirty="0"/>
            </a:p>
          </p:txBody>
        </p:sp>
        <p:sp>
          <p:nvSpPr>
            <p:cNvPr id="2048007" name="Line 7"/>
            <p:cNvSpPr>
              <a:spLocks noChangeShapeType="1"/>
            </p:cNvSpPr>
            <p:nvPr/>
          </p:nvSpPr>
          <p:spPr bwMode="auto">
            <a:xfrm flipH="1">
              <a:off x="2843180" y="2203732"/>
              <a:ext cx="469015" cy="0"/>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dirty="0"/>
            </a:p>
          </p:txBody>
        </p:sp>
        <p:sp>
          <p:nvSpPr>
            <p:cNvPr id="2048008" name="Line 8"/>
            <p:cNvSpPr>
              <a:spLocks noChangeShapeType="1"/>
            </p:cNvSpPr>
            <p:nvPr/>
          </p:nvSpPr>
          <p:spPr bwMode="auto">
            <a:xfrm flipH="1">
              <a:off x="2812821" y="3170506"/>
              <a:ext cx="499374" cy="0"/>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dirty="0"/>
            </a:p>
          </p:txBody>
        </p:sp>
        <p:sp>
          <p:nvSpPr>
            <p:cNvPr id="2048009" name="Line 9"/>
            <p:cNvSpPr>
              <a:spLocks noChangeShapeType="1"/>
            </p:cNvSpPr>
            <p:nvPr/>
          </p:nvSpPr>
          <p:spPr bwMode="auto">
            <a:xfrm flipH="1">
              <a:off x="2133750" y="3229098"/>
              <a:ext cx="299041" cy="0"/>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dirty="0"/>
            </a:p>
          </p:txBody>
        </p:sp>
        <p:sp>
          <p:nvSpPr>
            <p:cNvPr id="2048010" name="Line 10"/>
            <p:cNvSpPr>
              <a:spLocks noChangeShapeType="1"/>
            </p:cNvSpPr>
            <p:nvPr/>
          </p:nvSpPr>
          <p:spPr bwMode="auto">
            <a:xfrm>
              <a:off x="2139657" y="3229098"/>
              <a:ext cx="0" cy="585924"/>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dirty="0"/>
            </a:p>
          </p:txBody>
        </p:sp>
        <p:sp>
          <p:nvSpPr>
            <p:cNvPr id="2048011" name="Line 11"/>
            <p:cNvSpPr>
              <a:spLocks noChangeShapeType="1"/>
            </p:cNvSpPr>
            <p:nvPr/>
          </p:nvSpPr>
          <p:spPr bwMode="auto">
            <a:xfrm>
              <a:off x="2139657" y="3815022"/>
              <a:ext cx="4778093" cy="1046"/>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dirty="0"/>
            </a:p>
          </p:txBody>
        </p:sp>
        <p:sp>
          <p:nvSpPr>
            <p:cNvPr id="2048012" name="Line 12"/>
            <p:cNvSpPr>
              <a:spLocks noChangeShapeType="1"/>
            </p:cNvSpPr>
            <p:nvPr/>
          </p:nvSpPr>
          <p:spPr bwMode="auto">
            <a:xfrm flipV="1">
              <a:off x="6917750" y="3229098"/>
              <a:ext cx="1047" cy="585924"/>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dirty="0"/>
            </a:p>
          </p:txBody>
        </p:sp>
        <p:sp>
          <p:nvSpPr>
            <p:cNvPr id="2048013" name="Line 13"/>
            <p:cNvSpPr>
              <a:spLocks noChangeShapeType="1"/>
            </p:cNvSpPr>
            <p:nvPr/>
          </p:nvSpPr>
          <p:spPr bwMode="auto">
            <a:xfrm flipH="1" flipV="1">
              <a:off x="6682194" y="3229098"/>
              <a:ext cx="235556" cy="0"/>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dirty="0"/>
            </a:p>
          </p:txBody>
        </p:sp>
        <p:sp>
          <p:nvSpPr>
            <p:cNvPr id="2048014" name="Line 14"/>
            <p:cNvSpPr>
              <a:spLocks noChangeShapeType="1"/>
            </p:cNvSpPr>
            <p:nvPr/>
          </p:nvSpPr>
          <p:spPr bwMode="auto">
            <a:xfrm>
              <a:off x="1641329" y="3053321"/>
              <a:ext cx="791463" cy="2093"/>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dirty="0"/>
            </a:p>
          </p:txBody>
        </p:sp>
        <p:sp>
          <p:nvSpPr>
            <p:cNvPr id="2048015" name="Line 15"/>
            <p:cNvSpPr>
              <a:spLocks noChangeShapeType="1"/>
            </p:cNvSpPr>
            <p:nvPr/>
          </p:nvSpPr>
          <p:spPr bwMode="auto">
            <a:xfrm>
              <a:off x="1963777" y="3053321"/>
              <a:ext cx="0" cy="1054663"/>
            </a:xfrm>
            <a:prstGeom prst="line">
              <a:avLst/>
            </a:prstGeom>
            <a:noFill/>
            <a:ln w="9525">
              <a:solidFill>
                <a:srgbClr val="000000"/>
              </a:solidFill>
              <a:round/>
              <a:headEnd type="oval" w="sm" len="sm"/>
              <a:tailEnd type="none" w="sm" len="sm"/>
            </a:ln>
          </p:spPr>
          <p:txBody>
            <a:bodyPr vert="horz" wrap="square" lIns="91440" tIns="45720" rIns="91440" bIns="45720" numCol="1" anchor="t" anchorCtr="0" compatLnSpc="1">
              <a:prstTxWarp prst="textNoShape">
                <a:avLst/>
              </a:prstTxWarp>
            </a:bodyPr>
            <a:lstStyle/>
            <a:p>
              <a:endParaRPr lang="en-US" sz="3600" dirty="0"/>
            </a:p>
          </p:txBody>
        </p:sp>
        <p:sp>
          <p:nvSpPr>
            <p:cNvPr id="2048016" name="Line 16"/>
            <p:cNvSpPr>
              <a:spLocks noChangeShapeType="1"/>
            </p:cNvSpPr>
            <p:nvPr/>
          </p:nvSpPr>
          <p:spPr bwMode="auto">
            <a:xfrm>
              <a:off x="1963777" y="4107984"/>
              <a:ext cx="3341734" cy="1046"/>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dirty="0"/>
            </a:p>
          </p:txBody>
        </p:sp>
        <p:sp>
          <p:nvSpPr>
            <p:cNvPr id="2048017" name="Line 17"/>
            <p:cNvSpPr>
              <a:spLocks noChangeShapeType="1"/>
            </p:cNvSpPr>
            <p:nvPr/>
          </p:nvSpPr>
          <p:spPr bwMode="auto">
            <a:xfrm flipV="1">
              <a:off x="5305510" y="3229098"/>
              <a:ext cx="1047" cy="878886"/>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dirty="0"/>
            </a:p>
          </p:txBody>
        </p:sp>
        <p:sp>
          <p:nvSpPr>
            <p:cNvPr id="2048018" name="Line 18"/>
            <p:cNvSpPr>
              <a:spLocks noChangeShapeType="1"/>
            </p:cNvSpPr>
            <p:nvPr/>
          </p:nvSpPr>
          <p:spPr bwMode="auto">
            <a:xfrm>
              <a:off x="5305510" y="3229098"/>
              <a:ext cx="469016" cy="0"/>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dirty="0"/>
            </a:p>
          </p:txBody>
        </p:sp>
        <p:grpSp>
          <p:nvGrpSpPr>
            <p:cNvPr id="2048019" name="Group 19"/>
            <p:cNvGrpSpPr>
              <a:grpSpLocks/>
            </p:cNvGrpSpPr>
            <p:nvPr/>
          </p:nvGrpSpPr>
          <p:grpSpPr bwMode="auto">
            <a:xfrm>
              <a:off x="5012376" y="1998658"/>
              <a:ext cx="469015" cy="412239"/>
              <a:chOff x="2337" y="4310"/>
              <a:chExt cx="586" cy="462"/>
            </a:xfrm>
          </p:grpSpPr>
          <p:sp>
            <p:nvSpPr>
              <p:cNvPr id="2048020" name="Line 20"/>
              <p:cNvSpPr>
                <a:spLocks noChangeShapeType="1"/>
              </p:cNvSpPr>
              <p:nvPr/>
            </p:nvSpPr>
            <p:spPr bwMode="auto">
              <a:xfrm flipV="1">
                <a:off x="2367" y="4310"/>
                <a:ext cx="166" cy="11"/>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dirty="0"/>
              </a:p>
            </p:txBody>
          </p:sp>
          <p:sp>
            <p:nvSpPr>
              <p:cNvPr id="2048021" name="Line 21"/>
              <p:cNvSpPr>
                <a:spLocks noChangeShapeType="1"/>
              </p:cNvSpPr>
              <p:nvPr/>
            </p:nvSpPr>
            <p:spPr bwMode="auto">
              <a:xfrm>
                <a:off x="2367" y="4771"/>
                <a:ext cx="165" cy="1"/>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dirty="0"/>
              </a:p>
            </p:txBody>
          </p:sp>
          <p:grpSp>
            <p:nvGrpSpPr>
              <p:cNvPr id="2048022" name="Group 22"/>
              <p:cNvGrpSpPr>
                <a:grpSpLocks/>
              </p:cNvGrpSpPr>
              <p:nvPr/>
            </p:nvGrpSpPr>
            <p:grpSpPr bwMode="auto">
              <a:xfrm>
                <a:off x="2360" y="4322"/>
                <a:ext cx="563" cy="435"/>
                <a:chOff x="2360" y="4322"/>
                <a:chExt cx="563" cy="435"/>
              </a:xfrm>
            </p:grpSpPr>
            <p:sp>
              <p:nvSpPr>
                <p:cNvPr id="2048023" name="Arc 23"/>
                <p:cNvSpPr>
                  <a:spLocks/>
                </p:cNvSpPr>
                <p:nvPr/>
              </p:nvSpPr>
              <p:spPr bwMode="auto">
                <a:xfrm>
                  <a:off x="2525" y="4322"/>
                  <a:ext cx="398" cy="435"/>
                </a:xfrm>
                <a:custGeom>
                  <a:avLst/>
                  <a:gdLst>
                    <a:gd name="G0" fmla="+- 0 0 0"/>
                    <a:gd name="G1" fmla="+- 21597 0 0"/>
                    <a:gd name="G2" fmla="+- 21600 0 0"/>
                    <a:gd name="T0" fmla="*/ 379 w 21600"/>
                    <a:gd name="T1" fmla="*/ 0 h 43194"/>
                    <a:gd name="T2" fmla="*/ 357 w 21600"/>
                    <a:gd name="T3" fmla="*/ 43194 h 43194"/>
                    <a:gd name="T4" fmla="*/ 0 w 21600"/>
                    <a:gd name="T5" fmla="*/ 21597 h 43194"/>
                  </a:gdLst>
                  <a:ahLst/>
                  <a:cxnLst>
                    <a:cxn ang="0">
                      <a:pos x="T0" y="T1"/>
                    </a:cxn>
                    <a:cxn ang="0">
                      <a:pos x="T2" y="T3"/>
                    </a:cxn>
                    <a:cxn ang="0">
                      <a:pos x="T4" y="T5"/>
                    </a:cxn>
                  </a:cxnLst>
                  <a:rect l="0" t="0" r="r" b="b"/>
                  <a:pathLst>
                    <a:path w="21600" h="43194" fill="none" extrusionOk="0">
                      <a:moveTo>
                        <a:pt x="378" y="0"/>
                      </a:moveTo>
                      <a:cubicBezTo>
                        <a:pt x="12158" y="207"/>
                        <a:pt x="21600" y="9815"/>
                        <a:pt x="21600" y="21597"/>
                      </a:cubicBezTo>
                      <a:cubicBezTo>
                        <a:pt x="21600" y="33387"/>
                        <a:pt x="12145" y="42999"/>
                        <a:pt x="357" y="43194"/>
                      </a:cubicBezTo>
                    </a:path>
                    <a:path w="21600" h="43194" stroke="0" extrusionOk="0">
                      <a:moveTo>
                        <a:pt x="378" y="0"/>
                      </a:moveTo>
                      <a:cubicBezTo>
                        <a:pt x="12158" y="207"/>
                        <a:pt x="21600" y="9815"/>
                        <a:pt x="21600" y="21597"/>
                      </a:cubicBezTo>
                      <a:cubicBezTo>
                        <a:pt x="21600" y="33387"/>
                        <a:pt x="12145" y="42999"/>
                        <a:pt x="357" y="43194"/>
                      </a:cubicBezTo>
                      <a:lnTo>
                        <a:pt x="0" y="21597"/>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dirty="0"/>
                </a:p>
              </p:txBody>
            </p:sp>
            <p:sp>
              <p:nvSpPr>
                <p:cNvPr id="2048024" name="Arc 24"/>
                <p:cNvSpPr>
                  <a:spLocks/>
                </p:cNvSpPr>
                <p:nvPr/>
              </p:nvSpPr>
              <p:spPr bwMode="auto">
                <a:xfrm>
                  <a:off x="2360" y="4322"/>
                  <a:ext cx="83" cy="434"/>
                </a:xfrm>
                <a:custGeom>
                  <a:avLst/>
                  <a:gdLst>
                    <a:gd name="G0" fmla="+- 0 0 0"/>
                    <a:gd name="G1" fmla="+- 21523 0 0"/>
                    <a:gd name="G2" fmla="+- 21600 0 0"/>
                    <a:gd name="T0" fmla="*/ 1822 w 21600"/>
                    <a:gd name="T1" fmla="*/ 0 h 43055"/>
                    <a:gd name="T2" fmla="*/ 1713 w 21600"/>
                    <a:gd name="T3" fmla="*/ 43055 h 43055"/>
                    <a:gd name="T4" fmla="*/ 0 w 21600"/>
                    <a:gd name="T5" fmla="*/ 21523 h 43055"/>
                  </a:gdLst>
                  <a:ahLst/>
                  <a:cxnLst>
                    <a:cxn ang="0">
                      <a:pos x="T0" y="T1"/>
                    </a:cxn>
                    <a:cxn ang="0">
                      <a:pos x="T2" y="T3"/>
                    </a:cxn>
                    <a:cxn ang="0">
                      <a:pos x="T4" y="T5"/>
                    </a:cxn>
                  </a:cxnLst>
                  <a:rect l="0" t="0" r="r" b="b"/>
                  <a:pathLst>
                    <a:path w="21600" h="43055" fill="none" extrusionOk="0">
                      <a:moveTo>
                        <a:pt x="1822" y="-1"/>
                      </a:moveTo>
                      <a:cubicBezTo>
                        <a:pt x="13005" y="946"/>
                        <a:pt x="21600" y="10299"/>
                        <a:pt x="21600" y="21523"/>
                      </a:cubicBezTo>
                      <a:cubicBezTo>
                        <a:pt x="21600" y="32788"/>
                        <a:pt x="12942" y="42161"/>
                        <a:pt x="1712" y="43054"/>
                      </a:cubicBezTo>
                    </a:path>
                    <a:path w="21600" h="43055" stroke="0" extrusionOk="0">
                      <a:moveTo>
                        <a:pt x="1822" y="-1"/>
                      </a:moveTo>
                      <a:cubicBezTo>
                        <a:pt x="13005" y="946"/>
                        <a:pt x="21600" y="10299"/>
                        <a:pt x="21600" y="21523"/>
                      </a:cubicBezTo>
                      <a:cubicBezTo>
                        <a:pt x="21600" y="32788"/>
                        <a:pt x="12942" y="42161"/>
                        <a:pt x="1712" y="43054"/>
                      </a:cubicBezTo>
                      <a:lnTo>
                        <a:pt x="0" y="21523"/>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dirty="0"/>
                </a:p>
              </p:txBody>
            </p:sp>
          </p:grpSp>
          <p:sp>
            <p:nvSpPr>
              <p:cNvPr id="2048025" name="Line 25"/>
              <p:cNvSpPr>
                <a:spLocks noChangeShapeType="1"/>
              </p:cNvSpPr>
              <p:nvPr/>
            </p:nvSpPr>
            <p:spPr bwMode="auto">
              <a:xfrm flipH="1">
                <a:off x="2337" y="4411"/>
                <a:ext cx="90" cy="1"/>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dirty="0"/>
              </a:p>
            </p:txBody>
          </p:sp>
          <p:sp>
            <p:nvSpPr>
              <p:cNvPr id="2048026" name="Line 26"/>
              <p:cNvSpPr>
                <a:spLocks noChangeShapeType="1"/>
              </p:cNvSpPr>
              <p:nvPr/>
            </p:nvSpPr>
            <p:spPr bwMode="auto">
              <a:xfrm flipH="1">
                <a:off x="2337" y="4681"/>
                <a:ext cx="90" cy="1"/>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dirty="0"/>
              </a:p>
            </p:txBody>
          </p:sp>
        </p:grpSp>
        <p:sp>
          <p:nvSpPr>
            <p:cNvPr id="2048027" name="Line 27"/>
            <p:cNvSpPr>
              <a:spLocks noChangeShapeType="1"/>
            </p:cNvSpPr>
            <p:nvPr/>
          </p:nvSpPr>
          <p:spPr bwMode="auto">
            <a:xfrm>
              <a:off x="4250226" y="2320916"/>
              <a:ext cx="820777" cy="1046"/>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dirty="0"/>
            </a:p>
          </p:txBody>
        </p:sp>
        <p:sp>
          <p:nvSpPr>
            <p:cNvPr id="2048028" name="Line 28"/>
            <p:cNvSpPr>
              <a:spLocks noChangeShapeType="1"/>
            </p:cNvSpPr>
            <p:nvPr/>
          </p:nvSpPr>
          <p:spPr bwMode="auto">
            <a:xfrm flipH="1">
              <a:off x="4601987" y="2086547"/>
              <a:ext cx="439702" cy="1046"/>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dirty="0"/>
            </a:p>
          </p:txBody>
        </p:sp>
        <p:sp>
          <p:nvSpPr>
            <p:cNvPr id="2048029" name="Line 29"/>
            <p:cNvSpPr>
              <a:spLocks noChangeShapeType="1"/>
            </p:cNvSpPr>
            <p:nvPr/>
          </p:nvSpPr>
          <p:spPr bwMode="auto">
            <a:xfrm flipV="1">
              <a:off x="4601987" y="1676400"/>
              <a:ext cx="1047" cy="410147"/>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dirty="0"/>
            </a:p>
          </p:txBody>
        </p:sp>
        <p:sp>
          <p:nvSpPr>
            <p:cNvPr id="2048030" name="Line 30"/>
            <p:cNvSpPr>
              <a:spLocks noChangeShapeType="1"/>
            </p:cNvSpPr>
            <p:nvPr/>
          </p:nvSpPr>
          <p:spPr bwMode="auto">
            <a:xfrm flipH="1">
              <a:off x="3077688" y="1676400"/>
              <a:ext cx="1524300" cy="1046"/>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dirty="0"/>
            </a:p>
          </p:txBody>
        </p:sp>
        <p:sp>
          <p:nvSpPr>
            <p:cNvPr id="2048031" name="Line 31"/>
            <p:cNvSpPr>
              <a:spLocks noChangeShapeType="1"/>
            </p:cNvSpPr>
            <p:nvPr/>
          </p:nvSpPr>
          <p:spPr bwMode="auto">
            <a:xfrm>
              <a:off x="3077688" y="1676400"/>
              <a:ext cx="0" cy="527332"/>
            </a:xfrm>
            <a:prstGeom prst="line">
              <a:avLst/>
            </a:prstGeom>
            <a:noFill/>
            <a:ln w="9525">
              <a:solidFill>
                <a:srgbClr val="000000"/>
              </a:solidFill>
              <a:round/>
              <a:headEnd/>
              <a:tailEnd type="oval" w="sm" len="sm"/>
            </a:ln>
          </p:spPr>
          <p:txBody>
            <a:bodyPr vert="horz" wrap="square" lIns="91440" tIns="45720" rIns="91440" bIns="45720" numCol="1" anchor="t" anchorCtr="0" compatLnSpc="1">
              <a:prstTxWarp prst="textNoShape">
                <a:avLst/>
              </a:prstTxWarp>
            </a:bodyPr>
            <a:lstStyle/>
            <a:p>
              <a:endParaRPr lang="en-US" sz="3600" dirty="0"/>
            </a:p>
          </p:txBody>
        </p:sp>
        <p:sp>
          <p:nvSpPr>
            <p:cNvPr id="2048032" name="Line 32"/>
            <p:cNvSpPr>
              <a:spLocks noChangeShapeType="1"/>
            </p:cNvSpPr>
            <p:nvPr/>
          </p:nvSpPr>
          <p:spPr bwMode="auto">
            <a:xfrm>
              <a:off x="5481391" y="2233028"/>
              <a:ext cx="263821" cy="1046"/>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dirty="0"/>
            </a:p>
          </p:txBody>
        </p:sp>
        <p:sp>
          <p:nvSpPr>
            <p:cNvPr id="2048033" name="AutoShape 33"/>
            <p:cNvSpPr>
              <a:spLocks noChangeArrowheads="1"/>
            </p:cNvSpPr>
            <p:nvPr/>
          </p:nvSpPr>
          <p:spPr bwMode="auto">
            <a:xfrm>
              <a:off x="7298825" y="2203732"/>
              <a:ext cx="410388" cy="380851"/>
            </a:xfrm>
            <a:prstGeom prst="flowChartDelay">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sz="3600" dirty="0"/>
            </a:p>
          </p:txBody>
        </p:sp>
        <p:sp>
          <p:nvSpPr>
            <p:cNvPr id="2048034" name="Line 34"/>
            <p:cNvSpPr>
              <a:spLocks noChangeShapeType="1"/>
            </p:cNvSpPr>
            <p:nvPr/>
          </p:nvSpPr>
          <p:spPr bwMode="auto">
            <a:xfrm>
              <a:off x="6683242" y="2320916"/>
              <a:ext cx="586269" cy="0"/>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dirty="0"/>
            </a:p>
          </p:txBody>
        </p:sp>
        <p:sp>
          <p:nvSpPr>
            <p:cNvPr id="2048035" name="Line 35"/>
            <p:cNvSpPr>
              <a:spLocks noChangeShapeType="1"/>
            </p:cNvSpPr>
            <p:nvPr/>
          </p:nvSpPr>
          <p:spPr bwMode="auto">
            <a:xfrm flipV="1">
              <a:off x="4250226" y="3198757"/>
              <a:ext cx="457200" cy="1045"/>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dirty="0"/>
            </a:p>
          </p:txBody>
        </p:sp>
        <p:sp>
          <p:nvSpPr>
            <p:cNvPr id="2048036" name="Line 36"/>
            <p:cNvSpPr>
              <a:spLocks noChangeShapeType="1"/>
            </p:cNvSpPr>
            <p:nvPr/>
          </p:nvSpPr>
          <p:spPr bwMode="auto">
            <a:xfrm>
              <a:off x="4689928" y="3199802"/>
              <a:ext cx="0" cy="1142552"/>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dirty="0"/>
            </a:p>
          </p:txBody>
        </p:sp>
        <p:sp>
          <p:nvSpPr>
            <p:cNvPr id="2048037" name="Line 37"/>
            <p:cNvSpPr>
              <a:spLocks noChangeShapeType="1"/>
            </p:cNvSpPr>
            <p:nvPr/>
          </p:nvSpPr>
          <p:spPr bwMode="auto">
            <a:xfrm>
              <a:off x="4689928" y="4342354"/>
              <a:ext cx="2433017" cy="1046"/>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dirty="0"/>
            </a:p>
          </p:txBody>
        </p:sp>
        <p:sp>
          <p:nvSpPr>
            <p:cNvPr id="2048038" name="Line 38"/>
            <p:cNvSpPr>
              <a:spLocks noChangeShapeType="1"/>
            </p:cNvSpPr>
            <p:nvPr/>
          </p:nvSpPr>
          <p:spPr bwMode="auto">
            <a:xfrm flipV="1">
              <a:off x="7121897" y="2525990"/>
              <a:ext cx="1047" cy="1816364"/>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dirty="0"/>
            </a:p>
          </p:txBody>
        </p:sp>
        <p:sp>
          <p:nvSpPr>
            <p:cNvPr id="2048039" name="Line 39"/>
            <p:cNvSpPr>
              <a:spLocks noChangeShapeType="1"/>
            </p:cNvSpPr>
            <p:nvPr/>
          </p:nvSpPr>
          <p:spPr bwMode="auto">
            <a:xfrm>
              <a:off x="7122944" y="2525990"/>
              <a:ext cx="146567" cy="1046"/>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dirty="0"/>
            </a:p>
          </p:txBody>
        </p:sp>
        <p:sp>
          <p:nvSpPr>
            <p:cNvPr id="2048040" name="Line 40"/>
            <p:cNvSpPr>
              <a:spLocks noChangeShapeType="1"/>
            </p:cNvSpPr>
            <p:nvPr/>
          </p:nvSpPr>
          <p:spPr bwMode="auto">
            <a:xfrm>
              <a:off x="7709213" y="2408805"/>
              <a:ext cx="615582" cy="0"/>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3600" dirty="0"/>
            </a:p>
          </p:txBody>
        </p:sp>
        <p:sp>
          <p:nvSpPr>
            <p:cNvPr id="2048041" name="Text Box 41"/>
            <p:cNvSpPr txBox="1">
              <a:spLocks noChangeArrowheads="1"/>
            </p:cNvSpPr>
            <p:nvPr/>
          </p:nvSpPr>
          <p:spPr bwMode="auto">
            <a:xfrm>
              <a:off x="1172313" y="1829159"/>
              <a:ext cx="703523" cy="4687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Aft>
                  <a:spcPts val="1000"/>
                </a:spcAft>
              </a:pPr>
              <a:r>
                <a:rPr lang="en-US" sz="2800" dirty="0">
                  <a:latin typeface="Calibri" pitchFamily="34" charset="0"/>
                  <a:cs typeface="Arial" pitchFamily="34" charset="0"/>
                </a:rPr>
                <a:t>x</a:t>
              </a:r>
              <a:r>
                <a:rPr lang="en-US" sz="2800" baseline="-25000" dirty="0">
                  <a:latin typeface="Calibri" pitchFamily="34" charset="0"/>
                  <a:cs typeface="Arial" pitchFamily="34" charset="0"/>
                </a:rPr>
                <a:t>1</a:t>
              </a:r>
              <a:endParaRPr lang="en-US" sz="4400" dirty="0">
                <a:latin typeface="Arial" pitchFamily="34" charset="0"/>
                <a:cs typeface="Arial" pitchFamily="34" charset="0"/>
              </a:endParaRPr>
            </a:p>
          </p:txBody>
        </p:sp>
        <p:sp>
          <p:nvSpPr>
            <p:cNvPr id="2048042" name="Text Box 42"/>
            <p:cNvSpPr txBox="1">
              <a:spLocks noChangeArrowheads="1"/>
            </p:cNvSpPr>
            <p:nvPr/>
          </p:nvSpPr>
          <p:spPr bwMode="auto">
            <a:xfrm>
              <a:off x="1143000" y="2760359"/>
              <a:ext cx="703523" cy="4687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Aft>
                  <a:spcPts val="1000"/>
                </a:spcAft>
              </a:pPr>
              <a:r>
                <a:rPr lang="en-US" sz="2800" dirty="0">
                  <a:latin typeface="Calibri" pitchFamily="34" charset="0"/>
                  <a:cs typeface="Arial" pitchFamily="34" charset="0"/>
                </a:rPr>
                <a:t>x</a:t>
              </a:r>
              <a:r>
                <a:rPr lang="en-US" sz="2800" baseline="-25000" dirty="0">
                  <a:latin typeface="Calibri" pitchFamily="34" charset="0"/>
                  <a:cs typeface="Arial" pitchFamily="34" charset="0"/>
                </a:rPr>
                <a:t>2</a:t>
              </a:r>
              <a:endParaRPr lang="en-US" sz="4400" dirty="0">
                <a:latin typeface="Arial" pitchFamily="34" charset="0"/>
                <a:cs typeface="Arial" pitchFamily="34" charset="0"/>
              </a:endParaRPr>
            </a:p>
          </p:txBody>
        </p:sp>
        <p:sp>
          <p:nvSpPr>
            <p:cNvPr id="2048043" name="Text Box 43"/>
            <p:cNvSpPr txBox="1">
              <a:spLocks noChangeArrowheads="1"/>
            </p:cNvSpPr>
            <p:nvPr/>
          </p:nvSpPr>
          <p:spPr bwMode="auto">
            <a:xfrm>
              <a:off x="8017004" y="1886746"/>
              <a:ext cx="703523" cy="4687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Aft>
                  <a:spcPts val="1000"/>
                </a:spcAft>
              </a:pPr>
              <a:r>
                <a:rPr lang="en-US" sz="2800" dirty="0">
                  <a:latin typeface="Calibri" pitchFamily="34" charset="0"/>
                  <a:cs typeface="Arial" pitchFamily="34" charset="0"/>
                </a:rPr>
                <a:t>z</a:t>
              </a:r>
              <a:endParaRPr lang="en-US" sz="4400" dirty="0">
                <a:latin typeface="Arial" pitchFamily="34" charset="0"/>
                <a:cs typeface="Arial" pitchFamily="34" charset="0"/>
              </a:endParaRPr>
            </a:p>
          </p:txBody>
        </p:sp>
        <p:sp>
          <p:nvSpPr>
            <p:cNvPr id="2048044" name="Text Box 44"/>
            <p:cNvSpPr txBox="1">
              <a:spLocks noChangeArrowheads="1"/>
            </p:cNvSpPr>
            <p:nvPr/>
          </p:nvSpPr>
          <p:spPr bwMode="auto">
            <a:xfrm>
              <a:off x="3223208" y="2026908"/>
              <a:ext cx="1232212" cy="152549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Aft>
                  <a:spcPts val="1000"/>
                </a:spcAft>
              </a:pPr>
              <a:r>
                <a:rPr lang="en-US" sz="2400" dirty="0">
                  <a:latin typeface="Calibri" pitchFamily="34" charset="0"/>
                  <a:cs typeface="Arial" pitchFamily="34" charset="0"/>
                </a:rPr>
                <a:t> J</a:t>
              </a:r>
              <a:r>
                <a:rPr lang="en-US" sz="2400" baseline="-25000" dirty="0">
                  <a:latin typeface="Calibri" pitchFamily="34" charset="0"/>
                  <a:cs typeface="Arial" pitchFamily="34" charset="0"/>
                </a:rPr>
                <a:t>1</a:t>
              </a:r>
              <a:r>
                <a:rPr lang="en-US" sz="2400" dirty="0">
                  <a:latin typeface="Calibri" pitchFamily="34" charset="0"/>
                  <a:cs typeface="Arial" pitchFamily="34" charset="0"/>
                </a:rPr>
                <a:t>     Q</a:t>
              </a:r>
              <a:r>
                <a:rPr lang="en-US" sz="2400" baseline="-25000" dirty="0">
                  <a:latin typeface="Calibri" pitchFamily="34" charset="0"/>
                  <a:cs typeface="Arial" pitchFamily="34" charset="0"/>
                </a:rPr>
                <a:t>1</a:t>
              </a:r>
            </a:p>
            <a:p>
              <a:pPr>
                <a:spcAft>
                  <a:spcPts val="1000"/>
                </a:spcAft>
              </a:pPr>
              <a:endParaRPr lang="en-US" sz="2400" baseline="-25000" dirty="0">
                <a:latin typeface="Calibri" pitchFamily="34" charset="0"/>
                <a:cs typeface="Arial" pitchFamily="34" charset="0"/>
              </a:endParaRPr>
            </a:p>
            <a:p>
              <a:pPr>
                <a:spcAft>
                  <a:spcPts val="1000"/>
                </a:spcAft>
              </a:pPr>
              <a:r>
                <a:rPr lang="en-US" sz="2400" dirty="0">
                  <a:latin typeface="Calibri" pitchFamily="34" charset="0"/>
                  <a:cs typeface="Arial" pitchFamily="34" charset="0"/>
                </a:rPr>
                <a:t> K</a:t>
              </a:r>
              <a:r>
                <a:rPr lang="en-US" sz="2400" baseline="-25000" dirty="0">
                  <a:latin typeface="Calibri" pitchFamily="34" charset="0"/>
                  <a:cs typeface="Arial" pitchFamily="34" charset="0"/>
                </a:rPr>
                <a:t>1</a:t>
              </a:r>
              <a:r>
                <a:rPr lang="en-US" sz="2400" dirty="0">
                  <a:latin typeface="Calibri" pitchFamily="34" charset="0"/>
                  <a:cs typeface="Arial" pitchFamily="34" charset="0"/>
                </a:rPr>
                <a:t>    Q</a:t>
              </a:r>
              <a:r>
                <a:rPr lang="en-US" sz="2400" baseline="-25000" dirty="0">
                  <a:latin typeface="Calibri" pitchFamily="34" charset="0"/>
                  <a:cs typeface="Arial" pitchFamily="34" charset="0"/>
                </a:rPr>
                <a:t>1</a:t>
              </a:r>
              <a:r>
                <a:rPr lang="en-US" sz="2400" dirty="0">
                  <a:latin typeface="Calibri" pitchFamily="34" charset="0"/>
                  <a:cs typeface="Arial" pitchFamily="34" charset="0"/>
                </a:rPr>
                <a:t>  </a:t>
              </a:r>
              <a:endParaRPr lang="en-US" sz="3600" dirty="0">
                <a:latin typeface="Arial" pitchFamily="34" charset="0"/>
                <a:cs typeface="Arial" pitchFamily="34" charset="0"/>
              </a:endParaRPr>
            </a:p>
          </p:txBody>
        </p:sp>
        <p:sp>
          <p:nvSpPr>
            <p:cNvPr id="2048045" name="Rectangle 45"/>
            <p:cNvSpPr>
              <a:spLocks noChangeArrowheads="1"/>
            </p:cNvSpPr>
            <p:nvPr/>
          </p:nvSpPr>
          <p:spPr bwMode="auto">
            <a:xfrm>
              <a:off x="3310102" y="1940066"/>
              <a:ext cx="940124" cy="1640587"/>
            </a:xfrm>
            <a:prstGeom prst="rect">
              <a:avLst/>
            </a:prstGeom>
            <a:no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sz="3600" dirty="0"/>
            </a:p>
          </p:txBody>
        </p:sp>
        <p:sp>
          <p:nvSpPr>
            <p:cNvPr id="2048047" name="Rectangle 47"/>
            <p:cNvSpPr>
              <a:spLocks noChangeArrowheads="1"/>
            </p:cNvSpPr>
            <p:nvPr/>
          </p:nvSpPr>
          <p:spPr bwMode="auto">
            <a:xfrm>
              <a:off x="5744165" y="1940066"/>
              <a:ext cx="939077" cy="1641633"/>
            </a:xfrm>
            <a:prstGeom prst="rect">
              <a:avLst/>
            </a:prstGeom>
            <a:no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sz="3600" dirty="0"/>
            </a:p>
          </p:txBody>
        </p:sp>
        <p:cxnSp>
          <p:nvCxnSpPr>
            <p:cNvPr id="64" name="Straight Connector 63"/>
            <p:cNvCxnSpPr/>
            <p:nvPr/>
          </p:nvCxnSpPr>
          <p:spPr>
            <a:xfrm>
              <a:off x="3861999" y="2963845"/>
              <a:ext cx="304800" cy="1588"/>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44444" y="2963845"/>
              <a:ext cx="304800" cy="1588"/>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10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1000"/>
                                        <p:tgtEl>
                                          <p:spTgt spid="52"/>
                                        </p:tgtEl>
                                      </p:cBhvr>
                                    </p:animEffect>
                                    <p:anim calcmode="lin" valueType="num">
                                      <p:cBhvr>
                                        <p:cTn id="20" dur="1000" fill="hold"/>
                                        <p:tgtEl>
                                          <p:spTgt spid="52"/>
                                        </p:tgtEl>
                                        <p:attrNameLst>
                                          <p:attrName>ppt_x</p:attrName>
                                        </p:attrNameLst>
                                      </p:cBhvr>
                                      <p:tavLst>
                                        <p:tav tm="0">
                                          <p:val>
                                            <p:strVal val="#ppt_x"/>
                                          </p:val>
                                        </p:tav>
                                        <p:tav tm="100000">
                                          <p:val>
                                            <p:strVal val="#ppt_x"/>
                                          </p:val>
                                        </p:tav>
                                      </p:tavLst>
                                    </p:anim>
                                    <p:anim calcmode="lin" valueType="num">
                                      <p:cBhvr>
                                        <p:cTn id="21"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2048061"/>
                                        </p:tgtEl>
                                        <p:attrNameLst>
                                          <p:attrName>style.visibility</p:attrName>
                                        </p:attrNameLst>
                                      </p:cBhvr>
                                      <p:to>
                                        <p:strVal val="visible"/>
                                      </p:to>
                                    </p:set>
                                    <p:animEffect transition="in" filter="barn(inVertical)">
                                      <p:cBhvr>
                                        <p:cTn id="26" dur="500"/>
                                        <p:tgtEl>
                                          <p:spTgt spid="2048061"/>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2048059"/>
                                        </p:tgtEl>
                                        <p:attrNameLst>
                                          <p:attrName>style.visibility</p:attrName>
                                        </p:attrNameLst>
                                      </p:cBhvr>
                                      <p:to>
                                        <p:strVal val="visible"/>
                                      </p:to>
                                    </p:set>
                                    <p:animEffect transition="in" filter="barn(inVertical)">
                                      <p:cBhvr>
                                        <p:cTn id="31" dur="500"/>
                                        <p:tgtEl>
                                          <p:spTgt spid="2048059"/>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2048060"/>
                                        </p:tgtEl>
                                        <p:attrNameLst>
                                          <p:attrName>style.visibility</p:attrName>
                                        </p:attrNameLst>
                                      </p:cBhvr>
                                      <p:to>
                                        <p:strVal val="visible"/>
                                      </p:to>
                                    </p:set>
                                    <p:animEffect transition="in" filter="barn(inVertical)">
                                      <p:cBhvr>
                                        <p:cTn id="36" dur="500"/>
                                        <p:tgtEl>
                                          <p:spTgt spid="2048060"/>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2048058"/>
                                        </p:tgtEl>
                                        <p:attrNameLst>
                                          <p:attrName>style.visibility</p:attrName>
                                        </p:attrNameLst>
                                      </p:cBhvr>
                                      <p:to>
                                        <p:strVal val="visible"/>
                                      </p:to>
                                    </p:set>
                                    <p:animEffect transition="in" filter="barn(inVertical)">
                                      <p:cBhvr>
                                        <p:cTn id="41" dur="500"/>
                                        <p:tgtEl>
                                          <p:spTgt spid="2048058"/>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2048057"/>
                                        </p:tgtEl>
                                        <p:attrNameLst>
                                          <p:attrName>style.visibility</p:attrName>
                                        </p:attrNameLst>
                                      </p:cBhvr>
                                      <p:to>
                                        <p:strVal val="visible"/>
                                      </p:to>
                                    </p:set>
                                    <p:animEffect transition="in" filter="barn(inVertical)">
                                      <p:cBhvr>
                                        <p:cTn id="46" dur="500"/>
                                        <p:tgtEl>
                                          <p:spTgt spid="2048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2"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135</a:t>
            </a:fld>
            <a:endParaRPr lang="en-US" dirty="0"/>
          </a:p>
        </p:txBody>
      </p:sp>
      <p:sp>
        <p:nvSpPr>
          <p:cNvPr id="6" name="Rectangle 5"/>
          <p:cNvSpPr/>
          <p:nvPr/>
        </p:nvSpPr>
        <p:spPr>
          <a:xfrm>
            <a:off x="563880" y="1321416"/>
            <a:ext cx="9761220" cy="523220"/>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 Bước 2:</a:t>
            </a:r>
            <a:r>
              <a:rPr lang="en-US" sz="2800" dirty="0">
                <a:latin typeface="Times New Roman" panose="02020603050405020304" pitchFamily="18" charset="0"/>
                <a:cs typeface="Times New Roman" panose="02020603050405020304" pitchFamily="18" charset="0"/>
              </a:rPr>
              <a:t> Bảng kích (tính được từ hệ phương trình kích)</a:t>
            </a:r>
          </a:p>
        </p:txBody>
      </p:sp>
      <p:sp>
        <p:nvSpPr>
          <p:cNvPr id="2066473" name="Text Box 41"/>
          <p:cNvSpPr txBox="1">
            <a:spLocks noChangeArrowheads="1"/>
          </p:cNvSpPr>
          <p:nvPr/>
        </p:nvSpPr>
        <p:spPr bwMode="auto">
          <a:xfrm>
            <a:off x="-3924300" y="134939"/>
            <a:ext cx="390525" cy="7826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66478" name="Rectangle 46"/>
          <p:cNvSpPr>
            <a:spLocks noChangeArrowheads="1"/>
          </p:cNvSpPr>
          <p:nvPr/>
        </p:nvSpPr>
        <p:spPr bwMode="auto">
          <a:xfrm>
            <a:off x="152400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066479" name="Rectangle 47"/>
          <p:cNvSpPr>
            <a:spLocks noChangeArrowheads="1"/>
          </p:cNvSpPr>
          <p:nvPr/>
        </p:nvSpPr>
        <p:spPr bwMode="auto">
          <a:xfrm>
            <a:off x="670560" y="4064617"/>
            <a:ext cx="771144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800" b="1" dirty="0">
                <a:latin typeface="Times New Roman" panose="02020603050405020304" pitchFamily="18" charset="0"/>
                <a:ea typeface="Times New Roman" panose="02020603050405020304" pitchFamily="18" charset="0"/>
                <a:cs typeface="Times New Roman" panose="02020603050405020304" pitchFamily="18" charset="0"/>
              </a:rPr>
              <a:t>* Bước 3:</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Bảng mã hóa = Bảng kích + Bảng JK-FF</a:t>
            </a:r>
            <a:endParaRPr lang="en-US" sz="3600" dirty="0">
              <a:latin typeface="Times New Roman" panose="02020603050405020304" pitchFamily="18" charset="0"/>
              <a:cs typeface="Times New Roman" panose="02020603050405020304" pitchFamily="18"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1909299456"/>
              </p:ext>
            </p:extLst>
          </p:nvPr>
        </p:nvGraphicFramePr>
        <p:xfrm>
          <a:off x="1600199" y="1917214"/>
          <a:ext cx="8534402" cy="2112211"/>
        </p:xfrm>
        <a:graphic>
          <a:graphicData uri="http://schemas.openxmlformats.org/drawingml/2006/table">
            <a:tbl>
              <a:tblPr/>
              <a:tblGrid>
                <a:gridCol w="1178432">
                  <a:extLst>
                    <a:ext uri="{9D8B030D-6E8A-4147-A177-3AD203B41FA5}">
                      <a16:colId xmlns:a16="http://schemas.microsoft.com/office/drawing/2014/main" val="20000"/>
                    </a:ext>
                  </a:extLst>
                </a:gridCol>
                <a:gridCol w="855580">
                  <a:extLst>
                    <a:ext uri="{9D8B030D-6E8A-4147-A177-3AD203B41FA5}">
                      <a16:colId xmlns:a16="http://schemas.microsoft.com/office/drawing/2014/main" val="20001"/>
                    </a:ext>
                  </a:extLst>
                </a:gridCol>
                <a:gridCol w="855580">
                  <a:extLst>
                    <a:ext uri="{9D8B030D-6E8A-4147-A177-3AD203B41FA5}">
                      <a16:colId xmlns:a16="http://schemas.microsoft.com/office/drawing/2014/main" val="20002"/>
                    </a:ext>
                  </a:extLst>
                </a:gridCol>
                <a:gridCol w="855580">
                  <a:extLst>
                    <a:ext uri="{9D8B030D-6E8A-4147-A177-3AD203B41FA5}">
                      <a16:colId xmlns:a16="http://schemas.microsoft.com/office/drawing/2014/main" val="20003"/>
                    </a:ext>
                  </a:extLst>
                </a:gridCol>
                <a:gridCol w="855580">
                  <a:extLst>
                    <a:ext uri="{9D8B030D-6E8A-4147-A177-3AD203B41FA5}">
                      <a16:colId xmlns:a16="http://schemas.microsoft.com/office/drawing/2014/main" val="20004"/>
                    </a:ext>
                  </a:extLst>
                </a:gridCol>
                <a:gridCol w="855580">
                  <a:extLst>
                    <a:ext uri="{9D8B030D-6E8A-4147-A177-3AD203B41FA5}">
                      <a16:colId xmlns:a16="http://schemas.microsoft.com/office/drawing/2014/main" val="20005"/>
                    </a:ext>
                  </a:extLst>
                </a:gridCol>
                <a:gridCol w="855580">
                  <a:extLst>
                    <a:ext uri="{9D8B030D-6E8A-4147-A177-3AD203B41FA5}">
                      <a16:colId xmlns:a16="http://schemas.microsoft.com/office/drawing/2014/main" val="20006"/>
                    </a:ext>
                  </a:extLst>
                </a:gridCol>
                <a:gridCol w="855580">
                  <a:extLst>
                    <a:ext uri="{9D8B030D-6E8A-4147-A177-3AD203B41FA5}">
                      <a16:colId xmlns:a16="http://schemas.microsoft.com/office/drawing/2014/main" val="20007"/>
                    </a:ext>
                  </a:extLst>
                </a:gridCol>
                <a:gridCol w="855580">
                  <a:extLst>
                    <a:ext uri="{9D8B030D-6E8A-4147-A177-3AD203B41FA5}">
                      <a16:colId xmlns:a16="http://schemas.microsoft.com/office/drawing/2014/main" val="20008"/>
                    </a:ext>
                  </a:extLst>
                </a:gridCol>
                <a:gridCol w="511330">
                  <a:extLst>
                    <a:ext uri="{9D8B030D-6E8A-4147-A177-3AD203B41FA5}">
                      <a16:colId xmlns:a16="http://schemas.microsoft.com/office/drawing/2014/main" val="20009"/>
                    </a:ext>
                  </a:extLst>
                </a:gridCol>
              </a:tblGrid>
              <a:tr h="362191">
                <a:tc rowSpan="2">
                  <a:txBody>
                    <a:bodyPr/>
                    <a:lstStyle/>
                    <a:p>
                      <a:pPr>
                        <a:spcAft>
                          <a:spcPts val="0"/>
                        </a:spcAft>
                      </a:pPr>
                      <a:r>
                        <a:rPr lang="en-US" sz="2000" dirty="0">
                          <a:latin typeface="Times New Roman"/>
                          <a:ea typeface="Times New Roman"/>
                          <a:cs typeface="Times New Roman"/>
                        </a:rPr>
                        <a:t>      </a:t>
                      </a:r>
                      <a:r>
                        <a:rPr lang="en-US" sz="2000" dirty="0" smtClean="0">
                          <a:latin typeface="Times New Roman"/>
                          <a:ea typeface="Times New Roman"/>
                          <a:cs typeface="Times New Roman"/>
                        </a:rPr>
                        <a:t>x</a:t>
                      </a:r>
                      <a:r>
                        <a:rPr lang="en-US" sz="2000" baseline="-25000" dirty="0" smtClean="0">
                          <a:latin typeface="Times New Roman"/>
                          <a:ea typeface="Times New Roman"/>
                          <a:cs typeface="Times New Roman"/>
                        </a:rPr>
                        <a:t>2</a:t>
                      </a:r>
                      <a:r>
                        <a:rPr lang="en-US" sz="2000" dirty="0" smtClean="0">
                          <a:latin typeface="Times New Roman"/>
                          <a:ea typeface="Times New Roman"/>
                          <a:cs typeface="Times New Roman"/>
                        </a:rPr>
                        <a:t>x</a:t>
                      </a:r>
                      <a:r>
                        <a:rPr lang="en-US" sz="2000" baseline="-25000" dirty="0" smtClean="0">
                          <a:latin typeface="Times New Roman"/>
                          <a:ea typeface="Times New Roman"/>
                          <a:cs typeface="Times New Roman"/>
                        </a:rPr>
                        <a:t>1</a:t>
                      </a:r>
                      <a:endParaRPr lang="en-US" sz="2000" dirty="0">
                        <a:latin typeface="Times New Roman"/>
                        <a:ea typeface="Times New Roman"/>
                        <a:cs typeface="Times New Roman"/>
                      </a:endParaRPr>
                    </a:p>
                    <a:p>
                      <a:pPr>
                        <a:spcAft>
                          <a:spcPts val="0"/>
                        </a:spcAft>
                      </a:pPr>
                      <a:r>
                        <a:rPr lang="en-US" sz="2000" dirty="0">
                          <a:latin typeface="Times New Roman"/>
                          <a:ea typeface="Times New Roman"/>
                          <a:cs typeface="Times New Roman"/>
                        </a:rPr>
                        <a:t>Q</a:t>
                      </a:r>
                      <a:r>
                        <a:rPr lang="en-US" sz="2000" baseline="-25000" dirty="0">
                          <a:latin typeface="Times New Roman"/>
                          <a:ea typeface="Times New Roman"/>
                          <a:cs typeface="Times New Roman"/>
                        </a:rPr>
                        <a:t>2</a:t>
                      </a:r>
                      <a:r>
                        <a:rPr lang="en-US" sz="2000" dirty="0">
                          <a:latin typeface="Times New Roman"/>
                          <a:ea typeface="Times New Roman"/>
                          <a:cs typeface="Times New Roman"/>
                        </a:rPr>
                        <a:t>Q</a:t>
                      </a:r>
                      <a:r>
                        <a:rPr lang="en-US" sz="2000" baseline="-25000" dirty="0">
                          <a:latin typeface="Times New Roman"/>
                          <a:ea typeface="Times New Roman"/>
                          <a:cs typeface="Times New Roman"/>
                        </a:rPr>
                        <a:t>1</a:t>
                      </a:r>
                      <a:endParaRPr lang="en-US" sz="2000" dirty="0">
                        <a:latin typeface="Times New Roman"/>
                        <a:ea typeface="Times New Roman"/>
                        <a:cs typeface="Times New Roman"/>
                      </a:endParaRPr>
                    </a:p>
                  </a:txBody>
                  <a:tcPr marL="121105" marR="1211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gridSpan="4">
                  <a:txBody>
                    <a:bodyPr/>
                    <a:lstStyle/>
                    <a:p>
                      <a:pPr algn="ctr">
                        <a:spcAft>
                          <a:spcPts val="0"/>
                        </a:spcAft>
                      </a:pPr>
                      <a:r>
                        <a:rPr lang="en-US" sz="2000" dirty="0">
                          <a:latin typeface="Times New Roman"/>
                          <a:ea typeface="Times New Roman"/>
                          <a:cs typeface="Times New Roman"/>
                        </a:rPr>
                        <a:t>J</a:t>
                      </a:r>
                      <a:r>
                        <a:rPr lang="en-US" sz="2000" baseline="-25000" dirty="0">
                          <a:latin typeface="Times New Roman"/>
                          <a:ea typeface="Times New Roman"/>
                          <a:cs typeface="Times New Roman"/>
                        </a:rPr>
                        <a:t>2 </a:t>
                      </a:r>
                      <a:r>
                        <a:rPr lang="en-US" sz="2000" dirty="0" smtClean="0">
                          <a:latin typeface="Times New Roman"/>
                          <a:ea typeface="Times New Roman"/>
                          <a:cs typeface="Times New Roman"/>
                        </a:rPr>
                        <a:t>K</a:t>
                      </a:r>
                      <a:r>
                        <a:rPr lang="en-US" sz="2000" baseline="-25000" dirty="0" smtClean="0">
                          <a:latin typeface="Times New Roman"/>
                          <a:ea typeface="Times New Roman"/>
                          <a:cs typeface="Times New Roman"/>
                        </a:rPr>
                        <a:t>2</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spcAft>
                          <a:spcPts val="0"/>
                        </a:spcAft>
                      </a:pPr>
                      <a:r>
                        <a:rPr lang="en-US" sz="2000" dirty="0">
                          <a:latin typeface="Times New Roman"/>
                          <a:ea typeface="Times New Roman"/>
                          <a:cs typeface="Times New Roman"/>
                        </a:rPr>
                        <a:t>J</a:t>
                      </a:r>
                      <a:r>
                        <a:rPr lang="en-US" sz="2000" baseline="-25000" dirty="0">
                          <a:latin typeface="Times New Roman"/>
                          <a:ea typeface="Times New Roman"/>
                          <a:cs typeface="Times New Roman"/>
                        </a:rPr>
                        <a:t>1 </a:t>
                      </a:r>
                      <a:r>
                        <a:rPr lang="en-US" sz="2000" dirty="0">
                          <a:latin typeface="Times New Roman"/>
                          <a:ea typeface="Times New Roman"/>
                          <a:cs typeface="Times New Roman"/>
                        </a:rPr>
                        <a:t>K</a:t>
                      </a:r>
                      <a:r>
                        <a:rPr lang="en-US" sz="2000" baseline="-25000" dirty="0">
                          <a:latin typeface="Times New Roman"/>
                          <a:ea typeface="Times New Roman"/>
                          <a:cs typeface="Times New Roman"/>
                        </a:rPr>
                        <a:t>1</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a:spcAft>
                          <a:spcPts val="0"/>
                        </a:spcAft>
                      </a:pPr>
                      <a:r>
                        <a:rPr lang="en-US" sz="2000" dirty="0">
                          <a:latin typeface="Times New Roman"/>
                          <a:ea typeface="Times New Roman"/>
                          <a:cs typeface="Times New Roman"/>
                        </a:rPr>
                        <a:t>z</a:t>
                      </a: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36200">
                <a:tc vMerge="1">
                  <a:txBody>
                    <a:bodyPr/>
                    <a:lstStyle/>
                    <a:p>
                      <a:endParaRPr lang="en-US"/>
                    </a:p>
                  </a:txBody>
                  <a:tcPr/>
                </a:tc>
                <a:tc>
                  <a:txBody>
                    <a:bodyPr/>
                    <a:lstStyle/>
                    <a:p>
                      <a:pPr algn="ctr">
                        <a:spcAft>
                          <a:spcPts val="0"/>
                        </a:spcAft>
                      </a:pPr>
                      <a:r>
                        <a:rPr lang="en-US" sz="2000" dirty="0" smtClean="0">
                          <a:latin typeface="Times New Roman"/>
                          <a:ea typeface="Times New Roman"/>
                          <a:cs typeface="Times New Roman"/>
                        </a:rPr>
                        <a:t>0 0</a:t>
                      </a:r>
                      <a:endParaRPr lang="en-US" sz="2000" dirty="0">
                        <a:latin typeface="Times New Roman"/>
                        <a:ea typeface="Times New Roman"/>
                        <a:cs typeface="Times New Roman"/>
                      </a:endParaRPr>
                    </a:p>
                  </a:txBody>
                  <a:tcPr marL="121105" marR="12110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0 1</a:t>
                      </a:r>
                      <a:endParaRPr lang="en-US" sz="2000" dirty="0">
                        <a:latin typeface="Times New Roman"/>
                        <a:ea typeface="Times New Roman"/>
                        <a:cs typeface="Times New Roman"/>
                      </a:endParaRPr>
                    </a:p>
                  </a:txBody>
                  <a:tcPr marL="121105" marR="12110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1 1</a:t>
                      </a:r>
                      <a:endParaRPr lang="en-US" sz="2000" dirty="0">
                        <a:latin typeface="Times New Roman"/>
                        <a:ea typeface="Times New Roman"/>
                        <a:cs typeface="Times New Roman"/>
                      </a:endParaRPr>
                    </a:p>
                  </a:txBody>
                  <a:tcPr marL="121105" marR="12110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1 0</a:t>
                      </a:r>
                      <a:endParaRPr lang="en-US" sz="2000" dirty="0">
                        <a:latin typeface="Times New Roman"/>
                        <a:ea typeface="Times New Roman"/>
                        <a:cs typeface="Times New Roman"/>
                      </a:endParaRPr>
                    </a:p>
                  </a:txBody>
                  <a:tcPr marL="121105" marR="12110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0 0</a:t>
                      </a:r>
                      <a:endParaRPr lang="en-US" sz="2000" dirty="0">
                        <a:latin typeface="Times New Roman"/>
                        <a:ea typeface="Times New Roman"/>
                        <a:cs typeface="Times New Roman"/>
                      </a:endParaRPr>
                    </a:p>
                  </a:txBody>
                  <a:tcPr marL="121105" marR="12110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0 1</a:t>
                      </a:r>
                      <a:endParaRPr lang="en-US" sz="2000" dirty="0">
                        <a:latin typeface="Times New Roman"/>
                        <a:ea typeface="Times New Roman"/>
                        <a:cs typeface="Times New Roman"/>
                      </a:endParaRPr>
                    </a:p>
                  </a:txBody>
                  <a:tcPr marL="121105" marR="12110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1 1</a:t>
                      </a:r>
                      <a:endParaRPr lang="en-US" sz="2000" dirty="0">
                        <a:latin typeface="Times New Roman"/>
                        <a:ea typeface="Times New Roman"/>
                        <a:cs typeface="Times New Roman"/>
                      </a:endParaRPr>
                    </a:p>
                  </a:txBody>
                  <a:tcPr marL="121105" marR="12110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1 0</a:t>
                      </a:r>
                      <a:endParaRPr lang="en-US" sz="2000" dirty="0">
                        <a:latin typeface="Times New Roman"/>
                        <a:ea typeface="Times New Roman"/>
                        <a:cs typeface="Times New Roman"/>
                      </a:endParaRPr>
                    </a:p>
                  </a:txBody>
                  <a:tcPr marL="121105" marR="12110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1"/>
                  </a:ext>
                </a:extLst>
              </a:tr>
              <a:tr h="328455">
                <a:tc>
                  <a:txBody>
                    <a:bodyPr/>
                    <a:lstStyle/>
                    <a:p>
                      <a:pPr algn="ctr">
                        <a:spcAft>
                          <a:spcPts val="0"/>
                        </a:spcAft>
                      </a:pPr>
                      <a:r>
                        <a:rPr lang="en-US" sz="2000" dirty="0" smtClean="0">
                          <a:latin typeface="Times New Roman"/>
                          <a:ea typeface="Times New Roman"/>
                          <a:cs typeface="Times New Roman"/>
                        </a:rPr>
                        <a:t>0 0</a:t>
                      </a:r>
                      <a:endParaRPr lang="en-US" sz="2000" dirty="0">
                        <a:latin typeface="Times New Roman"/>
                        <a:ea typeface="Times New Roman"/>
                        <a:cs typeface="Times New Roman"/>
                      </a:endParaRPr>
                    </a:p>
                  </a:txBody>
                  <a:tcPr marL="121105" marR="1211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1 0</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0 0</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0 1</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1 1</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1 0</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0 0</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0 1</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1 1</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dirty="0">
                          <a:latin typeface="Times New Roman"/>
                          <a:ea typeface="Times New Roman"/>
                          <a:cs typeface="Times New Roman"/>
                        </a:rPr>
                        <a:t>0</a:t>
                      </a: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2"/>
                  </a:ext>
                </a:extLst>
              </a:tr>
              <a:tr h="328455">
                <a:tc>
                  <a:txBody>
                    <a:bodyPr/>
                    <a:lstStyle/>
                    <a:p>
                      <a:pPr algn="ctr">
                        <a:spcAft>
                          <a:spcPts val="0"/>
                        </a:spcAft>
                      </a:pPr>
                      <a:r>
                        <a:rPr lang="en-US" sz="2000" dirty="0" smtClean="0">
                          <a:latin typeface="Times New Roman"/>
                          <a:ea typeface="Times New Roman"/>
                          <a:cs typeface="Times New Roman"/>
                        </a:rPr>
                        <a:t>0 1</a:t>
                      </a:r>
                      <a:endParaRPr lang="en-US" sz="2000" dirty="0">
                        <a:latin typeface="Times New Roman"/>
                        <a:ea typeface="Times New Roman"/>
                        <a:cs typeface="Times New Roman"/>
                      </a:endParaRPr>
                    </a:p>
                  </a:txBody>
                  <a:tcPr marL="121105" marR="1211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1 0</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1 0</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1 1</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1 1</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1 0</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0 0</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0 1</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1 1</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dirty="0">
                          <a:latin typeface="Times New Roman"/>
                          <a:ea typeface="Times New Roman"/>
                          <a:cs typeface="Times New Roman"/>
                        </a:rPr>
                        <a:t>0</a:t>
                      </a: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3"/>
                  </a:ext>
                </a:extLst>
              </a:tr>
              <a:tr h="328455">
                <a:tc>
                  <a:txBody>
                    <a:bodyPr/>
                    <a:lstStyle/>
                    <a:p>
                      <a:pPr algn="ctr">
                        <a:spcAft>
                          <a:spcPts val="0"/>
                        </a:spcAft>
                      </a:pPr>
                      <a:r>
                        <a:rPr lang="en-US" sz="2000" dirty="0" smtClean="0">
                          <a:latin typeface="Times New Roman"/>
                          <a:ea typeface="Times New Roman"/>
                          <a:cs typeface="Times New Roman"/>
                        </a:rPr>
                        <a:t>1 1</a:t>
                      </a:r>
                      <a:endParaRPr lang="en-US" sz="2000" dirty="0">
                        <a:latin typeface="Times New Roman"/>
                        <a:ea typeface="Times New Roman"/>
                        <a:cs typeface="Times New Roman"/>
                      </a:endParaRPr>
                    </a:p>
                  </a:txBody>
                  <a:tcPr marL="121105" marR="1211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1 0</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1 0</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1 1</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1 1</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1 0</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0 0</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0 0</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1 0</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dirty="0">
                          <a:latin typeface="Times New Roman"/>
                          <a:ea typeface="Times New Roman"/>
                          <a:cs typeface="Times New Roman"/>
                        </a:rPr>
                        <a:t>0</a:t>
                      </a: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4"/>
                  </a:ext>
                </a:extLst>
              </a:tr>
              <a:tr h="328455">
                <a:tc>
                  <a:txBody>
                    <a:bodyPr/>
                    <a:lstStyle/>
                    <a:p>
                      <a:pPr algn="ctr">
                        <a:spcAft>
                          <a:spcPts val="0"/>
                        </a:spcAft>
                      </a:pPr>
                      <a:r>
                        <a:rPr lang="en-US" sz="2000" dirty="0" smtClean="0">
                          <a:latin typeface="Times New Roman"/>
                          <a:ea typeface="Times New Roman"/>
                          <a:cs typeface="Times New Roman"/>
                        </a:rPr>
                        <a:t>1 0</a:t>
                      </a:r>
                      <a:endParaRPr lang="en-US" sz="2000" dirty="0">
                        <a:latin typeface="Times New Roman"/>
                        <a:ea typeface="Times New Roman"/>
                        <a:cs typeface="Times New Roman"/>
                      </a:endParaRPr>
                    </a:p>
                  </a:txBody>
                  <a:tcPr marL="121105" marR="1211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1 0</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0 0</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0 1</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1 1</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1 0</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0 0</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0 0</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1 0</a:t>
                      </a:r>
                      <a:endParaRPr lang="en-US" sz="2000" dirty="0">
                        <a:latin typeface="Times New Roman"/>
                        <a:ea typeface="Times New Roman"/>
                        <a:cs typeface="Times New Roman"/>
                      </a:endParaRP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a:latin typeface="Times New Roman"/>
                          <a:ea typeface="Times New Roman"/>
                          <a:cs typeface="Times New Roman"/>
                        </a:rPr>
                        <a:t>1</a:t>
                      </a:r>
                    </a:p>
                  </a:txBody>
                  <a:tcPr marL="121105" marR="12110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110278640"/>
              </p:ext>
            </p:extLst>
          </p:nvPr>
        </p:nvGraphicFramePr>
        <p:xfrm>
          <a:off x="1676402" y="4611171"/>
          <a:ext cx="4952999" cy="1963819"/>
        </p:xfrm>
        <a:graphic>
          <a:graphicData uri="http://schemas.openxmlformats.org/drawingml/2006/table">
            <a:tbl>
              <a:tblPr/>
              <a:tblGrid>
                <a:gridCol w="1140157">
                  <a:extLst>
                    <a:ext uri="{9D8B030D-6E8A-4147-A177-3AD203B41FA5}">
                      <a16:colId xmlns:a16="http://schemas.microsoft.com/office/drawing/2014/main" val="20000"/>
                    </a:ext>
                  </a:extLst>
                </a:gridCol>
                <a:gridCol w="829304">
                  <a:extLst>
                    <a:ext uri="{9D8B030D-6E8A-4147-A177-3AD203B41FA5}">
                      <a16:colId xmlns:a16="http://schemas.microsoft.com/office/drawing/2014/main" val="20001"/>
                    </a:ext>
                  </a:extLst>
                </a:gridCol>
                <a:gridCol w="829304">
                  <a:extLst>
                    <a:ext uri="{9D8B030D-6E8A-4147-A177-3AD203B41FA5}">
                      <a16:colId xmlns:a16="http://schemas.microsoft.com/office/drawing/2014/main" val="20002"/>
                    </a:ext>
                  </a:extLst>
                </a:gridCol>
                <a:gridCol w="829304">
                  <a:extLst>
                    <a:ext uri="{9D8B030D-6E8A-4147-A177-3AD203B41FA5}">
                      <a16:colId xmlns:a16="http://schemas.microsoft.com/office/drawing/2014/main" val="20003"/>
                    </a:ext>
                  </a:extLst>
                </a:gridCol>
                <a:gridCol w="829304">
                  <a:extLst>
                    <a:ext uri="{9D8B030D-6E8A-4147-A177-3AD203B41FA5}">
                      <a16:colId xmlns:a16="http://schemas.microsoft.com/office/drawing/2014/main" val="20004"/>
                    </a:ext>
                  </a:extLst>
                </a:gridCol>
                <a:gridCol w="495626">
                  <a:extLst>
                    <a:ext uri="{9D8B030D-6E8A-4147-A177-3AD203B41FA5}">
                      <a16:colId xmlns:a16="http://schemas.microsoft.com/office/drawing/2014/main" val="20005"/>
                    </a:ext>
                  </a:extLst>
                </a:gridCol>
              </a:tblGrid>
              <a:tr h="683659">
                <a:tc>
                  <a:txBody>
                    <a:bodyPr/>
                    <a:lstStyle/>
                    <a:p>
                      <a:pPr algn="l">
                        <a:spcAft>
                          <a:spcPts val="0"/>
                        </a:spcAft>
                      </a:pPr>
                      <a:r>
                        <a:rPr lang="en-US" sz="2100" dirty="0">
                          <a:latin typeface="Times New Roman"/>
                          <a:ea typeface="Times New Roman"/>
                          <a:cs typeface="Times New Roman"/>
                        </a:rPr>
                        <a:t>      x</a:t>
                      </a:r>
                      <a:r>
                        <a:rPr lang="en-US" sz="2100" baseline="-25000" dirty="0">
                          <a:latin typeface="Times New Roman"/>
                          <a:ea typeface="Times New Roman"/>
                          <a:cs typeface="Times New Roman"/>
                        </a:rPr>
                        <a:t>2</a:t>
                      </a:r>
                      <a:r>
                        <a:rPr lang="en-US" sz="2100" dirty="0">
                          <a:latin typeface="Times New Roman"/>
                          <a:ea typeface="Times New Roman"/>
                          <a:cs typeface="Times New Roman"/>
                        </a:rPr>
                        <a:t>x</a:t>
                      </a:r>
                      <a:r>
                        <a:rPr lang="en-US" sz="2100" baseline="-25000" dirty="0">
                          <a:latin typeface="Times New Roman"/>
                          <a:ea typeface="Times New Roman"/>
                          <a:cs typeface="Times New Roman"/>
                        </a:rPr>
                        <a:t>1</a:t>
                      </a:r>
                      <a:endParaRPr lang="en-US" sz="2400" dirty="0">
                        <a:latin typeface="Times New Roman"/>
                        <a:ea typeface="Times New Roman"/>
                        <a:cs typeface="Times New Roman"/>
                      </a:endParaRPr>
                    </a:p>
                    <a:p>
                      <a:pPr algn="l">
                        <a:spcAft>
                          <a:spcPts val="0"/>
                        </a:spcAft>
                      </a:pPr>
                      <a:r>
                        <a:rPr lang="en-US" sz="2100" dirty="0">
                          <a:latin typeface="Times New Roman"/>
                          <a:ea typeface="Times New Roman"/>
                          <a:cs typeface="Times New Roman"/>
                        </a:rPr>
                        <a:t>Q</a:t>
                      </a:r>
                      <a:r>
                        <a:rPr lang="en-US" sz="2100" baseline="-25000" dirty="0">
                          <a:latin typeface="Times New Roman"/>
                          <a:ea typeface="Times New Roman"/>
                          <a:cs typeface="Times New Roman"/>
                        </a:rPr>
                        <a:t>2</a:t>
                      </a:r>
                      <a:r>
                        <a:rPr lang="en-US" sz="2100" dirty="0">
                          <a:latin typeface="Times New Roman"/>
                          <a:ea typeface="Times New Roman"/>
                          <a:cs typeface="Times New Roman"/>
                        </a:rPr>
                        <a:t>Q</a:t>
                      </a:r>
                      <a:r>
                        <a:rPr lang="en-US" sz="2100" baseline="-25000" dirty="0">
                          <a:latin typeface="Times New Roman"/>
                          <a:ea typeface="Times New Roman"/>
                          <a:cs typeface="Times New Roman"/>
                        </a:rPr>
                        <a:t>1</a:t>
                      </a:r>
                      <a:endParaRPr lang="en-US" sz="2400" dirty="0">
                        <a:latin typeface="Times New Roman"/>
                        <a:ea typeface="Times New Roman"/>
                        <a:cs typeface="Times New Roman"/>
                      </a:endParaRPr>
                    </a:p>
                  </a:txBody>
                  <a:tcPr marL="117385" marR="117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a:spcAft>
                          <a:spcPts val="0"/>
                        </a:spcAft>
                      </a:pPr>
                      <a:r>
                        <a:rPr lang="en-US" sz="2100" dirty="0" smtClean="0">
                          <a:latin typeface="Times New Roman"/>
                          <a:ea typeface="Times New Roman"/>
                          <a:cs typeface="Times New Roman"/>
                        </a:rPr>
                        <a:t>0 0</a:t>
                      </a:r>
                      <a:endParaRPr lang="en-US" sz="2400" dirty="0">
                        <a:latin typeface="Times New Roman"/>
                        <a:ea typeface="Times New Roman"/>
                        <a:cs typeface="Times New Roman"/>
                      </a:endParaRPr>
                    </a:p>
                  </a:txBody>
                  <a:tcPr marL="117385" marR="117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100" dirty="0" smtClean="0">
                          <a:latin typeface="Times New Roman"/>
                          <a:ea typeface="Times New Roman"/>
                          <a:cs typeface="Times New Roman"/>
                        </a:rPr>
                        <a:t>0 1</a:t>
                      </a:r>
                      <a:endParaRPr lang="en-US" sz="2400" dirty="0">
                        <a:latin typeface="Times New Roman"/>
                        <a:ea typeface="Times New Roman"/>
                        <a:cs typeface="Times New Roman"/>
                      </a:endParaRPr>
                    </a:p>
                  </a:txBody>
                  <a:tcPr marL="117385" marR="117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100" dirty="0" smtClean="0">
                          <a:latin typeface="Times New Roman"/>
                          <a:ea typeface="Times New Roman"/>
                          <a:cs typeface="Times New Roman"/>
                        </a:rPr>
                        <a:t>1 1</a:t>
                      </a:r>
                      <a:endParaRPr lang="en-US" sz="2400" dirty="0">
                        <a:latin typeface="Times New Roman"/>
                        <a:ea typeface="Times New Roman"/>
                        <a:cs typeface="Times New Roman"/>
                      </a:endParaRPr>
                    </a:p>
                  </a:txBody>
                  <a:tcPr marL="117385" marR="117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100" dirty="0" smtClean="0">
                          <a:latin typeface="Times New Roman"/>
                          <a:ea typeface="Times New Roman"/>
                          <a:cs typeface="Times New Roman"/>
                        </a:rPr>
                        <a:t>1 0</a:t>
                      </a:r>
                      <a:endParaRPr lang="en-US" sz="2400" dirty="0">
                        <a:latin typeface="Times New Roman"/>
                        <a:ea typeface="Times New Roman"/>
                        <a:cs typeface="Times New Roman"/>
                      </a:endParaRPr>
                    </a:p>
                  </a:txBody>
                  <a:tcPr marL="117385" marR="117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100" dirty="0">
                          <a:latin typeface="Times New Roman"/>
                          <a:ea typeface="Times New Roman"/>
                          <a:cs typeface="Times New Roman"/>
                        </a:rPr>
                        <a:t>z</a:t>
                      </a:r>
                      <a:endParaRPr lang="en-US" sz="2400" dirty="0">
                        <a:latin typeface="Times New Roman"/>
                        <a:ea typeface="Times New Roman"/>
                        <a:cs typeface="Times New Roman"/>
                      </a:endParaRPr>
                    </a:p>
                  </a:txBody>
                  <a:tcPr marL="117385" marR="117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19548">
                <a:tc>
                  <a:txBody>
                    <a:bodyPr/>
                    <a:lstStyle/>
                    <a:p>
                      <a:pPr algn="ctr">
                        <a:spcAft>
                          <a:spcPts val="0"/>
                        </a:spcAft>
                      </a:pPr>
                      <a:r>
                        <a:rPr lang="en-US" sz="2100" dirty="0">
                          <a:latin typeface="Times New Roman"/>
                          <a:ea typeface="Times New Roman"/>
                          <a:cs typeface="Times New Roman"/>
                        </a:rPr>
                        <a:t>0 0</a:t>
                      </a:r>
                      <a:endParaRPr lang="en-US" sz="2400" dirty="0">
                        <a:latin typeface="Times New Roman"/>
                        <a:ea typeface="Times New Roman"/>
                        <a:cs typeface="Times New Roman"/>
                      </a:endParaRPr>
                    </a:p>
                  </a:txBody>
                  <a:tcPr marL="117385" marR="117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100" dirty="0" smtClean="0">
                          <a:latin typeface="Times New Roman"/>
                          <a:ea typeface="Times New Roman"/>
                          <a:cs typeface="Times New Roman"/>
                        </a:rPr>
                        <a:t>1 1</a:t>
                      </a:r>
                      <a:endParaRPr lang="en-US" sz="2400" dirty="0">
                        <a:latin typeface="Times New Roman"/>
                        <a:ea typeface="Times New Roman"/>
                        <a:cs typeface="Times New Roman"/>
                      </a:endParaRPr>
                    </a:p>
                  </a:txBody>
                  <a:tcPr marL="117385" marR="117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100" dirty="0" smtClean="0">
                          <a:latin typeface="Times New Roman"/>
                          <a:ea typeface="Times New Roman"/>
                          <a:cs typeface="Times New Roman"/>
                        </a:rPr>
                        <a:t>0 0</a:t>
                      </a:r>
                      <a:endParaRPr lang="en-US" sz="2400" dirty="0">
                        <a:latin typeface="Times New Roman"/>
                        <a:ea typeface="Times New Roman"/>
                        <a:cs typeface="Times New Roman"/>
                      </a:endParaRPr>
                    </a:p>
                  </a:txBody>
                  <a:tcPr marL="117385" marR="117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100" dirty="0" smtClean="0">
                          <a:latin typeface="Times New Roman"/>
                          <a:ea typeface="Times New Roman"/>
                          <a:cs typeface="Times New Roman"/>
                        </a:rPr>
                        <a:t>0 0</a:t>
                      </a:r>
                      <a:endParaRPr lang="en-US" sz="2400" dirty="0">
                        <a:latin typeface="Times New Roman"/>
                        <a:ea typeface="Times New Roman"/>
                        <a:cs typeface="Times New Roman"/>
                      </a:endParaRPr>
                    </a:p>
                  </a:txBody>
                  <a:tcPr marL="117385" marR="117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100" dirty="0" smtClean="0">
                          <a:latin typeface="Times New Roman"/>
                          <a:ea typeface="Times New Roman"/>
                          <a:cs typeface="Times New Roman"/>
                        </a:rPr>
                        <a:t>1 1</a:t>
                      </a:r>
                      <a:endParaRPr lang="en-US" sz="2400" dirty="0">
                        <a:latin typeface="Times New Roman"/>
                        <a:ea typeface="Times New Roman"/>
                        <a:cs typeface="Times New Roman"/>
                      </a:endParaRPr>
                    </a:p>
                  </a:txBody>
                  <a:tcPr marL="117385" marR="117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100" dirty="0">
                          <a:latin typeface="Times New Roman"/>
                          <a:ea typeface="Times New Roman"/>
                          <a:cs typeface="Times New Roman"/>
                        </a:rPr>
                        <a:t>0</a:t>
                      </a:r>
                      <a:endParaRPr lang="en-US" sz="2400" dirty="0">
                        <a:latin typeface="Times New Roman"/>
                        <a:ea typeface="Times New Roman"/>
                        <a:cs typeface="Times New Roman"/>
                      </a:endParaRPr>
                    </a:p>
                  </a:txBody>
                  <a:tcPr marL="117385" marR="117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1"/>
                  </a:ext>
                </a:extLst>
              </a:tr>
              <a:tr h="319548">
                <a:tc>
                  <a:txBody>
                    <a:bodyPr/>
                    <a:lstStyle/>
                    <a:p>
                      <a:pPr algn="ctr">
                        <a:spcAft>
                          <a:spcPts val="0"/>
                        </a:spcAft>
                      </a:pPr>
                      <a:r>
                        <a:rPr lang="en-US" sz="2100" dirty="0">
                          <a:latin typeface="Times New Roman"/>
                          <a:ea typeface="Times New Roman"/>
                          <a:cs typeface="Times New Roman"/>
                        </a:rPr>
                        <a:t>0 1</a:t>
                      </a:r>
                      <a:endParaRPr lang="en-US" sz="2400" dirty="0">
                        <a:latin typeface="Times New Roman"/>
                        <a:ea typeface="Times New Roman"/>
                        <a:cs typeface="Times New Roman"/>
                      </a:endParaRPr>
                    </a:p>
                  </a:txBody>
                  <a:tcPr marL="117385" marR="117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100" dirty="0" smtClean="0">
                          <a:latin typeface="Times New Roman"/>
                          <a:ea typeface="Times New Roman"/>
                          <a:cs typeface="Times New Roman"/>
                        </a:rPr>
                        <a:t>1 1</a:t>
                      </a:r>
                      <a:endParaRPr lang="en-US" sz="2400" dirty="0">
                        <a:latin typeface="Times New Roman"/>
                        <a:ea typeface="Times New Roman"/>
                        <a:cs typeface="Times New Roman"/>
                      </a:endParaRPr>
                    </a:p>
                  </a:txBody>
                  <a:tcPr marL="117385" marR="117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100" dirty="0" smtClean="0">
                          <a:latin typeface="Times New Roman"/>
                          <a:ea typeface="Times New Roman"/>
                          <a:cs typeface="Times New Roman"/>
                        </a:rPr>
                        <a:t>1 1</a:t>
                      </a:r>
                      <a:endParaRPr lang="en-US" sz="2400" dirty="0">
                        <a:latin typeface="Times New Roman"/>
                        <a:ea typeface="Times New Roman"/>
                        <a:cs typeface="Times New Roman"/>
                      </a:endParaRPr>
                    </a:p>
                  </a:txBody>
                  <a:tcPr marL="117385" marR="117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100" dirty="0" smtClean="0">
                          <a:latin typeface="Times New Roman"/>
                          <a:ea typeface="Times New Roman"/>
                          <a:cs typeface="Times New Roman"/>
                        </a:rPr>
                        <a:t>1 0</a:t>
                      </a:r>
                      <a:endParaRPr lang="en-US" sz="2400" dirty="0">
                        <a:latin typeface="Times New Roman"/>
                        <a:ea typeface="Times New Roman"/>
                        <a:cs typeface="Times New Roman"/>
                      </a:endParaRPr>
                    </a:p>
                  </a:txBody>
                  <a:tcPr marL="117385" marR="117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100" dirty="0" smtClean="0">
                          <a:latin typeface="Times New Roman"/>
                          <a:ea typeface="Times New Roman"/>
                          <a:cs typeface="Times New Roman"/>
                        </a:rPr>
                        <a:t>1 0</a:t>
                      </a:r>
                      <a:endParaRPr lang="en-US" sz="2400" dirty="0">
                        <a:latin typeface="Times New Roman"/>
                        <a:ea typeface="Times New Roman"/>
                        <a:cs typeface="Times New Roman"/>
                      </a:endParaRPr>
                    </a:p>
                  </a:txBody>
                  <a:tcPr marL="117385" marR="117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100" dirty="0">
                          <a:latin typeface="Times New Roman"/>
                          <a:ea typeface="Times New Roman"/>
                          <a:cs typeface="Times New Roman"/>
                        </a:rPr>
                        <a:t>0</a:t>
                      </a:r>
                      <a:endParaRPr lang="en-US" sz="2400" dirty="0">
                        <a:latin typeface="Times New Roman"/>
                        <a:ea typeface="Times New Roman"/>
                        <a:cs typeface="Times New Roman"/>
                      </a:endParaRPr>
                    </a:p>
                  </a:txBody>
                  <a:tcPr marL="117385" marR="117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2"/>
                  </a:ext>
                </a:extLst>
              </a:tr>
              <a:tr h="319548">
                <a:tc>
                  <a:txBody>
                    <a:bodyPr/>
                    <a:lstStyle/>
                    <a:p>
                      <a:pPr algn="ctr">
                        <a:spcAft>
                          <a:spcPts val="0"/>
                        </a:spcAft>
                      </a:pPr>
                      <a:r>
                        <a:rPr lang="en-US" sz="2100" dirty="0">
                          <a:latin typeface="Times New Roman"/>
                          <a:ea typeface="Times New Roman"/>
                          <a:cs typeface="Times New Roman"/>
                        </a:rPr>
                        <a:t>1 1</a:t>
                      </a:r>
                      <a:endParaRPr lang="en-US" sz="2400" dirty="0">
                        <a:latin typeface="Times New Roman"/>
                        <a:ea typeface="Times New Roman"/>
                        <a:cs typeface="Times New Roman"/>
                      </a:endParaRPr>
                    </a:p>
                  </a:txBody>
                  <a:tcPr marL="117385" marR="117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100" dirty="0" smtClean="0">
                          <a:latin typeface="Times New Roman"/>
                          <a:ea typeface="Times New Roman"/>
                          <a:cs typeface="Times New Roman"/>
                        </a:rPr>
                        <a:t>1 1</a:t>
                      </a:r>
                      <a:endParaRPr lang="en-US" sz="2400" dirty="0">
                        <a:latin typeface="Times New Roman"/>
                        <a:ea typeface="Times New Roman"/>
                        <a:cs typeface="Times New Roman"/>
                      </a:endParaRPr>
                    </a:p>
                  </a:txBody>
                  <a:tcPr marL="117385" marR="117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100" dirty="0" smtClean="0">
                          <a:latin typeface="Times New Roman"/>
                          <a:ea typeface="Times New Roman"/>
                          <a:cs typeface="Times New Roman"/>
                        </a:rPr>
                        <a:t>1 1</a:t>
                      </a:r>
                      <a:endParaRPr lang="en-US" sz="2400" dirty="0">
                        <a:latin typeface="Times New Roman"/>
                        <a:ea typeface="Times New Roman"/>
                        <a:cs typeface="Times New Roman"/>
                      </a:endParaRPr>
                    </a:p>
                  </a:txBody>
                  <a:tcPr marL="117385" marR="117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100" dirty="0" smtClean="0">
                          <a:latin typeface="Times New Roman"/>
                          <a:ea typeface="Times New Roman"/>
                          <a:cs typeface="Times New Roman"/>
                        </a:rPr>
                        <a:t>0 1</a:t>
                      </a:r>
                      <a:endParaRPr lang="en-US" sz="2400" dirty="0">
                        <a:latin typeface="Times New Roman"/>
                        <a:ea typeface="Times New Roman"/>
                        <a:cs typeface="Times New Roman"/>
                      </a:endParaRPr>
                    </a:p>
                  </a:txBody>
                  <a:tcPr marL="117385" marR="117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100" dirty="0" smtClean="0">
                          <a:latin typeface="Times New Roman"/>
                          <a:ea typeface="Times New Roman"/>
                          <a:cs typeface="Times New Roman"/>
                        </a:rPr>
                        <a:t>0 1</a:t>
                      </a:r>
                      <a:endParaRPr lang="en-US" sz="2400" dirty="0">
                        <a:latin typeface="Times New Roman"/>
                        <a:ea typeface="Times New Roman"/>
                        <a:cs typeface="Times New Roman"/>
                      </a:endParaRPr>
                    </a:p>
                  </a:txBody>
                  <a:tcPr marL="117385" marR="117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100" dirty="0">
                          <a:latin typeface="Times New Roman"/>
                          <a:ea typeface="Times New Roman"/>
                          <a:cs typeface="Times New Roman"/>
                        </a:rPr>
                        <a:t>0</a:t>
                      </a:r>
                      <a:endParaRPr lang="en-US" sz="2400" dirty="0">
                        <a:latin typeface="Times New Roman"/>
                        <a:ea typeface="Times New Roman"/>
                        <a:cs typeface="Times New Roman"/>
                      </a:endParaRPr>
                    </a:p>
                  </a:txBody>
                  <a:tcPr marL="117385" marR="117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3"/>
                  </a:ext>
                </a:extLst>
              </a:tr>
              <a:tr h="319548">
                <a:tc>
                  <a:txBody>
                    <a:bodyPr/>
                    <a:lstStyle/>
                    <a:p>
                      <a:pPr algn="ctr">
                        <a:spcAft>
                          <a:spcPts val="0"/>
                        </a:spcAft>
                      </a:pPr>
                      <a:r>
                        <a:rPr lang="en-US" sz="2100" dirty="0">
                          <a:latin typeface="Times New Roman"/>
                          <a:ea typeface="Times New Roman"/>
                          <a:cs typeface="Times New Roman"/>
                        </a:rPr>
                        <a:t>1 0</a:t>
                      </a:r>
                      <a:endParaRPr lang="en-US" sz="2400" dirty="0">
                        <a:latin typeface="Times New Roman"/>
                        <a:ea typeface="Times New Roman"/>
                        <a:cs typeface="Times New Roman"/>
                      </a:endParaRPr>
                    </a:p>
                  </a:txBody>
                  <a:tcPr marL="117385" marR="117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100" dirty="0" smtClean="0">
                          <a:latin typeface="Times New Roman"/>
                          <a:ea typeface="Times New Roman"/>
                          <a:cs typeface="Times New Roman"/>
                        </a:rPr>
                        <a:t>1 1</a:t>
                      </a:r>
                      <a:endParaRPr lang="en-US" sz="2400" dirty="0">
                        <a:latin typeface="Times New Roman"/>
                        <a:ea typeface="Times New Roman"/>
                        <a:cs typeface="Times New Roman"/>
                      </a:endParaRPr>
                    </a:p>
                  </a:txBody>
                  <a:tcPr marL="117385" marR="117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100" dirty="0" smtClean="0">
                          <a:latin typeface="Times New Roman"/>
                          <a:ea typeface="Times New Roman"/>
                          <a:cs typeface="Times New Roman"/>
                        </a:rPr>
                        <a:t>1 0</a:t>
                      </a:r>
                      <a:endParaRPr lang="en-US" sz="2400" dirty="0">
                        <a:latin typeface="Times New Roman"/>
                        <a:ea typeface="Times New Roman"/>
                        <a:cs typeface="Times New Roman"/>
                      </a:endParaRPr>
                    </a:p>
                  </a:txBody>
                  <a:tcPr marL="117385" marR="117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100" dirty="0" smtClean="0">
                          <a:latin typeface="Times New Roman"/>
                          <a:ea typeface="Times New Roman"/>
                          <a:cs typeface="Times New Roman"/>
                        </a:rPr>
                        <a:t>0 0</a:t>
                      </a:r>
                      <a:endParaRPr lang="en-US" sz="2400" dirty="0">
                        <a:latin typeface="Times New Roman"/>
                        <a:ea typeface="Times New Roman"/>
                        <a:cs typeface="Times New Roman"/>
                      </a:endParaRPr>
                    </a:p>
                  </a:txBody>
                  <a:tcPr marL="117385" marR="117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100" dirty="0" smtClean="0">
                          <a:latin typeface="Times New Roman"/>
                          <a:ea typeface="Times New Roman"/>
                          <a:cs typeface="Times New Roman"/>
                        </a:rPr>
                        <a:t>0 1</a:t>
                      </a:r>
                      <a:endParaRPr lang="en-US" sz="2400" dirty="0">
                        <a:latin typeface="Times New Roman"/>
                        <a:ea typeface="Times New Roman"/>
                        <a:cs typeface="Times New Roman"/>
                      </a:endParaRPr>
                    </a:p>
                  </a:txBody>
                  <a:tcPr marL="117385" marR="117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100" dirty="0">
                          <a:latin typeface="Times New Roman"/>
                          <a:ea typeface="Times New Roman"/>
                          <a:cs typeface="Times New Roman"/>
                        </a:rPr>
                        <a:t>1</a:t>
                      </a:r>
                      <a:endParaRPr lang="en-US" sz="2400" dirty="0">
                        <a:latin typeface="Times New Roman"/>
                        <a:ea typeface="Times New Roman"/>
                        <a:cs typeface="Times New Roman"/>
                      </a:endParaRPr>
                    </a:p>
                  </a:txBody>
                  <a:tcPr marL="117385" marR="117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425419911"/>
              </p:ext>
            </p:extLst>
          </p:nvPr>
        </p:nvGraphicFramePr>
        <p:xfrm>
          <a:off x="7282255" y="5004408"/>
          <a:ext cx="3143250" cy="121920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gridCol w="571500">
                  <a:extLst>
                    <a:ext uri="{9D8B030D-6E8A-4147-A177-3AD203B41FA5}">
                      <a16:colId xmlns:a16="http://schemas.microsoft.com/office/drawing/2014/main" val="20002"/>
                    </a:ext>
                  </a:extLst>
                </a:gridCol>
                <a:gridCol w="571500">
                  <a:extLst>
                    <a:ext uri="{9D8B030D-6E8A-4147-A177-3AD203B41FA5}">
                      <a16:colId xmlns:a16="http://schemas.microsoft.com/office/drawing/2014/main" val="20003"/>
                    </a:ext>
                  </a:extLst>
                </a:gridCol>
                <a:gridCol w="571500">
                  <a:extLst>
                    <a:ext uri="{9D8B030D-6E8A-4147-A177-3AD203B41FA5}">
                      <a16:colId xmlns:a16="http://schemas.microsoft.com/office/drawing/2014/main" val="20004"/>
                    </a:ext>
                  </a:extLst>
                </a:gridCol>
              </a:tblGrid>
              <a:tr h="571500">
                <a:tc>
                  <a:txBody>
                    <a:bodyPr/>
                    <a:lstStyle/>
                    <a:p>
                      <a:pPr>
                        <a:spcAft>
                          <a:spcPts val="0"/>
                        </a:spcAft>
                      </a:pPr>
                      <a:r>
                        <a:rPr lang="en-US" sz="2000" dirty="0">
                          <a:latin typeface="Times New Roman"/>
                          <a:ea typeface="Times New Roman"/>
                          <a:cs typeface="Times New Roman"/>
                        </a:rPr>
                        <a:t>     JK</a:t>
                      </a:r>
                      <a:endParaRPr lang="en-US" sz="2400" dirty="0">
                        <a:latin typeface="Times New Roman"/>
                        <a:ea typeface="Times New Roman"/>
                        <a:cs typeface="Times New Roman"/>
                      </a:endParaRPr>
                    </a:p>
                    <a:p>
                      <a:pPr>
                        <a:spcAft>
                          <a:spcPts val="0"/>
                        </a:spcAft>
                      </a:pPr>
                      <a:r>
                        <a:rPr lang="en-US" sz="2000" dirty="0" smtClean="0">
                          <a:latin typeface="Times New Roman"/>
                          <a:ea typeface="Times New Roman"/>
                          <a:cs typeface="Times New Roman"/>
                        </a:rPr>
                        <a:t>q</a:t>
                      </a:r>
                      <a:endParaRPr lang="en-US" sz="2400" dirty="0">
                        <a:latin typeface="Times New Roman"/>
                        <a:ea typeface="Times New Roman"/>
                        <a:cs typeface="Times New Roman"/>
                      </a:endParaRPr>
                    </a:p>
                  </a:txBody>
                  <a:tcPr marL="107156" marR="107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a:spcAft>
                          <a:spcPts val="0"/>
                        </a:spcAft>
                      </a:pPr>
                      <a:r>
                        <a:rPr lang="en-US" sz="2000" dirty="0" smtClean="0">
                          <a:latin typeface="Times New Roman"/>
                          <a:ea typeface="Times New Roman"/>
                          <a:cs typeface="Times New Roman"/>
                        </a:rPr>
                        <a:t>0 0</a:t>
                      </a:r>
                      <a:endParaRPr lang="en-US" sz="2400" dirty="0">
                        <a:latin typeface="Times New Roman"/>
                        <a:ea typeface="Times New Roman"/>
                        <a:cs typeface="Times New Roman"/>
                      </a:endParaRPr>
                    </a:p>
                  </a:txBody>
                  <a:tcPr marL="107156" marR="107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0 1</a:t>
                      </a:r>
                      <a:endParaRPr lang="en-US" sz="2400" dirty="0">
                        <a:latin typeface="Times New Roman"/>
                        <a:ea typeface="Times New Roman"/>
                        <a:cs typeface="Times New Roman"/>
                      </a:endParaRPr>
                    </a:p>
                  </a:txBody>
                  <a:tcPr marL="107156" marR="107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1 1</a:t>
                      </a:r>
                      <a:endParaRPr lang="en-US" sz="2400" dirty="0">
                        <a:latin typeface="Times New Roman"/>
                        <a:ea typeface="Times New Roman"/>
                        <a:cs typeface="Times New Roman"/>
                      </a:endParaRPr>
                    </a:p>
                  </a:txBody>
                  <a:tcPr marL="107156" marR="107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smtClean="0">
                          <a:latin typeface="Times New Roman"/>
                          <a:ea typeface="Times New Roman"/>
                          <a:cs typeface="Times New Roman"/>
                        </a:rPr>
                        <a:t>1 0</a:t>
                      </a:r>
                      <a:endParaRPr lang="en-US" sz="2400" dirty="0">
                        <a:latin typeface="Times New Roman"/>
                        <a:ea typeface="Times New Roman"/>
                        <a:cs typeface="Times New Roman"/>
                      </a:endParaRPr>
                    </a:p>
                  </a:txBody>
                  <a:tcPr marL="107156" marR="107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5750">
                <a:tc>
                  <a:txBody>
                    <a:bodyPr/>
                    <a:lstStyle/>
                    <a:p>
                      <a:pPr algn="ctr">
                        <a:spcAft>
                          <a:spcPts val="0"/>
                        </a:spcAft>
                      </a:pPr>
                      <a:r>
                        <a:rPr lang="en-US" sz="2000" dirty="0">
                          <a:latin typeface="Times New Roman"/>
                          <a:ea typeface="Times New Roman"/>
                          <a:cs typeface="Times New Roman"/>
                        </a:rPr>
                        <a:t>0</a:t>
                      </a:r>
                      <a:endParaRPr lang="en-US" sz="2400" dirty="0">
                        <a:latin typeface="Times New Roman"/>
                        <a:ea typeface="Times New Roman"/>
                        <a:cs typeface="Times New Roman"/>
                      </a:endParaRPr>
                    </a:p>
                  </a:txBody>
                  <a:tcPr marL="107156" marR="107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a:latin typeface="Times New Roman"/>
                          <a:ea typeface="Times New Roman"/>
                          <a:cs typeface="Times New Roman"/>
                        </a:rPr>
                        <a:t>0</a:t>
                      </a:r>
                      <a:endParaRPr lang="en-US" sz="2400" dirty="0">
                        <a:latin typeface="Times New Roman"/>
                        <a:ea typeface="Times New Roman"/>
                        <a:cs typeface="Times New Roman"/>
                      </a:endParaRPr>
                    </a:p>
                  </a:txBody>
                  <a:tcPr marL="107156" marR="107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a:latin typeface="Times New Roman"/>
                          <a:ea typeface="Times New Roman"/>
                          <a:cs typeface="Times New Roman"/>
                        </a:rPr>
                        <a:t>0</a:t>
                      </a:r>
                      <a:endParaRPr lang="en-US" sz="2400" dirty="0">
                        <a:latin typeface="Times New Roman"/>
                        <a:ea typeface="Times New Roman"/>
                        <a:cs typeface="Times New Roman"/>
                      </a:endParaRPr>
                    </a:p>
                  </a:txBody>
                  <a:tcPr marL="107156" marR="107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a:latin typeface="Times New Roman"/>
                          <a:ea typeface="Times New Roman"/>
                          <a:cs typeface="Times New Roman"/>
                        </a:rPr>
                        <a:t>1</a:t>
                      </a:r>
                      <a:endParaRPr lang="en-US" sz="2400" dirty="0">
                        <a:latin typeface="Times New Roman"/>
                        <a:ea typeface="Times New Roman"/>
                        <a:cs typeface="Times New Roman"/>
                      </a:endParaRPr>
                    </a:p>
                  </a:txBody>
                  <a:tcPr marL="107156" marR="107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a:latin typeface="Times New Roman"/>
                          <a:ea typeface="Times New Roman"/>
                          <a:cs typeface="Times New Roman"/>
                        </a:rPr>
                        <a:t>1</a:t>
                      </a:r>
                      <a:endParaRPr lang="en-US" sz="2400" dirty="0">
                        <a:latin typeface="Times New Roman"/>
                        <a:ea typeface="Times New Roman"/>
                        <a:cs typeface="Times New Roman"/>
                      </a:endParaRPr>
                    </a:p>
                  </a:txBody>
                  <a:tcPr marL="107156" marR="107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5750">
                <a:tc>
                  <a:txBody>
                    <a:bodyPr/>
                    <a:lstStyle/>
                    <a:p>
                      <a:pPr algn="ctr">
                        <a:spcAft>
                          <a:spcPts val="0"/>
                        </a:spcAft>
                      </a:pPr>
                      <a:r>
                        <a:rPr lang="en-US" sz="2000" dirty="0">
                          <a:latin typeface="Times New Roman"/>
                          <a:ea typeface="Times New Roman"/>
                          <a:cs typeface="Times New Roman"/>
                        </a:rPr>
                        <a:t>1</a:t>
                      </a:r>
                      <a:endParaRPr lang="en-US" sz="2400" dirty="0">
                        <a:latin typeface="Times New Roman"/>
                        <a:ea typeface="Times New Roman"/>
                        <a:cs typeface="Times New Roman"/>
                      </a:endParaRPr>
                    </a:p>
                  </a:txBody>
                  <a:tcPr marL="107156" marR="1071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a:latin typeface="Times New Roman"/>
                          <a:ea typeface="Times New Roman"/>
                          <a:cs typeface="Times New Roman"/>
                        </a:rPr>
                        <a:t>1</a:t>
                      </a:r>
                      <a:endParaRPr lang="en-US" sz="2400" dirty="0">
                        <a:latin typeface="Times New Roman"/>
                        <a:ea typeface="Times New Roman"/>
                        <a:cs typeface="Times New Roman"/>
                      </a:endParaRPr>
                    </a:p>
                  </a:txBody>
                  <a:tcPr marL="107156" marR="107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a:latin typeface="Times New Roman"/>
                          <a:ea typeface="Times New Roman"/>
                          <a:cs typeface="Times New Roman"/>
                        </a:rPr>
                        <a:t>0</a:t>
                      </a:r>
                      <a:endParaRPr lang="en-US" sz="2400" dirty="0">
                        <a:latin typeface="Times New Roman"/>
                        <a:ea typeface="Times New Roman"/>
                        <a:cs typeface="Times New Roman"/>
                      </a:endParaRPr>
                    </a:p>
                  </a:txBody>
                  <a:tcPr marL="107156" marR="107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a:latin typeface="Times New Roman"/>
                          <a:ea typeface="Times New Roman"/>
                          <a:cs typeface="Times New Roman"/>
                        </a:rPr>
                        <a:t>0</a:t>
                      </a:r>
                      <a:endParaRPr lang="en-US" sz="2400" dirty="0">
                        <a:latin typeface="Times New Roman"/>
                        <a:ea typeface="Times New Roman"/>
                        <a:cs typeface="Times New Roman"/>
                      </a:endParaRPr>
                    </a:p>
                  </a:txBody>
                  <a:tcPr marL="107156" marR="107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a:latin typeface="Times New Roman"/>
                          <a:ea typeface="Times New Roman"/>
                          <a:cs typeface="Times New Roman"/>
                        </a:rPr>
                        <a:t>1</a:t>
                      </a:r>
                      <a:endParaRPr lang="en-US" sz="2400" dirty="0">
                        <a:latin typeface="Times New Roman"/>
                        <a:ea typeface="Times New Roman"/>
                        <a:cs typeface="Times New Roman"/>
                      </a:endParaRPr>
                    </a:p>
                  </a:txBody>
                  <a:tcPr marL="107156" marR="107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20" name="Picture 6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356361" y="896710"/>
            <a:ext cx="834689" cy="327914"/>
          </a:xfrm>
          <a:prstGeom prst="rect">
            <a:avLst/>
          </a:prstGeom>
          <a:noFill/>
        </p:spPr>
      </p:pic>
      <p:pic>
        <p:nvPicPr>
          <p:cNvPr id="21" name="Picture 60"/>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5588977" y="882123"/>
            <a:ext cx="1475612" cy="327914"/>
          </a:xfrm>
          <a:prstGeom prst="rect">
            <a:avLst/>
          </a:prstGeom>
          <a:noFill/>
        </p:spPr>
      </p:pic>
      <p:pic>
        <p:nvPicPr>
          <p:cNvPr id="22" name="Picture 59"/>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2684960" y="876236"/>
            <a:ext cx="1246072" cy="326352"/>
          </a:xfrm>
          <a:prstGeom prst="rect">
            <a:avLst/>
          </a:prstGeom>
          <a:noFill/>
        </p:spPr>
      </p:pic>
      <p:pic>
        <p:nvPicPr>
          <p:cNvPr id="23" name="Picture 58"/>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7651727" y="887495"/>
            <a:ext cx="918158" cy="320626"/>
          </a:xfrm>
          <a:prstGeom prst="rect">
            <a:avLst/>
          </a:prstGeom>
          <a:noFill/>
        </p:spPr>
      </p:pic>
      <p:pic>
        <p:nvPicPr>
          <p:cNvPr id="24" name="Picture 57"/>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9572032" y="846377"/>
            <a:ext cx="1233127" cy="361717"/>
          </a:xfrm>
          <a:prstGeom prst="rect">
            <a:avLst/>
          </a:prstGeom>
          <a:noFill/>
        </p:spPr>
      </p:pic>
      <p:sp>
        <p:nvSpPr>
          <p:cNvPr id="25" name="Rounded Rectangle 24"/>
          <p:cNvSpPr/>
          <p:nvPr/>
        </p:nvSpPr>
        <p:spPr>
          <a:xfrm>
            <a:off x="1886249" y="868121"/>
            <a:ext cx="304800" cy="3913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7492712" y="2351285"/>
            <a:ext cx="228600" cy="3299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7264112" y="2726572"/>
            <a:ext cx="228600" cy="12391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Or 6"/>
          <p:cNvSpPr/>
          <p:nvPr/>
        </p:nvSpPr>
        <p:spPr>
          <a:xfrm>
            <a:off x="8619527" y="4422573"/>
            <a:ext cx="304800" cy="304800"/>
          </a:xfrm>
          <a:prstGeom prst="flowChar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endCxn id="7" idx="7"/>
          </p:cNvCxnSpPr>
          <p:nvPr/>
        </p:nvCxnSpPr>
        <p:spPr>
          <a:xfrm flipH="1">
            <a:off x="8879690" y="4040246"/>
            <a:ext cx="569110" cy="42696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7" idx="5"/>
          </p:cNvCxnSpPr>
          <p:nvPr/>
        </p:nvCxnSpPr>
        <p:spPr>
          <a:xfrm flipH="1" flipV="1">
            <a:off x="8879690" y="4682736"/>
            <a:ext cx="645310" cy="31085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2"/>
          </p:cNvCxnSpPr>
          <p:nvPr/>
        </p:nvCxnSpPr>
        <p:spPr>
          <a:xfrm flipH="1">
            <a:off x="6692353" y="4574973"/>
            <a:ext cx="1927175" cy="25912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2971800" y="2726573"/>
            <a:ext cx="533400" cy="29367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9871529" y="5170474"/>
            <a:ext cx="533400" cy="29367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3065461" y="5329623"/>
            <a:ext cx="201727" cy="26905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10033737" y="5641098"/>
            <a:ext cx="285920" cy="58251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flipH="1">
            <a:off x="2666997" y="3020248"/>
            <a:ext cx="377886" cy="2443901"/>
          </a:xfrm>
          <a:custGeom>
            <a:avLst/>
            <a:gdLst>
              <a:gd name="connsiteX0" fmla="*/ 87086 w 305051"/>
              <a:gd name="connsiteY0" fmla="*/ 0 h 493485"/>
              <a:gd name="connsiteX1" fmla="*/ 275772 w 305051"/>
              <a:gd name="connsiteY1" fmla="*/ 130628 h 493485"/>
              <a:gd name="connsiteX2" fmla="*/ 275772 w 305051"/>
              <a:gd name="connsiteY2" fmla="*/ 377371 h 493485"/>
              <a:gd name="connsiteX3" fmla="*/ 0 w 305051"/>
              <a:gd name="connsiteY3" fmla="*/ 493485 h 493485"/>
            </a:gdLst>
            <a:ahLst/>
            <a:cxnLst>
              <a:cxn ang="0">
                <a:pos x="connsiteX0" y="connsiteY0"/>
              </a:cxn>
              <a:cxn ang="0">
                <a:pos x="connsiteX1" y="connsiteY1"/>
              </a:cxn>
              <a:cxn ang="0">
                <a:pos x="connsiteX2" y="connsiteY2"/>
              </a:cxn>
              <a:cxn ang="0">
                <a:pos x="connsiteX3" y="connsiteY3"/>
              </a:cxn>
            </a:cxnLst>
            <a:rect l="l" t="t" r="r" b="b"/>
            <a:pathLst>
              <a:path w="305051" h="493485">
                <a:moveTo>
                  <a:pt x="87086" y="0"/>
                </a:moveTo>
                <a:cubicBezTo>
                  <a:pt x="165705" y="33866"/>
                  <a:pt x="244324" y="67733"/>
                  <a:pt x="275772" y="130628"/>
                </a:cubicBezTo>
                <a:cubicBezTo>
                  <a:pt x="307220" y="193523"/>
                  <a:pt x="321734" y="316895"/>
                  <a:pt x="275772" y="377371"/>
                </a:cubicBezTo>
                <a:cubicBezTo>
                  <a:pt x="229810" y="437847"/>
                  <a:pt x="114905" y="465666"/>
                  <a:pt x="0" y="493485"/>
                </a:cubicBezTo>
              </a:path>
            </a:pathLst>
          </a:cu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8193058" y="5120522"/>
            <a:ext cx="457200" cy="3810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8220129" y="5594894"/>
            <a:ext cx="359197" cy="628714"/>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rot="5400000">
            <a:off x="7975203" y="6000330"/>
            <a:ext cx="251969" cy="612216"/>
          </a:xfrm>
          <a:custGeom>
            <a:avLst/>
            <a:gdLst>
              <a:gd name="connsiteX0" fmla="*/ 87086 w 305051"/>
              <a:gd name="connsiteY0" fmla="*/ 0 h 493485"/>
              <a:gd name="connsiteX1" fmla="*/ 275772 w 305051"/>
              <a:gd name="connsiteY1" fmla="*/ 130628 h 493485"/>
              <a:gd name="connsiteX2" fmla="*/ 275772 w 305051"/>
              <a:gd name="connsiteY2" fmla="*/ 377371 h 493485"/>
              <a:gd name="connsiteX3" fmla="*/ 0 w 305051"/>
              <a:gd name="connsiteY3" fmla="*/ 493485 h 493485"/>
            </a:gdLst>
            <a:ahLst/>
            <a:cxnLst>
              <a:cxn ang="0">
                <a:pos x="connsiteX0" y="connsiteY0"/>
              </a:cxn>
              <a:cxn ang="0">
                <a:pos x="connsiteX1" y="connsiteY1"/>
              </a:cxn>
              <a:cxn ang="0">
                <a:pos x="connsiteX2" y="connsiteY2"/>
              </a:cxn>
              <a:cxn ang="0">
                <a:pos x="connsiteX3" y="connsiteY3"/>
              </a:cxn>
            </a:cxnLst>
            <a:rect l="l" t="t" r="r" b="b"/>
            <a:pathLst>
              <a:path w="305051" h="493485">
                <a:moveTo>
                  <a:pt x="87086" y="0"/>
                </a:moveTo>
                <a:cubicBezTo>
                  <a:pt x="165705" y="33866"/>
                  <a:pt x="244324" y="67733"/>
                  <a:pt x="275772" y="130628"/>
                </a:cubicBezTo>
                <a:cubicBezTo>
                  <a:pt x="307220" y="193523"/>
                  <a:pt x="321734" y="316895"/>
                  <a:pt x="275772" y="377371"/>
                </a:cubicBezTo>
                <a:cubicBezTo>
                  <a:pt x="229810" y="437847"/>
                  <a:pt x="114905" y="465666"/>
                  <a:pt x="0" y="493485"/>
                </a:cubicBezTo>
              </a:path>
            </a:pathLst>
          </a:custGeom>
          <a:noFill/>
          <a:ln>
            <a:solidFill>
              <a:srgbClr val="00B0F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810003" y="2697480"/>
            <a:ext cx="457200" cy="32241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2007168" y="5325327"/>
            <a:ext cx="242547" cy="27138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3806372" y="5292756"/>
            <a:ext cx="256179" cy="30213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rot="16200000" flipH="1">
            <a:off x="2987063" y="4775897"/>
            <a:ext cx="110980" cy="1636488"/>
          </a:xfrm>
          <a:custGeom>
            <a:avLst/>
            <a:gdLst>
              <a:gd name="connsiteX0" fmla="*/ 87086 w 305051"/>
              <a:gd name="connsiteY0" fmla="*/ 0 h 493485"/>
              <a:gd name="connsiteX1" fmla="*/ 275772 w 305051"/>
              <a:gd name="connsiteY1" fmla="*/ 130628 h 493485"/>
              <a:gd name="connsiteX2" fmla="*/ 275772 w 305051"/>
              <a:gd name="connsiteY2" fmla="*/ 377371 h 493485"/>
              <a:gd name="connsiteX3" fmla="*/ 0 w 305051"/>
              <a:gd name="connsiteY3" fmla="*/ 493485 h 493485"/>
            </a:gdLst>
            <a:ahLst/>
            <a:cxnLst>
              <a:cxn ang="0">
                <a:pos x="connsiteX0" y="connsiteY0"/>
              </a:cxn>
              <a:cxn ang="0">
                <a:pos x="connsiteX1" y="connsiteY1"/>
              </a:cxn>
              <a:cxn ang="0">
                <a:pos x="connsiteX2" y="connsiteY2"/>
              </a:cxn>
              <a:cxn ang="0">
                <a:pos x="connsiteX3" y="connsiteY3"/>
              </a:cxn>
            </a:cxnLst>
            <a:rect l="l" t="t" r="r" b="b"/>
            <a:pathLst>
              <a:path w="305051" h="493485">
                <a:moveTo>
                  <a:pt x="87086" y="0"/>
                </a:moveTo>
                <a:cubicBezTo>
                  <a:pt x="165705" y="33866"/>
                  <a:pt x="244324" y="67733"/>
                  <a:pt x="275772" y="130628"/>
                </a:cubicBezTo>
                <a:cubicBezTo>
                  <a:pt x="307220" y="193523"/>
                  <a:pt x="321734" y="316895"/>
                  <a:pt x="275772" y="377371"/>
                </a:cubicBezTo>
                <a:cubicBezTo>
                  <a:pt x="229810" y="437847"/>
                  <a:pt x="114905" y="465666"/>
                  <a:pt x="0" y="493485"/>
                </a:cubicBezTo>
              </a:path>
            </a:pathLst>
          </a:custGeom>
          <a:noFill/>
          <a:ln>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567274" y="5594894"/>
            <a:ext cx="359197" cy="628714"/>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p:cNvSpPr>
            <a:spLocks noGrp="1"/>
          </p:cNvSpPr>
          <p:nvPr>
            <p:ph type="title"/>
          </p:nvPr>
        </p:nvSpPr>
        <p:spPr>
          <a:xfrm>
            <a:off x="116113" y="43153"/>
            <a:ext cx="11814629" cy="715962"/>
          </a:xfrm>
        </p:spPr>
        <p:txBody>
          <a:bodyPr vert="horz" lIns="91440" tIns="45720" rIns="91440" bIns="45720" rtlCol="0" anchor="ctr">
            <a:noAutofit/>
          </a:bodyPr>
          <a:lstStyle/>
          <a:p>
            <a:pPr lvl="0" algn="l">
              <a:defRPr/>
            </a:pPr>
            <a:r>
              <a:rPr lang="en-US" sz="3200" b="1" dirty="0">
                <a:solidFill>
                  <a:srgbClr val="C00000"/>
                </a:solidFill>
                <a:latin typeface="Times New Roman" panose="02020603050405020304" pitchFamily="18" charset="0"/>
                <a:cs typeface="Times New Roman" panose="02020603050405020304" pitchFamily="18" charset="0"/>
              </a:rPr>
              <a:t>4</a:t>
            </a:r>
            <a:r>
              <a:rPr lang="en-US" sz="3200" b="1" dirty="0" smtClean="0">
                <a:solidFill>
                  <a:srgbClr val="C00000"/>
                </a:solidFill>
                <a:latin typeface="Times New Roman" panose="02020603050405020304" pitchFamily="18" charset="0"/>
                <a:cs typeface="Times New Roman" panose="02020603050405020304" pitchFamily="18" charset="0"/>
              </a:rPr>
              <a:t>.6</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Phân</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tích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mạch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dãy</a:t>
            </a:r>
            <a:r>
              <a:rPr lang="en-US" sz="3200" b="1" dirty="0" smtClean="0">
                <a:solidFill>
                  <a:srgbClr val="C00000"/>
                </a:solidFill>
                <a:latin typeface="Times New Roman" panose="02020603050405020304" pitchFamily="18" charset="0"/>
                <a:cs typeface="Times New Roman" panose="02020603050405020304" pitchFamily="18" charset="0"/>
              </a:rPr>
              <a:t> (2)</a:t>
            </a:r>
            <a:endParaRPr lang="en-US" sz="32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barn(inVertical)">
                                      <p:cBhvr>
                                        <p:cTn id="41" dur="10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barn(inVertical)">
                                      <p:cBhvr>
                                        <p:cTn id="46" dur="500"/>
                                        <p:tgtEl>
                                          <p:spTgt spid="25"/>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barn(inVertical)">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barn(inVertical)">
                                      <p:cBhvr>
                                        <p:cTn id="54" dur="500"/>
                                        <p:tgtEl>
                                          <p:spTgt spid="27"/>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2066479"/>
                                        </p:tgtEl>
                                        <p:attrNameLst>
                                          <p:attrName>style.visibility</p:attrName>
                                        </p:attrNameLst>
                                      </p:cBhvr>
                                      <p:to>
                                        <p:strVal val="visible"/>
                                      </p:to>
                                    </p:set>
                                    <p:animEffect transition="in" filter="fade">
                                      <p:cBhvr>
                                        <p:cTn id="59" dur="1000"/>
                                        <p:tgtEl>
                                          <p:spTgt spid="2066479"/>
                                        </p:tgtEl>
                                      </p:cBhvr>
                                    </p:animEffect>
                                    <p:anim calcmode="lin" valueType="num">
                                      <p:cBhvr>
                                        <p:cTn id="60" dur="1000" fill="hold"/>
                                        <p:tgtEl>
                                          <p:spTgt spid="2066479"/>
                                        </p:tgtEl>
                                        <p:attrNameLst>
                                          <p:attrName>ppt_x</p:attrName>
                                        </p:attrNameLst>
                                      </p:cBhvr>
                                      <p:tavLst>
                                        <p:tav tm="0">
                                          <p:val>
                                            <p:strVal val="#ppt_x"/>
                                          </p:val>
                                        </p:tav>
                                        <p:tav tm="100000">
                                          <p:val>
                                            <p:strVal val="#ppt_x"/>
                                          </p:val>
                                        </p:tav>
                                      </p:tavLst>
                                    </p:anim>
                                    <p:anim calcmode="lin" valueType="num">
                                      <p:cBhvr>
                                        <p:cTn id="61" dur="1000" fill="hold"/>
                                        <p:tgtEl>
                                          <p:spTgt spid="206647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nodeType="click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barn(inVertical)">
                                      <p:cBhvr>
                                        <p:cTn id="66" dur="1000"/>
                                        <p:tgtEl>
                                          <p:spTgt spid="15"/>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barn(inVertical)">
                                      <p:cBhvr>
                                        <p:cTn id="71" dur="500"/>
                                        <p:tgtEl>
                                          <p:spTgt spid="9"/>
                                        </p:tgtEl>
                                      </p:cBhvr>
                                    </p:animEffect>
                                  </p:childTnLst>
                                </p:cTn>
                              </p:par>
                              <p:par>
                                <p:cTn id="72" presetID="16" presetClass="entr" presetSubtype="21" fill="hold" nodeType="with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barn(inVertical)">
                                      <p:cBhvr>
                                        <p:cTn id="74" dur="500"/>
                                        <p:tgtEl>
                                          <p:spTgt spid="11"/>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barn(inVertical)">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nodeType="click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barn(inVertical)">
                                      <p:cBhvr>
                                        <p:cTn id="82" dur="500"/>
                                        <p:tgtEl>
                                          <p:spTgt spid="16"/>
                                        </p:tgtEl>
                                      </p:cBhvr>
                                    </p:animEffect>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nodeType="click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barn(inVertical)">
                                      <p:cBhvr>
                                        <p:cTn id="87" dur="1000"/>
                                        <p:tgtEl>
                                          <p:spTgt spid="14"/>
                                        </p:tgtEl>
                                      </p:cBhvr>
                                    </p:animEffect>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grpId="0"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barn(inVertical)">
                                      <p:cBhvr>
                                        <p:cTn id="92" dur="500"/>
                                        <p:tgtEl>
                                          <p:spTgt spid="33"/>
                                        </p:tgtEl>
                                      </p:cBhvr>
                                    </p:animEffect>
                                  </p:childTnLst>
                                </p:cTn>
                              </p:par>
                              <p:par>
                                <p:cTn id="93" presetID="16" presetClass="entr" presetSubtype="21"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barn(inVertical)">
                                      <p:cBhvr>
                                        <p:cTn id="95" dur="500"/>
                                        <p:tgtEl>
                                          <p:spTgt spid="35"/>
                                        </p:tgtEl>
                                      </p:cBhvr>
                                    </p:animEffect>
                                  </p:childTnLst>
                                </p:cTn>
                              </p:par>
                            </p:childTnLst>
                          </p:cTn>
                        </p:par>
                      </p:childTnLst>
                    </p:cTn>
                  </p:par>
                  <p:par>
                    <p:cTn id="96" fill="hold">
                      <p:stCondLst>
                        <p:cond delay="indefinite"/>
                      </p:stCondLst>
                      <p:childTnLst>
                        <p:par>
                          <p:cTn id="97" fill="hold">
                            <p:stCondLst>
                              <p:cond delay="0"/>
                            </p:stCondLst>
                            <p:childTnLst>
                              <p:par>
                                <p:cTn id="98" presetID="16" presetClass="entr" presetSubtype="21" fill="hold" grpId="0" nodeType="click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barn(inVertical)">
                                      <p:cBhvr>
                                        <p:cTn id="100" dur="500"/>
                                        <p:tgtEl>
                                          <p:spTgt spid="29"/>
                                        </p:tgtEl>
                                      </p:cBhvr>
                                    </p:animEffect>
                                  </p:childTnLst>
                                </p:cTn>
                              </p:par>
                            </p:childTnLst>
                          </p:cTn>
                        </p:par>
                      </p:childTnLst>
                    </p:cTn>
                  </p:par>
                  <p:par>
                    <p:cTn id="101" fill="hold">
                      <p:stCondLst>
                        <p:cond delay="indefinite"/>
                      </p:stCondLst>
                      <p:childTnLst>
                        <p:par>
                          <p:cTn id="102" fill="hold">
                            <p:stCondLst>
                              <p:cond delay="0"/>
                            </p:stCondLst>
                            <p:childTnLst>
                              <p:par>
                                <p:cTn id="103" presetID="16" presetClass="entr" presetSubtype="21" fill="hold" grpId="0" nodeType="click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barn(inVertical)">
                                      <p:cBhvr>
                                        <p:cTn id="105" dur="500"/>
                                        <p:tgtEl>
                                          <p:spTgt spid="38"/>
                                        </p:tgtEl>
                                      </p:cBhvr>
                                    </p:animEffect>
                                  </p:childTnLst>
                                </p:cTn>
                              </p:par>
                            </p:childTnLst>
                          </p:cTn>
                        </p:par>
                      </p:childTnLst>
                    </p:cTn>
                  </p:par>
                  <p:par>
                    <p:cTn id="106" fill="hold">
                      <p:stCondLst>
                        <p:cond delay="indefinite"/>
                      </p:stCondLst>
                      <p:childTnLst>
                        <p:par>
                          <p:cTn id="107" fill="hold">
                            <p:stCondLst>
                              <p:cond delay="0"/>
                            </p:stCondLst>
                            <p:childTnLst>
                              <p:par>
                                <p:cTn id="108" presetID="16" presetClass="entr" presetSubtype="21" fill="hold" grpId="0" nodeType="clickEffect">
                                  <p:stCondLst>
                                    <p:cond delay="0"/>
                                  </p:stCondLst>
                                  <p:childTnLst>
                                    <p:set>
                                      <p:cBhvr>
                                        <p:cTn id="109" dur="1" fill="hold">
                                          <p:stCondLst>
                                            <p:cond delay="0"/>
                                          </p:stCondLst>
                                        </p:cTn>
                                        <p:tgtEl>
                                          <p:spTgt spid="34"/>
                                        </p:tgtEl>
                                        <p:attrNameLst>
                                          <p:attrName>style.visibility</p:attrName>
                                        </p:attrNameLst>
                                      </p:cBhvr>
                                      <p:to>
                                        <p:strVal val="visible"/>
                                      </p:to>
                                    </p:set>
                                    <p:animEffect transition="in" filter="barn(inVertical)">
                                      <p:cBhvr>
                                        <p:cTn id="110" dur="500"/>
                                        <p:tgtEl>
                                          <p:spTgt spid="34"/>
                                        </p:tgtEl>
                                      </p:cBhvr>
                                    </p:animEffect>
                                  </p:childTnLst>
                                </p:cTn>
                              </p:par>
                            </p:childTnLst>
                          </p:cTn>
                        </p:par>
                      </p:childTnLst>
                    </p:cTn>
                  </p:par>
                  <p:par>
                    <p:cTn id="111" fill="hold">
                      <p:stCondLst>
                        <p:cond delay="indefinite"/>
                      </p:stCondLst>
                      <p:childTnLst>
                        <p:par>
                          <p:cTn id="112" fill="hold">
                            <p:stCondLst>
                              <p:cond delay="0"/>
                            </p:stCondLst>
                            <p:childTnLst>
                              <p:par>
                                <p:cTn id="113" presetID="16" presetClass="entr" presetSubtype="21" fill="hold" grpId="0" nodeType="click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barn(inVertical)">
                                      <p:cBhvr>
                                        <p:cTn id="115" dur="500"/>
                                        <p:tgtEl>
                                          <p:spTgt spid="32"/>
                                        </p:tgtEl>
                                      </p:cBhvr>
                                    </p:animEffect>
                                  </p:childTnLst>
                                </p:cTn>
                              </p:par>
                            </p:childTnLst>
                          </p:cTn>
                        </p:par>
                      </p:childTnLst>
                    </p:cTn>
                  </p:par>
                  <p:par>
                    <p:cTn id="116" fill="hold">
                      <p:stCondLst>
                        <p:cond delay="indefinite"/>
                      </p:stCondLst>
                      <p:childTnLst>
                        <p:par>
                          <p:cTn id="117" fill="hold">
                            <p:stCondLst>
                              <p:cond delay="0"/>
                            </p:stCondLst>
                            <p:childTnLst>
                              <p:par>
                                <p:cTn id="118" presetID="16" presetClass="entr" presetSubtype="21" fill="hold" grpId="0" nodeType="clickEffect">
                                  <p:stCondLst>
                                    <p:cond delay="0"/>
                                  </p:stCondLst>
                                  <p:childTnLst>
                                    <p:set>
                                      <p:cBhvr>
                                        <p:cTn id="119" dur="1" fill="hold">
                                          <p:stCondLst>
                                            <p:cond delay="0"/>
                                          </p:stCondLst>
                                        </p:cTn>
                                        <p:tgtEl>
                                          <p:spTgt spid="48"/>
                                        </p:tgtEl>
                                        <p:attrNameLst>
                                          <p:attrName>style.visibility</p:attrName>
                                        </p:attrNameLst>
                                      </p:cBhvr>
                                      <p:to>
                                        <p:strVal val="visible"/>
                                      </p:to>
                                    </p:set>
                                    <p:animEffect transition="in" filter="barn(inVertical)">
                                      <p:cBhvr>
                                        <p:cTn id="120" dur="500"/>
                                        <p:tgtEl>
                                          <p:spTgt spid="48"/>
                                        </p:tgtEl>
                                      </p:cBhvr>
                                    </p:animEffect>
                                  </p:childTnLst>
                                </p:cTn>
                              </p:par>
                              <p:par>
                                <p:cTn id="121" presetID="16" presetClass="entr" presetSubtype="21" fill="hold" grpId="0" nodeType="with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barn(inVertical)">
                                      <p:cBhvr>
                                        <p:cTn id="123" dur="500"/>
                                        <p:tgtEl>
                                          <p:spTgt spid="40"/>
                                        </p:tgtEl>
                                      </p:cBhvr>
                                    </p:animEffect>
                                  </p:childTnLst>
                                </p:cTn>
                              </p:par>
                              <p:par>
                                <p:cTn id="124" presetID="16" presetClass="entr" presetSubtype="21" fill="hold" grpId="0" nodeType="with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barn(inVertical)">
                                      <p:cBhvr>
                                        <p:cTn id="126" dur="500"/>
                                        <p:tgtEl>
                                          <p:spTgt spid="41"/>
                                        </p:tgtEl>
                                      </p:cBhvr>
                                    </p:animEffect>
                                  </p:childTnLst>
                                </p:cTn>
                              </p:par>
                            </p:childTnLst>
                          </p:cTn>
                        </p:par>
                      </p:childTnLst>
                    </p:cTn>
                  </p:par>
                  <p:par>
                    <p:cTn id="127" fill="hold">
                      <p:stCondLst>
                        <p:cond delay="indefinite"/>
                      </p:stCondLst>
                      <p:childTnLst>
                        <p:par>
                          <p:cTn id="128" fill="hold">
                            <p:stCondLst>
                              <p:cond delay="0"/>
                            </p:stCondLst>
                            <p:childTnLst>
                              <p:par>
                                <p:cTn id="129" presetID="16" presetClass="entr" presetSubtype="21" fill="hold" grpId="0" nodeType="clickEffect">
                                  <p:stCondLst>
                                    <p:cond delay="0"/>
                                  </p:stCondLst>
                                  <p:childTnLst>
                                    <p:set>
                                      <p:cBhvr>
                                        <p:cTn id="130" dur="1" fill="hold">
                                          <p:stCondLst>
                                            <p:cond delay="0"/>
                                          </p:stCondLst>
                                        </p:cTn>
                                        <p:tgtEl>
                                          <p:spTgt spid="44"/>
                                        </p:tgtEl>
                                        <p:attrNameLst>
                                          <p:attrName>style.visibility</p:attrName>
                                        </p:attrNameLst>
                                      </p:cBhvr>
                                      <p:to>
                                        <p:strVal val="visible"/>
                                      </p:to>
                                    </p:set>
                                    <p:animEffect transition="in" filter="barn(inVertical)">
                                      <p:cBhvr>
                                        <p:cTn id="131" dur="500"/>
                                        <p:tgtEl>
                                          <p:spTgt spid="44"/>
                                        </p:tgtEl>
                                      </p:cBhvr>
                                    </p:animEffect>
                                  </p:childTnLst>
                                </p:cTn>
                              </p:par>
                            </p:childTnLst>
                          </p:cTn>
                        </p:par>
                      </p:childTnLst>
                    </p:cTn>
                  </p:par>
                  <p:par>
                    <p:cTn id="132" fill="hold">
                      <p:stCondLst>
                        <p:cond delay="indefinite"/>
                      </p:stCondLst>
                      <p:childTnLst>
                        <p:par>
                          <p:cTn id="133" fill="hold">
                            <p:stCondLst>
                              <p:cond delay="0"/>
                            </p:stCondLst>
                            <p:childTnLst>
                              <p:par>
                                <p:cTn id="134" presetID="16" presetClass="entr" presetSubtype="21" fill="hold" grpId="0" nodeType="clickEffect">
                                  <p:stCondLst>
                                    <p:cond delay="0"/>
                                  </p:stCondLst>
                                  <p:childTnLst>
                                    <p:set>
                                      <p:cBhvr>
                                        <p:cTn id="135" dur="1" fill="hold">
                                          <p:stCondLst>
                                            <p:cond delay="0"/>
                                          </p:stCondLst>
                                        </p:cTn>
                                        <p:tgtEl>
                                          <p:spTgt spid="45"/>
                                        </p:tgtEl>
                                        <p:attrNameLst>
                                          <p:attrName>style.visibility</p:attrName>
                                        </p:attrNameLst>
                                      </p:cBhvr>
                                      <p:to>
                                        <p:strVal val="visible"/>
                                      </p:to>
                                    </p:set>
                                    <p:animEffect transition="in" filter="barn(inVertical)">
                                      <p:cBhvr>
                                        <p:cTn id="136" dur="500"/>
                                        <p:tgtEl>
                                          <p:spTgt spid="45"/>
                                        </p:tgtEl>
                                      </p:cBhvr>
                                    </p:animEffect>
                                  </p:childTnLst>
                                </p:cTn>
                              </p:par>
                              <p:par>
                                <p:cTn id="137" presetID="16" presetClass="entr" presetSubtype="21" fill="hold" grpId="0" nodeType="withEffect">
                                  <p:stCondLst>
                                    <p:cond delay="0"/>
                                  </p:stCondLst>
                                  <p:childTnLst>
                                    <p:set>
                                      <p:cBhvr>
                                        <p:cTn id="138" dur="1" fill="hold">
                                          <p:stCondLst>
                                            <p:cond delay="0"/>
                                          </p:stCondLst>
                                        </p:cTn>
                                        <p:tgtEl>
                                          <p:spTgt spid="47"/>
                                        </p:tgtEl>
                                        <p:attrNameLst>
                                          <p:attrName>style.visibility</p:attrName>
                                        </p:attrNameLst>
                                      </p:cBhvr>
                                      <p:to>
                                        <p:strVal val="visible"/>
                                      </p:to>
                                    </p:set>
                                    <p:animEffect transition="in" filter="barn(inVertical)">
                                      <p:cBhvr>
                                        <p:cTn id="139" dur="500"/>
                                        <p:tgtEl>
                                          <p:spTgt spid="47"/>
                                        </p:tgtEl>
                                      </p:cBhvr>
                                    </p:animEffect>
                                  </p:childTnLst>
                                </p:cTn>
                              </p:par>
                              <p:par>
                                <p:cTn id="140" presetID="16" presetClass="entr" presetSubtype="21" fill="hold" grpId="0" nodeType="withEffect">
                                  <p:stCondLst>
                                    <p:cond delay="0"/>
                                  </p:stCondLst>
                                  <p:childTnLst>
                                    <p:set>
                                      <p:cBhvr>
                                        <p:cTn id="141" dur="1" fill="hold">
                                          <p:stCondLst>
                                            <p:cond delay="0"/>
                                          </p:stCondLst>
                                        </p:cTn>
                                        <p:tgtEl>
                                          <p:spTgt spid="46"/>
                                        </p:tgtEl>
                                        <p:attrNameLst>
                                          <p:attrName>style.visibility</p:attrName>
                                        </p:attrNameLst>
                                      </p:cBhvr>
                                      <p:to>
                                        <p:strVal val="visible"/>
                                      </p:to>
                                    </p:set>
                                    <p:animEffect transition="in" filter="barn(inVertical)">
                                      <p:cBhvr>
                                        <p:cTn id="14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66479" grpId="0"/>
      <p:bldP spid="25" grpId="0" animBg="1"/>
      <p:bldP spid="26" grpId="0" animBg="1"/>
      <p:bldP spid="27" grpId="0" animBg="1"/>
      <p:bldP spid="7" grpId="0" animBg="1"/>
      <p:bldP spid="29" grpId="0" animBg="1"/>
      <p:bldP spid="33" grpId="0" animBg="1"/>
      <p:bldP spid="34" grpId="0" animBg="1"/>
      <p:bldP spid="35" grpId="0" animBg="1"/>
      <p:bldP spid="38" grpId="0" animBg="1"/>
      <p:bldP spid="32" grpId="0" animBg="1"/>
      <p:bldP spid="40" grpId="0" animBg="1"/>
      <p:bldP spid="41" grpId="0" animBg="1"/>
      <p:bldP spid="44" grpId="0" animBg="1"/>
      <p:bldP spid="45" grpId="0" animBg="1"/>
      <p:bldP spid="46" grpId="0" animBg="1"/>
      <p:bldP spid="47" grpId="0" animBg="1"/>
      <p:bldP spid="48"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136</a:t>
            </a:fld>
            <a:endParaRPr lang="en-US" dirty="0"/>
          </a:p>
        </p:txBody>
      </p:sp>
      <p:graphicFrame>
        <p:nvGraphicFramePr>
          <p:cNvPr id="8" name="Table 7"/>
          <p:cNvGraphicFramePr>
            <a:graphicFrameLocks noGrp="1"/>
          </p:cNvGraphicFramePr>
          <p:nvPr/>
        </p:nvGraphicFramePr>
        <p:xfrm>
          <a:off x="2133601" y="1524000"/>
          <a:ext cx="7520957" cy="1524000"/>
        </p:xfrm>
        <a:graphic>
          <a:graphicData uri="http://schemas.openxmlformats.org/drawingml/2006/table">
            <a:tbl>
              <a:tblPr/>
              <a:tblGrid>
                <a:gridCol w="1839532">
                  <a:extLst>
                    <a:ext uri="{9D8B030D-6E8A-4147-A177-3AD203B41FA5}">
                      <a16:colId xmlns:a16="http://schemas.microsoft.com/office/drawing/2014/main" val="20000"/>
                    </a:ext>
                  </a:extLst>
                </a:gridCol>
                <a:gridCol w="737235">
                  <a:extLst>
                    <a:ext uri="{9D8B030D-6E8A-4147-A177-3AD203B41FA5}">
                      <a16:colId xmlns:a16="http://schemas.microsoft.com/office/drawing/2014/main" val="20001"/>
                    </a:ext>
                  </a:extLst>
                </a:gridCol>
                <a:gridCol w="304233">
                  <a:extLst>
                    <a:ext uri="{9D8B030D-6E8A-4147-A177-3AD203B41FA5}">
                      <a16:colId xmlns:a16="http://schemas.microsoft.com/office/drawing/2014/main" val="20002"/>
                    </a:ext>
                  </a:extLst>
                </a:gridCol>
                <a:gridCol w="1483360">
                  <a:extLst>
                    <a:ext uri="{9D8B030D-6E8A-4147-A177-3AD203B41FA5}">
                      <a16:colId xmlns:a16="http://schemas.microsoft.com/office/drawing/2014/main" val="20003"/>
                    </a:ext>
                  </a:extLst>
                </a:gridCol>
                <a:gridCol w="852090">
                  <a:extLst>
                    <a:ext uri="{9D8B030D-6E8A-4147-A177-3AD203B41FA5}">
                      <a16:colId xmlns:a16="http://schemas.microsoft.com/office/drawing/2014/main" val="20004"/>
                    </a:ext>
                  </a:extLst>
                </a:gridCol>
                <a:gridCol w="299587">
                  <a:extLst>
                    <a:ext uri="{9D8B030D-6E8A-4147-A177-3AD203B41FA5}">
                      <a16:colId xmlns:a16="http://schemas.microsoft.com/office/drawing/2014/main" val="20005"/>
                    </a:ext>
                  </a:extLst>
                </a:gridCol>
                <a:gridCol w="1416266">
                  <a:extLst>
                    <a:ext uri="{9D8B030D-6E8A-4147-A177-3AD203B41FA5}">
                      <a16:colId xmlns:a16="http://schemas.microsoft.com/office/drawing/2014/main" val="20006"/>
                    </a:ext>
                  </a:extLst>
                </a:gridCol>
                <a:gridCol w="588654">
                  <a:extLst>
                    <a:ext uri="{9D8B030D-6E8A-4147-A177-3AD203B41FA5}">
                      <a16:colId xmlns:a16="http://schemas.microsoft.com/office/drawing/2014/main" val="20007"/>
                    </a:ext>
                  </a:extLst>
                </a:gridCol>
              </a:tblGrid>
              <a:tr h="0">
                <a:tc>
                  <a:txBody>
                    <a:bodyPr/>
                    <a:lstStyle/>
                    <a:p>
                      <a:pPr marL="0" algn="ctr">
                        <a:spcAft>
                          <a:spcPts val="0"/>
                        </a:spcAft>
                      </a:pPr>
                      <a:r>
                        <a:rPr lang="en-US" sz="2000" dirty="0">
                          <a:latin typeface="Times New Roman"/>
                          <a:ea typeface="Times New Roman"/>
                        </a:rPr>
                        <a:t>Trạng thái trong</a:t>
                      </a:r>
                      <a:endParaRPr lang="en-US" sz="2400" dirty="0">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spcAft>
                          <a:spcPts val="0"/>
                        </a:spcAft>
                      </a:pPr>
                      <a:r>
                        <a:rPr lang="en-US" sz="2000" smtClean="0">
                          <a:latin typeface="Times New Roman"/>
                          <a:ea typeface="Times New Roman"/>
                        </a:rPr>
                        <a:t>Q</a:t>
                      </a:r>
                      <a:r>
                        <a:rPr lang="en-US" sz="2000" baseline="-25000" smtClean="0">
                          <a:latin typeface="Times New Roman"/>
                          <a:ea typeface="Times New Roman"/>
                        </a:rPr>
                        <a:t>2</a:t>
                      </a:r>
                      <a:r>
                        <a:rPr lang="en-US" sz="2000" smtClean="0">
                          <a:latin typeface="Times New Roman"/>
                          <a:ea typeface="Times New Roman"/>
                        </a:rPr>
                        <a:t>Q</a:t>
                      </a:r>
                      <a:r>
                        <a:rPr lang="en-US" sz="2000" baseline="-25000" smtClean="0">
                          <a:latin typeface="Times New Roman"/>
                          <a:ea typeface="Times New Roman"/>
                        </a:rPr>
                        <a:t>1</a:t>
                      </a:r>
                      <a:endParaRPr lang="en-US" sz="2400" dirty="0">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spcAft>
                          <a:spcPts val="0"/>
                        </a:spcAft>
                      </a:pPr>
                      <a:endParaRPr lang="en-US" sz="20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algn="ctr">
                        <a:spcAft>
                          <a:spcPts val="0"/>
                        </a:spcAft>
                      </a:pPr>
                      <a:r>
                        <a:rPr lang="en-US" sz="2000" dirty="0">
                          <a:latin typeface="Times New Roman"/>
                          <a:ea typeface="Times New Roman"/>
                        </a:rPr>
                        <a:t>Tín hiệu vào</a:t>
                      </a:r>
                      <a:endParaRPr lang="en-US" sz="2400" dirty="0">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spcAft>
                          <a:spcPts val="0"/>
                        </a:spcAft>
                      </a:pPr>
                      <a:r>
                        <a:rPr lang="en-US" sz="2000" dirty="0">
                          <a:latin typeface="Times New Roman"/>
                          <a:ea typeface="Times New Roman"/>
                        </a:rPr>
                        <a:t>x</a:t>
                      </a:r>
                      <a:r>
                        <a:rPr lang="en-US" sz="2000" baseline="-25000" dirty="0">
                          <a:latin typeface="Times New Roman"/>
                          <a:ea typeface="Times New Roman"/>
                        </a:rPr>
                        <a:t>1</a:t>
                      </a:r>
                      <a:r>
                        <a:rPr lang="en-US" sz="2000" dirty="0">
                          <a:latin typeface="Times New Roman"/>
                          <a:ea typeface="Times New Roman"/>
                        </a:rPr>
                        <a:t>x</a:t>
                      </a:r>
                      <a:r>
                        <a:rPr lang="en-US" sz="2000" baseline="-25000" dirty="0">
                          <a:latin typeface="Times New Roman"/>
                          <a:ea typeface="Times New Roman"/>
                        </a:rPr>
                        <a:t>0</a:t>
                      </a:r>
                      <a:endParaRPr lang="en-US" sz="2400" dirty="0">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spcAft>
                          <a:spcPts val="0"/>
                        </a:spcAft>
                      </a:pPr>
                      <a:endParaRPr lang="en-US" sz="20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algn="ctr">
                        <a:spcAft>
                          <a:spcPts val="0"/>
                        </a:spcAft>
                      </a:pPr>
                      <a:r>
                        <a:rPr lang="en-US" sz="2000" dirty="0">
                          <a:latin typeface="Times New Roman"/>
                          <a:ea typeface="Times New Roman"/>
                        </a:rPr>
                        <a:t>Đáp ứng ra</a:t>
                      </a:r>
                      <a:endParaRPr lang="en-US" sz="2400" dirty="0">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spcAft>
                          <a:spcPts val="0"/>
                        </a:spcAft>
                      </a:pPr>
                      <a:r>
                        <a:rPr lang="en-US" sz="2000" dirty="0">
                          <a:latin typeface="Times New Roman"/>
                          <a:ea typeface="Times New Roman"/>
                        </a:rPr>
                        <a:t>Z</a:t>
                      </a:r>
                      <a:endParaRPr lang="en-US" sz="2400" dirty="0">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algn="ctr">
                        <a:spcAft>
                          <a:spcPts val="0"/>
                        </a:spcAft>
                      </a:pPr>
                      <a:r>
                        <a:rPr lang="en-US" sz="2000" dirty="0">
                          <a:latin typeface="Times New Roman"/>
                          <a:ea typeface="Times New Roman"/>
                        </a:rPr>
                        <a:t>A</a:t>
                      </a:r>
                      <a:endParaRPr lang="en-US" sz="24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spcAft>
                          <a:spcPts val="0"/>
                        </a:spcAft>
                      </a:pPr>
                      <a:r>
                        <a:rPr lang="en-US" sz="2000" dirty="0">
                          <a:latin typeface="Times New Roman"/>
                          <a:ea typeface="Times New Roman"/>
                        </a:rPr>
                        <a:t>00</a:t>
                      </a:r>
                      <a:endParaRPr lang="en-US" sz="24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spcAft>
                          <a:spcPts val="0"/>
                        </a:spcAft>
                      </a:pPr>
                      <a:endParaRPr lang="en-US" sz="20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algn="ctr">
                        <a:spcAft>
                          <a:spcPts val="0"/>
                        </a:spcAft>
                      </a:pPr>
                      <a:r>
                        <a:rPr lang="en-US" sz="2000" dirty="0">
                          <a:latin typeface="Times New Roman"/>
                          <a:ea typeface="Times New Roman"/>
                        </a:rPr>
                        <a:t>V</a:t>
                      </a:r>
                      <a:r>
                        <a:rPr lang="en-US" sz="2000" baseline="-25000" dirty="0">
                          <a:latin typeface="Times New Roman"/>
                          <a:ea typeface="Times New Roman"/>
                        </a:rPr>
                        <a:t>0</a:t>
                      </a:r>
                      <a:endParaRPr lang="en-US" sz="24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spcAft>
                          <a:spcPts val="0"/>
                        </a:spcAft>
                      </a:pPr>
                      <a:r>
                        <a:rPr lang="en-US" sz="2000" dirty="0">
                          <a:latin typeface="Times New Roman"/>
                          <a:ea typeface="Times New Roman"/>
                        </a:rPr>
                        <a:t>00</a:t>
                      </a:r>
                      <a:endParaRPr lang="en-US" sz="24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spcAft>
                          <a:spcPts val="0"/>
                        </a:spcAft>
                      </a:pPr>
                      <a:endParaRPr lang="en-US" sz="20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algn="ctr">
                        <a:spcAft>
                          <a:spcPts val="0"/>
                        </a:spcAft>
                      </a:pPr>
                      <a:r>
                        <a:rPr lang="en-US" sz="2000" dirty="0">
                          <a:latin typeface="Times New Roman"/>
                          <a:ea typeface="Times New Roman"/>
                        </a:rPr>
                        <a:t>R</a:t>
                      </a:r>
                      <a:r>
                        <a:rPr lang="en-US" sz="2000" baseline="-25000" dirty="0">
                          <a:latin typeface="Times New Roman"/>
                          <a:ea typeface="Times New Roman"/>
                        </a:rPr>
                        <a:t>0</a:t>
                      </a:r>
                      <a:endParaRPr lang="en-US" sz="24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spcAft>
                          <a:spcPts val="0"/>
                        </a:spcAft>
                      </a:pPr>
                      <a:r>
                        <a:rPr lang="en-US" sz="2000" dirty="0">
                          <a:latin typeface="Times New Roman"/>
                          <a:ea typeface="Times New Roman"/>
                        </a:rPr>
                        <a:t>0</a:t>
                      </a:r>
                      <a:endParaRPr lang="en-US" sz="24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algn="ctr">
                        <a:spcAft>
                          <a:spcPts val="0"/>
                        </a:spcAft>
                      </a:pPr>
                      <a:r>
                        <a:rPr lang="en-US" sz="2000" dirty="0">
                          <a:latin typeface="Times New Roman"/>
                          <a:ea typeface="Times New Roman"/>
                        </a:rPr>
                        <a:t>B</a:t>
                      </a:r>
                      <a:endParaRPr lang="en-US" sz="24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spcAft>
                          <a:spcPts val="0"/>
                        </a:spcAft>
                      </a:pPr>
                      <a:r>
                        <a:rPr lang="en-US" sz="2000" dirty="0">
                          <a:latin typeface="Times New Roman"/>
                          <a:ea typeface="Times New Roman"/>
                        </a:rPr>
                        <a:t>01</a:t>
                      </a:r>
                      <a:endParaRPr lang="en-US" sz="24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spcAft>
                          <a:spcPts val="0"/>
                        </a:spcAft>
                      </a:pPr>
                      <a:endParaRPr lang="en-US" sz="20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algn="ctr">
                        <a:spcAft>
                          <a:spcPts val="0"/>
                        </a:spcAft>
                      </a:pPr>
                      <a:r>
                        <a:rPr lang="en-US" sz="2000" dirty="0">
                          <a:latin typeface="Times New Roman"/>
                          <a:ea typeface="Times New Roman"/>
                        </a:rPr>
                        <a:t>V</a:t>
                      </a:r>
                      <a:r>
                        <a:rPr lang="en-US" sz="2000" baseline="-25000" dirty="0">
                          <a:latin typeface="Times New Roman"/>
                          <a:ea typeface="Times New Roman"/>
                        </a:rPr>
                        <a:t>1</a:t>
                      </a:r>
                      <a:endParaRPr lang="en-US" sz="24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spcAft>
                          <a:spcPts val="0"/>
                        </a:spcAft>
                      </a:pPr>
                      <a:r>
                        <a:rPr lang="en-US" sz="2000" dirty="0">
                          <a:latin typeface="Times New Roman"/>
                          <a:ea typeface="Times New Roman"/>
                        </a:rPr>
                        <a:t>01</a:t>
                      </a:r>
                      <a:endParaRPr lang="en-US" sz="24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spcAft>
                          <a:spcPts val="0"/>
                        </a:spcAft>
                      </a:pPr>
                      <a:endParaRPr lang="en-US" sz="20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algn="ctr">
                        <a:spcAft>
                          <a:spcPts val="0"/>
                        </a:spcAft>
                      </a:pPr>
                      <a:r>
                        <a:rPr lang="en-US" sz="2000" dirty="0">
                          <a:latin typeface="Times New Roman"/>
                          <a:ea typeface="Times New Roman"/>
                        </a:rPr>
                        <a:t>R</a:t>
                      </a:r>
                      <a:r>
                        <a:rPr lang="en-US" sz="2000" baseline="-25000" dirty="0">
                          <a:latin typeface="Times New Roman"/>
                          <a:ea typeface="Times New Roman"/>
                        </a:rPr>
                        <a:t>1</a:t>
                      </a:r>
                      <a:endParaRPr lang="en-US" sz="24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spcAft>
                          <a:spcPts val="0"/>
                        </a:spcAft>
                      </a:pPr>
                      <a:r>
                        <a:rPr lang="en-US" sz="2000" dirty="0">
                          <a:latin typeface="Times New Roman"/>
                          <a:ea typeface="Times New Roman"/>
                        </a:rPr>
                        <a:t>1</a:t>
                      </a:r>
                      <a:endParaRPr lang="en-US" sz="24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algn="ctr">
                        <a:spcAft>
                          <a:spcPts val="0"/>
                        </a:spcAft>
                      </a:pPr>
                      <a:r>
                        <a:rPr lang="en-US" sz="2000" dirty="0">
                          <a:latin typeface="Times New Roman"/>
                          <a:ea typeface="Times New Roman"/>
                        </a:rPr>
                        <a:t>C</a:t>
                      </a:r>
                      <a:endParaRPr lang="en-US" sz="24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spcAft>
                          <a:spcPts val="0"/>
                        </a:spcAft>
                      </a:pPr>
                      <a:r>
                        <a:rPr lang="en-US" sz="2000" dirty="0">
                          <a:latin typeface="Times New Roman"/>
                          <a:ea typeface="Times New Roman"/>
                        </a:rPr>
                        <a:t>11</a:t>
                      </a:r>
                      <a:endParaRPr lang="en-US" sz="24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spcAft>
                          <a:spcPts val="0"/>
                        </a:spcAft>
                      </a:pPr>
                      <a:endParaRPr lang="en-US" sz="20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algn="ctr">
                        <a:spcAft>
                          <a:spcPts val="0"/>
                        </a:spcAft>
                      </a:pPr>
                      <a:r>
                        <a:rPr lang="en-US" sz="2000" dirty="0">
                          <a:latin typeface="Times New Roman"/>
                          <a:ea typeface="Times New Roman"/>
                        </a:rPr>
                        <a:t>V</a:t>
                      </a:r>
                      <a:r>
                        <a:rPr lang="en-US" sz="2000" baseline="-25000" dirty="0">
                          <a:latin typeface="Times New Roman"/>
                          <a:ea typeface="Times New Roman"/>
                        </a:rPr>
                        <a:t>2</a:t>
                      </a:r>
                      <a:endParaRPr lang="en-US" sz="24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spcAft>
                          <a:spcPts val="0"/>
                        </a:spcAft>
                      </a:pPr>
                      <a:r>
                        <a:rPr lang="en-US" sz="2000" dirty="0">
                          <a:latin typeface="Times New Roman"/>
                          <a:ea typeface="Times New Roman"/>
                        </a:rPr>
                        <a:t>11</a:t>
                      </a:r>
                      <a:endParaRPr lang="en-US" sz="24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spcAft>
                          <a:spcPts val="0"/>
                        </a:spcAft>
                      </a:pPr>
                      <a:endParaRPr lang="en-US" sz="20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tc>
                  <a:txBody>
                    <a:bodyPr/>
                    <a:lstStyle/>
                    <a:p>
                      <a:pPr marL="0" algn="ctr">
                        <a:spcAft>
                          <a:spcPts val="0"/>
                        </a:spcAft>
                      </a:pPr>
                      <a:endParaRPr lang="en-US" sz="2000" dirty="0">
                        <a:latin typeface="Times New Roman"/>
                        <a:ea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algn="ctr">
                        <a:spcAft>
                          <a:spcPts val="0"/>
                        </a:spcAft>
                      </a:pPr>
                      <a:endParaRPr lang="en-US" sz="2000" dirty="0">
                        <a:latin typeface="Times New Roman"/>
                        <a:ea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3"/>
                  </a:ext>
                </a:extLst>
              </a:tr>
              <a:tr h="0">
                <a:tc>
                  <a:txBody>
                    <a:bodyPr/>
                    <a:lstStyle/>
                    <a:p>
                      <a:pPr marL="0" algn="ctr">
                        <a:spcAft>
                          <a:spcPts val="0"/>
                        </a:spcAft>
                      </a:pPr>
                      <a:r>
                        <a:rPr lang="en-US" sz="2000" dirty="0">
                          <a:latin typeface="Times New Roman"/>
                          <a:ea typeface="Times New Roman"/>
                        </a:rPr>
                        <a:t>D</a:t>
                      </a:r>
                      <a:endParaRPr lang="en-US" sz="24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spcAft>
                          <a:spcPts val="0"/>
                        </a:spcAft>
                      </a:pPr>
                      <a:r>
                        <a:rPr lang="en-US" sz="2000" dirty="0">
                          <a:latin typeface="Times New Roman"/>
                          <a:ea typeface="Times New Roman"/>
                        </a:rPr>
                        <a:t>10</a:t>
                      </a:r>
                      <a:endParaRPr lang="en-US" sz="24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spcAft>
                          <a:spcPts val="0"/>
                        </a:spcAft>
                      </a:pPr>
                      <a:endParaRPr lang="en-US" sz="20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algn="ctr">
                        <a:spcAft>
                          <a:spcPts val="0"/>
                        </a:spcAft>
                      </a:pPr>
                      <a:r>
                        <a:rPr lang="en-US" sz="2000" dirty="0">
                          <a:latin typeface="Times New Roman"/>
                          <a:ea typeface="Times New Roman"/>
                        </a:rPr>
                        <a:t>V</a:t>
                      </a:r>
                      <a:r>
                        <a:rPr lang="en-US" sz="2000" baseline="-25000" dirty="0">
                          <a:latin typeface="Times New Roman"/>
                          <a:ea typeface="Times New Roman"/>
                        </a:rPr>
                        <a:t>3</a:t>
                      </a:r>
                      <a:endParaRPr lang="en-US" sz="24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spcAft>
                          <a:spcPts val="0"/>
                        </a:spcAft>
                      </a:pPr>
                      <a:r>
                        <a:rPr lang="en-US" sz="2000" dirty="0">
                          <a:latin typeface="Times New Roman"/>
                          <a:ea typeface="Times New Roman"/>
                        </a:rPr>
                        <a:t>10</a:t>
                      </a:r>
                      <a:endParaRPr lang="en-US" sz="24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spcAft>
                          <a:spcPts val="0"/>
                        </a:spcAft>
                      </a:pPr>
                      <a:endParaRPr lang="en-US" sz="20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tc>
                  <a:txBody>
                    <a:bodyPr/>
                    <a:lstStyle/>
                    <a:p>
                      <a:pPr marL="0" algn="ctr">
                        <a:spcAft>
                          <a:spcPts val="0"/>
                        </a:spcAft>
                      </a:pPr>
                      <a:endParaRPr lang="en-US" sz="2000" dirty="0">
                        <a:latin typeface="Times New Roman"/>
                        <a:ea typeface="Times New Roman"/>
                      </a:endParaRPr>
                    </a:p>
                  </a:txBody>
                  <a:tcPr marL="68580" marR="68580" marT="0" marB="0">
                    <a:lnL>
                      <a:noFill/>
                    </a:lnL>
                    <a:lnR>
                      <a:noFill/>
                    </a:lnR>
                    <a:lnT>
                      <a:noFill/>
                    </a:lnT>
                    <a:lnB>
                      <a:noFill/>
                    </a:lnB>
                  </a:tcPr>
                </a:tc>
                <a:tc>
                  <a:txBody>
                    <a:bodyPr/>
                    <a:lstStyle/>
                    <a:p>
                      <a:pPr marL="0" algn="ctr">
                        <a:spcAft>
                          <a:spcPts val="0"/>
                        </a:spcAft>
                      </a:pPr>
                      <a:endParaRPr lang="en-US" sz="2000" dirty="0">
                        <a:latin typeface="Times New Roman"/>
                        <a:ea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4"/>
                  </a:ext>
                </a:extLst>
              </a:tr>
            </a:tbl>
          </a:graphicData>
        </a:graphic>
      </p:graphicFrame>
      <p:sp>
        <p:nvSpPr>
          <p:cNvPr id="9" name="Rectangle 8"/>
          <p:cNvSpPr/>
          <p:nvPr/>
        </p:nvSpPr>
        <p:spPr>
          <a:xfrm>
            <a:off x="1524000" y="914401"/>
            <a:ext cx="3429000" cy="461665"/>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 Bước 4:</a:t>
            </a:r>
            <a:r>
              <a:rPr lang="en-US" sz="2400" dirty="0">
                <a:latin typeface="Times New Roman" panose="02020603050405020304" pitchFamily="18" charset="0"/>
                <a:cs typeface="Times New Roman" panose="02020603050405020304" pitchFamily="18" charset="0"/>
              </a:rPr>
              <a:t> Đặt:</a:t>
            </a:r>
          </a:p>
        </p:txBody>
      </p:sp>
      <p:sp>
        <p:nvSpPr>
          <p:cNvPr id="10" name="Rectangle 9"/>
          <p:cNvSpPr/>
          <p:nvPr/>
        </p:nvSpPr>
        <p:spPr>
          <a:xfrm>
            <a:off x="1524000" y="3267224"/>
            <a:ext cx="4191000" cy="461665"/>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 Bước 5:</a:t>
            </a:r>
            <a:r>
              <a:rPr lang="en-US" sz="2400" dirty="0">
                <a:latin typeface="Times New Roman" panose="02020603050405020304" pitchFamily="18" charset="0"/>
                <a:cs typeface="Times New Roman" panose="02020603050405020304" pitchFamily="18" charset="0"/>
              </a:rPr>
              <a:t> Bảng chức năng</a:t>
            </a:r>
          </a:p>
        </p:txBody>
      </p:sp>
      <p:graphicFrame>
        <p:nvGraphicFramePr>
          <p:cNvPr id="11" name="Table 10"/>
          <p:cNvGraphicFramePr>
            <a:graphicFrameLocks noGrp="1"/>
          </p:cNvGraphicFramePr>
          <p:nvPr/>
        </p:nvGraphicFramePr>
        <p:xfrm>
          <a:off x="3048000" y="3886200"/>
          <a:ext cx="6172200" cy="2534394"/>
        </p:xfrm>
        <a:graphic>
          <a:graphicData uri="http://schemas.openxmlformats.org/drawingml/2006/table">
            <a:tbl>
              <a:tblPr/>
              <a:tblGrid>
                <a:gridCol w="1675589">
                  <a:extLst>
                    <a:ext uri="{9D8B030D-6E8A-4147-A177-3AD203B41FA5}">
                      <a16:colId xmlns:a16="http://schemas.microsoft.com/office/drawing/2014/main" val="20000"/>
                    </a:ext>
                  </a:extLst>
                </a:gridCol>
                <a:gridCol w="710105">
                  <a:extLst>
                    <a:ext uri="{9D8B030D-6E8A-4147-A177-3AD203B41FA5}">
                      <a16:colId xmlns:a16="http://schemas.microsoft.com/office/drawing/2014/main" val="20001"/>
                    </a:ext>
                  </a:extLst>
                </a:gridCol>
                <a:gridCol w="710105">
                  <a:extLst>
                    <a:ext uri="{9D8B030D-6E8A-4147-A177-3AD203B41FA5}">
                      <a16:colId xmlns:a16="http://schemas.microsoft.com/office/drawing/2014/main" val="20002"/>
                    </a:ext>
                  </a:extLst>
                </a:gridCol>
                <a:gridCol w="723035">
                  <a:extLst>
                    <a:ext uri="{9D8B030D-6E8A-4147-A177-3AD203B41FA5}">
                      <a16:colId xmlns:a16="http://schemas.microsoft.com/office/drawing/2014/main" val="20003"/>
                    </a:ext>
                  </a:extLst>
                </a:gridCol>
                <a:gridCol w="723035">
                  <a:extLst>
                    <a:ext uri="{9D8B030D-6E8A-4147-A177-3AD203B41FA5}">
                      <a16:colId xmlns:a16="http://schemas.microsoft.com/office/drawing/2014/main" val="20004"/>
                    </a:ext>
                  </a:extLst>
                </a:gridCol>
                <a:gridCol w="1630331">
                  <a:extLst>
                    <a:ext uri="{9D8B030D-6E8A-4147-A177-3AD203B41FA5}">
                      <a16:colId xmlns:a16="http://schemas.microsoft.com/office/drawing/2014/main" val="20005"/>
                    </a:ext>
                  </a:extLst>
                </a:gridCol>
              </a:tblGrid>
              <a:tr h="646529">
                <a:tc rowSpan="2">
                  <a:txBody>
                    <a:bodyPr/>
                    <a:lstStyle/>
                    <a:p>
                      <a:pPr algn="l">
                        <a:spcAft>
                          <a:spcPts val="0"/>
                        </a:spcAft>
                      </a:pPr>
                      <a:r>
                        <a:rPr lang="en-US" sz="2000" dirty="0">
                          <a:latin typeface="Times New Roman"/>
                          <a:ea typeface="Times New Roman"/>
                          <a:cs typeface="Times New Roman"/>
                        </a:rPr>
                        <a:t>        T/h vào</a:t>
                      </a:r>
                      <a:endParaRPr lang="en-US" sz="2400" dirty="0">
                        <a:latin typeface="Times New Roman"/>
                        <a:ea typeface="Times New Roman"/>
                        <a:cs typeface="Times New Roman"/>
                      </a:endParaRPr>
                    </a:p>
                    <a:p>
                      <a:pPr algn="l">
                        <a:spcAft>
                          <a:spcPts val="0"/>
                        </a:spcAft>
                      </a:pPr>
                      <a:r>
                        <a:rPr lang="en-US" sz="2000" dirty="0">
                          <a:latin typeface="Times New Roman"/>
                          <a:ea typeface="Times New Roman"/>
                          <a:cs typeface="Times New Roman"/>
                        </a:rPr>
                        <a:t>   TT </a:t>
                      </a:r>
                      <a:endParaRPr lang="en-US" sz="2400" dirty="0">
                        <a:latin typeface="Times New Roman"/>
                        <a:ea typeface="Times New Roman"/>
                        <a:cs typeface="Times New Roman"/>
                      </a:endParaRPr>
                    </a:p>
                    <a:p>
                      <a:pPr algn="l">
                        <a:spcAft>
                          <a:spcPts val="0"/>
                        </a:spcAft>
                      </a:pPr>
                      <a:r>
                        <a:rPr lang="en-US" sz="2000" dirty="0" err="1">
                          <a:latin typeface="Times New Roman"/>
                          <a:ea typeface="Times New Roman"/>
                          <a:cs typeface="Times New Roman"/>
                        </a:rPr>
                        <a:t>hiện</a:t>
                      </a:r>
                      <a:r>
                        <a:rPr lang="en-US" sz="2000" dirty="0">
                          <a:latin typeface="Times New Roman"/>
                          <a:ea typeface="Times New Roman"/>
                          <a:cs typeface="Times New Roman"/>
                        </a:rPr>
                        <a:t> tại</a:t>
                      </a:r>
                      <a:endParaRPr lang="en-US" sz="2400" dirty="0">
                        <a:latin typeface="Times New Roman"/>
                        <a:ea typeface="Times New Roman"/>
                        <a:cs typeface="Times New Roman"/>
                      </a:endParaRPr>
                    </a:p>
                  </a:txBody>
                  <a:tcPr marL="116375" marR="1163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gridSpan="4">
                  <a:txBody>
                    <a:bodyPr/>
                    <a:lstStyle/>
                    <a:p>
                      <a:pPr algn="ctr">
                        <a:spcAft>
                          <a:spcPts val="0"/>
                        </a:spcAft>
                      </a:pPr>
                      <a:r>
                        <a:rPr lang="en-US" sz="2000" dirty="0">
                          <a:latin typeface="Times New Roman"/>
                          <a:ea typeface="Times New Roman"/>
                          <a:cs typeface="Times New Roman"/>
                        </a:rPr>
                        <a:t>Trạng thái tiếp theo</a:t>
                      </a:r>
                      <a:endParaRPr lang="en-US" sz="2400" dirty="0">
                        <a:latin typeface="Times New Roman"/>
                        <a:ea typeface="Times New Roman"/>
                        <a:cs typeface="Times New Roman"/>
                      </a:endParaRPr>
                    </a:p>
                  </a:txBody>
                  <a:tcPr marL="116375" marR="1163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a:spcAft>
                          <a:spcPts val="0"/>
                        </a:spcAft>
                      </a:pPr>
                      <a:r>
                        <a:rPr lang="en-US" sz="2000" dirty="0">
                          <a:latin typeface="Times New Roman"/>
                          <a:ea typeface="Times New Roman"/>
                          <a:cs typeface="Times New Roman"/>
                        </a:rPr>
                        <a:t>Đáp ứng ra</a:t>
                      </a:r>
                      <a:endParaRPr lang="en-US" sz="2400" dirty="0">
                        <a:latin typeface="Times New Roman"/>
                        <a:ea typeface="Times New Roman"/>
                        <a:cs typeface="Times New Roman"/>
                      </a:endParaRPr>
                    </a:p>
                  </a:txBody>
                  <a:tcPr marL="116375" marR="1163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46529">
                <a:tc vMerge="1">
                  <a:txBody>
                    <a:bodyPr/>
                    <a:lstStyle/>
                    <a:p>
                      <a:endParaRPr lang="en-US"/>
                    </a:p>
                  </a:txBody>
                  <a:tcPr/>
                </a:tc>
                <a:tc>
                  <a:txBody>
                    <a:bodyPr/>
                    <a:lstStyle/>
                    <a:p>
                      <a:pPr algn="ctr">
                        <a:spcAft>
                          <a:spcPts val="0"/>
                        </a:spcAft>
                      </a:pPr>
                      <a:r>
                        <a:rPr lang="en-US" sz="2000">
                          <a:latin typeface="Times New Roman"/>
                          <a:ea typeface="Times New Roman"/>
                          <a:cs typeface="Times New Roman"/>
                        </a:rPr>
                        <a:t>V</a:t>
                      </a:r>
                      <a:r>
                        <a:rPr lang="en-US" sz="2000" baseline="-25000">
                          <a:latin typeface="Times New Roman"/>
                          <a:ea typeface="Times New Roman"/>
                          <a:cs typeface="Times New Roman"/>
                        </a:rPr>
                        <a:t>0</a:t>
                      </a:r>
                      <a:endParaRPr lang="en-US" sz="2400">
                        <a:latin typeface="Times New Roman"/>
                        <a:ea typeface="Times New Roman"/>
                        <a:cs typeface="Times New Roman"/>
                      </a:endParaRPr>
                    </a:p>
                  </a:txBody>
                  <a:tcPr marL="116375" marR="1163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V</a:t>
                      </a:r>
                      <a:r>
                        <a:rPr lang="en-US" sz="2000" baseline="-25000">
                          <a:latin typeface="Times New Roman"/>
                          <a:ea typeface="Times New Roman"/>
                          <a:cs typeface="Times New Roman"/>
                        </a:rPr>
                        <a:t>1</a:t>
                      </a:r>
                      <a:endParaRPr lang="en-US" sz="2400">
                        <a:latin typeface="Times New Roman"/>
                        <a:ea typeface="Times New Roman"/>
                        <a:cs typeface="Times New Roman"/>
                      </a:endParaRPr>
                    </a:p>
                  </a:txBody>
                  <a:tcPr marL="116375" marR="1163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V</a:t>
                      </a:r>
                      <a:r>
                        <a:rPr lang="en-US" sz="2000" baseline="-25000">
                          <a:latin typeface="Times New Roman"/>
                          <a:ea typeface="Times New Roman"/>
                          <a:cs typeface="Times New Roman"/>
                        </a:rPr>
                        <a:t>2</a:t>
                      </a:r>
                      <a:endParaRPr lang="en-US" sz="2400">
                        <a:latin typeface="Times New Roman"/>
                        <a:ea typeface="Times New Roman"/>
                        <a:cs typeface="Times New Roman"/>
                      </a:endParaRPr>
                    </a:p>
                  </a:txBody>
                  <a:tcPr marL="116375" marR="1163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V</a:t>
                      </a:r>
                      <a:r>
                        <a:rPr lang="en-US" sz="2000" baseline="-25000">
                          <a:latin typeface="Times New Roman"/>
                          <a:ea typeface="Times New Roman"/>
                          <a:cs typeface="Times New Roman"/>
                        </a:rPr>
                        <a:t>3</a:t>
                      </a:r>
                      <a:endParaRPr lang="en-US" sz="2400">
                        <a:latin typeface="Times New Roman"/>
                        <a:ea typeface="Times New Roman"/>
                        <a:cs typeface="Times New Roman"/>
                      </a:endParaRPr>
                    </a:p>
                  </a:txBody>
                  <a:tcPr marL="116375" marR="1163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1"/>
                  </a:ext>
                </a:extLst>
              </a:tr>
              <a:tr h="310334">
                <a:tc>
                  <a:txBody>
                    <a:bodyPr/>
                    <a:lstStyle/>
                    <a:p>
                      <a:pPr algn="ctr">
                        <a:spcAft>
                          <a:spcPts val="0"/>
                        </a:spcAft>
                      </a:pPr>
                      <a:r>
                        <a:rPr lang="en-US" sz="2000">
                          <a:latin typeface="Times New Roman"/>
                          <a:ea typeface="Times New Roman"/>
                          <a:cs typeface="Times New Roman"/>
                        </a:rPr>
                        <a:t>A</a:t>
                      </a:r>
                      <a:endParaRPr lang="en-US" sz="2400">
                        <a:latin typeface="Times New Roman"/>
                        <a:ea typeface="Times New Roman"/>
                        <a:cs typeface="Times New Roman"/>
                      </a:endParaRPr>
                    </a:p>
                  </a:txBody>
                  <a:tcPr marL="116375" marR="1163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C</a:t>
                      </a:r>
                      <a:endParaRPr lang="en-US" sz="2400">
                        <a:latin typeface="Times New Roman"/>
                        <a:ea typeface="Times New Roman"/>
                        <a:cs typeface="Times New Roman"/>
                      </a:endParaRPr>
                    </a:p>
                  </a:txBody>
                  <a:tcPr marL="116375" marR="116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A</a:t>
                      </a:r>
                      <a:endParaRPr lang="en-US" sz="2400">
                        <a:latin typeface="Times New Roman"/>
                        <a:ea typeface="Times New Roman"/>
                        <a:cs typeface="Times New Roman"/>
                      </a:endParaRPr>
                    </a:p>
                  </a:txBody>
                  <a:tcPr marL="116375" marR="116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A</a:t>
                      </a:r>
                      <a:endParaRPr lang="en-US" sz="2400">
                        <a:latin typeface="Times New Roman"/>
                        <a:ea typeface="Times New Roman"/>
                        <a:cs typeface="Times New Roman"/>
                      </a:endParaRPr>
                    </a:p>
                  </a:txBody>
                  <a:tcPr marL="116375" marR="116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C</a:t>
                      </a:r>
                      <a:endParaRPr lang="en-US" sz="2400">
                        <a:latin typeface="Times New Roman"/>
                        <a:ea typeface="Times New Roman"/>
                        <a:cs typeface="Times New Roman"/>
                      </a:endParaRPr>
                    </a:p>
                  </a:txBody>
                  <a:tcPr marL="116375" marR="116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R</a:t>
                      </a:r>
                      <a:r>
                        <a:rPr lang="en-US" sz="2000" baseline="-25000">
                          <a:latin typeface="Times New Roman"/>
                          <a:ea typeface="Times New Roman"/>
                          <a:cs typeface="Times New Roman"/>
                        </a:rPr>
                        <a:t>0</a:t>
                      </a:r>
                      <a:endParaRPr lang="en-US" sz="2400">
                        <a:latin typeface="Times New Roman"/>
                        <a:ea typeface="Times New Roman"/>
                        <a:cs typeface="Times New Roman"/>
                      </a:endParaRPr>
                    </a:p>
                  </a:txBody>
                  <a:tcPr marL="116375" marR="116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2"/>
                  </a:ext>
                </a:extLst>
              </a:tr>
              <a:tr h="310334">
                <a:tc>
                  <a:txBody>
                    <a:bodyPr/>
                    <a:lstStyle/>
                    <a:p>
                      <a:pPr algn="ctr">
                        <a:spcAft>
                          <a:spcPts val="0"/>
                        </a:spcAft>
                      </a:pPr>
                      <a:r>
                        <a:rPr lang="en-US" sz="2000">
                          <a:latin typeface="Times New Roman"/>
                          <a:ea typeface="Times New Roman"/>
                          <a:cs typeface="Times New Roman"/>
                        </a:rPr>
                        <a:t>B</a:t>
                      </a:r>
                      <a:endParaRPr lang="en-US" sz="2400">
                        <a:latin typeface="Times New Roman"/>
                        <a:ea typeface="Times New Roman"/>
                        <a:cs typeface="Times New Roman"/>
                      </a:endParaRPr>
                    </a:p>
                  </a:txBody>
                  <a:tcPr marL="116375" marR="1163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C</a:t>
                      </a:r>
                      <a:endParaRPr lang="en-US" sz="2400">
                        <a:latin typeface="Times New Roman"/>
                        <a:ea typeface="Times New Roman"/>
                        <a:cs typeface="Times New Roman"/>
                      </a:endParaRPr>
                    </a:p>
                  </a:txBody>
                  <a:tcPr marL="116375" marR="116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C</a:t>
                      </a:r>
                      <a:endParaRPr lang="en-US" sz="2400">
                        <a:latin typeface="Times New Roman"/>
                        <a:ea typeface="Times New Roman"/>
                        <a:cs typeface="Times New Roman"/>
                      </a:endParaRPr>
                    </a:p>
                  </a:txBody>
                  <a:tcPr marL="116375" marR="116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D</a:t>
                      </a:r>
                      <a:endParaRPr lang="en-US" sz="2400">
                        <a:latin typeface="Times New Roman"/>
                        <a:ea typeface="Times New Roman"/>
                        <a:cs typeface="Times New Roman"/>
                      </a:endParaRPr>
                    </a:p>
                  </a:txBody>
                  <a:tcPr marL="116375" marR="116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D</a:t>
                      </a:r>
                      <a:endParaRPr lang="en-US" sz="2400">
                        <a:latin typeface="Times New Roman"/>
                        <a:ea typeface="Times New Roman"/>
                        <a:cs typeface="Times New Roman"/>
                      </a:endParaRPr>
                    </a:p>
                  </a:txBody>
                  <a:tcPr marL="116375" marR="116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R</a:t>
                      </a:r>
                      <a:r>
                        <a:rPr lang="en-US" sz="2000" baseline="-25000">
                          <a:latin typeface="Times New Roman"/>
                          <a:ea typeface="Times New Roman"/>
                          <a:cs typeface="Times New Roman"/>
                        </a:rPr>
                        <a:t>0</a:t>
                      </a:r>
                      <a:endParaRPr lang="en-US" sz="2400">
                        <a:latin typeface="Times New Roman"/>
                        <a:ea typeface="Times New Roman"/>
                        <a:cs typeface="Times New Roman"/>
                      </a:endParaRPr>
                    </a:p>
                  </a:txBody>
                  <a:tcPr marL="116375" marR="116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3"/>
                  </a:ext>
                </a:extLst>
              </a:tr>
              <a:tr h="310334">
                <a:tc>
                  <a:txBody>
                    <a:bodyPr/>
                    <a:lstStyle/>
                    <a:p>
                      <a:pPr algn="ctr">
                        <a:spcAft>
                          <a:spcPts val="0"/>
                        </a:spcAft>
                      </a:pPr>
                      <a:r>
                        <a:rPr lang="en-US" sz="2000">
                          <a:latin typeface="Times New Roman"/>
                          <a:ea typeface="Times New Roman"/>
                          <a:cs typeface="Times New Roman"/>
                        </a:rPr>
                        <a:t>C</a:t>
                      </a:r>
                      <a:endParaRPr lang="en-US" sz="2400">
                        <a:latin typeface="Times New Roman"/>
                        <a:ea typeface="Times New Roman"/>
                        <a:cs typeface="Times New Roman"/>
                      </a:endParaRPr>
                    </a:p>
                  </a:txBody>
                  <a:tcPr marL="116375" marR="1163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C</a:t>
                      </a:r>
                      <a:endParaRPr lang="en-US" sz="2400">
                        <a:latin typeface="Times New Roman"/>
                        <a:ea typeface="Times New Roman"/>
                        <a:cs typeface="Times New Roman"/>
                      </a:endParaRPr>
                    </a:p>
                  </a:txBody>
                  <a:tcPr marL="116375" marR="116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C</a:t>
                      </a:r>
                      <a:endParaRPr lang="en-US" sz="2400">
                        <a:latin typeface="Times New Roman"/>
                        <a:ea typeface="Times New Roman"/>
                        <a:cs typeface="Times New Roman"/>
                      </a:endParaRPr>
                    </a:p>
                  </a:txBody>
                  <a:tcPr marL="116375" marR="116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B</a:t>
                      </a:r>
                      <a:endParaRPr lang="en-US" sz="2400">
                        <a:latin typeface="Times New Roman"/>
                        <a:ea typeface="Times New Roman"/>
                        <a:cs typeface="Times New Roman"/>
                      </a:endParaRPr>
                    </a:p>
                  </a:txBody>
                  <a:tcPr marL="116375" marR="116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B</a:t>
                      </a:r>
                      <a:endParaRPr lang="en-US" sz="2400">
                        <a:latin typeface="Times New Roman"/>
                        <a:ea typeface="Times New Roman"/>
                        <a:cs typeface="Times New Roman"/>
                      </a:endParaRPr>
                    </a:p>
                  </a:txBody>
                  <a:tcPr marL="116375" marR="116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R</a:t>
                      </a:r>
                      <a:r>
                        <a:rPr lang="en-US" sz="2000" baseline="-25000">
                          <a:latin typeface="Times New Roman"/>
                          <a:ea typeface="Times New Roman"/>
                          <a:cs typeface="Times New Roman"/>
                        </a:rPr>
                        <a:t>0</a:t>
                      </a:r>
                      <a:endParaRPr lang="en-US" sz="2400">
                        <a:latin typeface="Times New Roman"/>
                        <a:ea typeface="Times New Roman"/>
                        <a:cs typeface="Times New Roman"/>
                      </a:endParaRPr>
                    </a:p>
                  </a:txBody>
                  <a:tcPr marL="116375" marR="116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4"/>
                  </a:ext>
                </a:extLst>
              </a:tr>
              <a:tr h="310334">
                <a:tc>
                  <a:txBody>
                    <a:bodyPr/>
                    <a:lstStyle/>
                    <a:p>
                      <a:pPr algn="ctr">
                        <a:spcAft>
                          <a:spcPts val="0"/>
                        </a:spcAft>
                      </a:pPr>
                      <a:r>
                        <a:rPr lang="en-US" sz="2000" dirty="0">
                          <a:latin typeface="Times New Roman"/>
                          <a:ea typeface="Times New Roman"/>
                          <a:cs typeface="Times New Roman"/>
                        </a:rPr>
                        <a:t>D</a:t>
                      </a:r>
                      <a:endParaRPr lang="en-US" sz="2400" dirty="0">
                        <a:latin typeface="Times New Roman"/>
                        <a:ea typeface="Times New Roman"/>
                        <a:cs typeface="Times New Roman"/>
                      </a:endParaRPr>
                    </a:p>
                  </a:txBody>
                  <a:tcPr marL="116375" marR="11637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C</a:t>
                      </a:r>
                      <a:endParaRPr lang="en-US" sz="2400">
                        <a:latin typeface="Times New Roman"/>
                        <a:ea typeface="Times New Roman"/>
                        <a:cs typeface="Times New Roman"/>
                      </a:endParaRPr>
                    </a:p>
                  </a:txBody>
                  <a:tcPr marL="116375" marR="116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D</a:t>
                      </a:r>
                      <a:endParaRPr lang="en-US" sz="2400">
                        <a:latin typeface="Times New Roman"/>
                        <a:ea typeface="Times New Roman"/>
                        <a:cs typeface="Times New Roman"/>
                      </a:endParaRPr>
                    </a:p>
                  </a:txBody>
                  <a:tcPr marL="116375" marR="116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A</a:t>
                      </a:r>
                      <a:endParaRPr lang="en-US" sz="2400">
                        <a:latin typeface="Times New Roman"/>
                        <a:ea typeface="Times New Roman"/>
                        <a:cs typeface="Times New Roman"/>
                      </a:endParaRPr>
                    </a:p>
                  </a:txBody>
                  <a:tcPr marL="116375" marR="116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latin typeface="Times New Roman"/>
                          <a:ea typeface="Times New Roman"/>
                          <a:cs typeface="Times New Roman"/>
                        </a:rPr>
                        <a:t>B</a:t>
                      </a:r>
                      <a:endParaRPr lang="en-US" sz="2400">
                        <a:latin typeface="Times New Roman"/>
                        <a:ea typeface="Times New Roman"/>
                        <a:cs typeface="Times New Roman"/>
                      </a:endParaRPr>
                    </a:p>
                  </a:txBody>
                  <a:tcPr marL="116375" marR="116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a:latin typeface="Times New Roman"/>
                          <a:ea typeface="Times New Roman"/>
                          <a:cs typeface="Times New Roman"/>
                        </a:rPr>
                        <a:t>R</a:t>
                      </a:r>
                      <a:r>
                        <a:rPr lang="en-US" sz="2000" baseline="-25000" dirty="0">
                          <a:latin typeface="Times New Roman"/>
                          <a:ea typeface="Times New Roman"/>
                          <a:cs typeface="Times New Roman"/>
                        </a:rPr>
                        <a:t>1</a:t>
                      </a:r>
                      <a:endParaRPr lang="en-US" sz="2400" dirty="0">
                        <a:latin typeface="Times New Roman"/>
                        <a:ea typeface="Times New Roman"/>
                        <a:cs typeface="Times New Roman"/>
                      </a:endParaRPr>
                    </a:p>
                  </a:txBody>
                  <a:tcPr marL="116375" marR="116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2" name="Title 1"/>
          <p:cNvSpPr>
            <a:spLocks noGrp="1"/>
          </p:cNvSpPr>
          <p:nvPr>
            <p:ph type="title"/>
          </p:nvPr>
        </p:nvSpPr>
        <p:spPr>
          <a:xfrm>
            <a:off x="116113" y="43153"/>
            <a:ext cx="11814629" cy="715962"/>
          </a:xfrm>
        </p:spPr>
        <p:txBody>
          <a:bodyPr vert="horz" lIns="91440" tIns="45720" rIns="91440" bIns="45720" rtlCol="0" anchor="ctr">
            <a:noAutofit/>
          </a:bodyPr>
          <a:lstStyle/>
          <a:p>
            <a:pPr lvl="0" algn="l">
              <a:defRPr/>
            </a:pPr>
            <a:r>
              <a:rPr lang="en-US" sz="3200" b="1" dirty="0">
                <a:solidFill>
                  <a:srgbClr val="C00000"/>
                </a:solidFill>
                <a:latin typeface="Times New Roman" panose="02020603050405020304" pitchFamily="18" charset="0"/>
                <a:cs typeface="Times New Roman" panose="02020603050405020304" pitchFamily="18" charset="0"/>
              </a:rPr>
              <a:t>4</a:t>
            </a:r>
            <a:r>
              <a:rPr lang="en-US" sz="3200" b="1" dirty="0" smtClean="0">
                <a:solidFill>
                  <a:srgbClr val="C00000"/>
                </a:solidFill>
                <a:latin typeface="Times New Roman" panose="02020603050405020304" pitchFamily="18" charset="0"/>
                <a:cs typeface="Times New Roman" panose="02020603050405020304" pitchFamily="18" charset="0"/>
              </a:rPr>
              <a:t>.6</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Phân</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tích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mạch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dãy</a:t>
            </a:r>
            <a:r>
              <a:rPr lang="en-US" sz="3200" b="1" dirty="0" smtClean="0">
                <a:solidFill>
                  <a:srgbClr val="C00000"/>
                </a:solidFill>
                <a:latin typeface="Times New Roman" panose="02020603050405020304" pitchFamily="18" charset="0"/>
                <a:cs typeface="Times New Roman" panose="02020603050405020304" pitchFamily="18" charset="0"/>
              </a:rPr>
              <a:t> (3)</a:t>
            </a:r>
            <a:endParaRPr lang="en-US" sz="32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10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arn(inVertical)">
                                      <p:cBhvr>
                                        <p:cTn id="2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A228536-E06C-4246-9921-5981D42A0643}"/>
              </a:ext>
            </a:extLst>
          </p:cNvPr>
          <p:cNvSpPr txBox="1"/>
          <p:nvPr/>
        </p:nvSpPr>
        <p:spPr>
          <a:xfrm>
            <a:off x="246743" y="3469164"/>
            <a:ext cx="7358742" cy="1323439"/>
          </a:xfrm>
          <a:prstGeom prst="rect">
            <a:avLst/>
          </a:prstGeom>
          <a:noFill/>
        </p:spPr>
        <p:txBody>
          <a:bodyPr wrap="square" rtlCol="0">
            <a:spAutoFit/>
            <a:scene3d>
              <a:camera prst="orthographicFront"/>
              <a:lightRig rig="threePt" dir="t"/>
            </a:scene3d>
            <a:sp3d contourW="12700"/>
          </a:bodyPr>
          <a:lstStyle/>
          <a:p>
            <a:pPr algn="ctr"/>
            <a:r>
              <a:rPr lang="en-US" altLang="zh-CN" sz="4000" b="1" dirty="0" smtClean="0">
                <a:solidFill>
                  <a:schemeClr val="bg2">
                    <a:lumMod val="25000"/>
                  </a:schemeClr>
                </a:solidFill>
                <a:latin typeface="Times New Roman" panose="02020603050405020304" pitchFamily="18" charset="0"/>
                <a:cs typeface="Times New Roman" panose="02020603050405020304" pitchFamily="18" charset="0"/>
              </a:rPr>
              <a:t>VI MẠCH TÍCH HỢP LẬP TRÌNH ĐƯỢC VÀ ỨNG DỤNG</a:t>
            </a:r>
            <a:endParaRPr lang="en-US" altLang="zh-CN" sz="4000" b="1"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41B40FC-AF12-4F69-9B18-F1E03889576A}"/>
              </a:ext>
            </a:extLst>
          </p:cNvPr>
          <p:cNvSpPr txBox="1"/>
          <p:nvPr/>
        </p:nvSpPr>
        <p:spPr>
          <a:xfrm>
            <a:off x="0" y="2540066"/>
            <a:ext cx="7192963" cy="769441"/>
          </a:xfrm>
          <a:prstGeom prst="rect">
            <a:avLst/>
          </a:prstGeom>
          <a:noFill/>
        </p:spPr>
        <p:txBody>
          <a:bodyPr wrap="square" rtlCol="0">
            <a:spAutoFit/>
            <a:scene3d>
              <a:camera prst="orthographicFront"/>
              <a:lightRig rig="threePt" dir="t"/>
            </a:scene3d>
            <a:sp3d contourW="12700"/>
          </a:bodyPr>
          <a:lstStyle/>
          <a:p>
            <a:pPr algn="ctr"/>
            <a:r>
              <a:rPr lang="en-US" altLang="zh-CN" sz="4400" b="1" dirty="0" err="1" smtClean="0">
                <a:solidFill>
                  <a:schemeClr val="bg2">
                    <a:lumMod val="25000"/>
                  </a:schemeClr>
                </a:solidFill>
                <a:latin typeface="Times New Roman" panose="02020603050405020304" pitchFamily="18" charset="0"/>
                <a:ea typeface="时尚中黑简体" panose="01010104010101010101" pitchFamily="2" charset="-122"/>
                <a:cs typeface="Times New Roman" panose="02020603050405020304" pitchFamily="18" charset="0"/>
              </a:rPr>
              <a:t>Chương</a:t>
            </a:r>
            <a:r>
              <a:rPr lang="en-US" altLang="zh-CN" sz="4400" b="1" dirty="0" smtClean="0">
                <a:solidFill>
                  <a:schemeClr val="bg2">
                    <a:lumMod val="25000"/>
                  </a:schemeClr>
                </a:solidFill>
                <a:latin typeface="Times New Roman" panose="02020603050405020304" pitchFamily="18" charset="0"/>
                <a:ea typeface="时尚中黑简体" panose="01010104010101010101" pitchFamily="2" charset="-122"/>
                <a:cs typeface="Times New Roman" panose="02020603050405020304" pitchFamily="18" charset="0"/>
              </a:rPr>
              <a:t> </a:t>
            </a:r>
            <a:r>
              <a:rPr lang="en-US" altLang="zh-CN" sz="4400" b="1" dirty="0">
                <a:solidFill>
                  <a:schemeClr val="bg2">
                    <a:lumMod val="25000"/>
                  </a:schemeClr>
                </a:solidFill>
                <a:latin typeface="Times New Roman" panose="02020603050405020304" pitchFamily="18" charset="0"/>
                <a:ea typeface="时尚中黑简体" panose="01010104010101010101" pitchFamily="2" charset="-122"/>
                <a:cs typeface="Times New Roman" panose="02020603050405020304" pitchFamily="18" charset="0"/>
              </a:rPr>
              <a:t>5</a:t>
            </a:r>
            <a:endParaRPr lang="zh-CN" altLang="en-US" sz="4400" b="1" dirty="0">
              <a:solidFill>
                <a:schemeClr val="bg2">
                  <a:lumMod val="25000"/>
                </a:schemeClr>
              </a:solidFill>
              <a:latin typeface="Times New Roman" panose="02020603050405020304" pitchFamily="18" charset="0"/>
              <a:ea typeface="时尚中黑简体" panose="01010104010101010101" pitchFamily="2" charset="-122"/>
              <a:cs typeface="Times New Roman" panose="02020603050405020304" pitchFamily="18" charset="0"/>
            </a:endParaRPr>
          </a:p>
        </p:txBody>
      </p:sp>
    </p:spTree>
    <p:extLst>
      <p:ext uri="{BB962C8B-B14F-4D97-AF65-F5344CB8AC3E}">
        <p14:creationId xmlns:p14="http://schemas.microsoft.com/office/powerpoint/2010/main" val="2985703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87552"/>
            <a:ext cx="8229600" cy="563562"/>
          </a:xfrm>
        </p:spPr>
        <p:txBody>
          <a:bodyPr>
            <a:normAutofit fontScale="90000"/>
          </a:bodyPr>
          <a:lstStyle/>
          <a:p>
            <a:pPr algn="l"/>
            <a:r>
              <a:rPr lang="en-US" sz="3600" b="1" dirty="0" smtClean="0">
                <a:solidFill>
                  <a:schemeClr val="bg2">
                    <a:lumMod val="25000"/>
                  </a:schemeClr>
                </a:solidFill>
                <a:latin typeface="Times New Roman" panose="02020603050405020304" pitchFamily="18" charset="0"/>
                <a:cs typeface="Times New Roman" panose="02020603050405020304" pitchFamily="18" charset="0"/>
              </a:rPr>
              <a:t>MỤC TIÊU </a:t>
            </a:r>
            <a:endParaRPr lang="en-US" sz="3600" dirty="0">
              <a:solidFill>
                <a:schemeClr val="bg2">
                  <a:lumMod val="25000"/>
                </a:schemeClr>
              </a:solidFill>
            </a:endParaRPr>
          </a:p>
        </p:txBody>
      </p:sp>
      <p:sp>
        <p:nvSpPr>
          <p:cNvPr id="3" name="Content Placeholder 2"/>
          <p:cNvSpPr>
            <a:spLocks noGrp="1"/>
          </p:cNvSpPr>
          <p:nvPr>
            <p:ph idx="1"/>
          </p:nvPr>
        </p:nvSpPr>
        <p:spPr>
          <a:xfrm>
            <a:off x="362857" y="1861459"/>
            <a:ext cx="11451772" cy="2928256"/>
          </a:xfrm>
        </p:spPr>
        <p:txBody>
          <a:bodyPr>
            <a:noAutofit/>
          </a:bodyPr>
          <a:lstStyle/>
          <a:p>
            <a:pPr algn="just">
              <a:lnSpc>
                <a:spcPct val="150000"/>
              </a:lnSpc>
              <a:spcBef>
                <a:spcPts val="600"/>
              </a:spcBef>
              <a:buFont typeface="Wingdings" panose="05000000000000000000" pitchFamily="2" charset="2"/>
              <a:buChar char="Ø"/>
            </a:pPr>
            <a:r>
              <a:rPr lang="en-US" sz="2800" b="1" dirty="0" err="1" smtClean="0">
                <a:solidFill>
                  <a:srgbClr val="C00000"/>
                </a:solidFill>
                <a:latin typeface="Times New Roman" panose="02020603050405020304" pitchFamily="18" charset="0"/>
                <a:cs typeface="Times New Roman" panose="02020603050405020304" pitchFamily="18" charset="0"/>
              </a:rPr>
              <a:t>Hiểu</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được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cấu</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trúc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tính</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năng</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và</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nguyên</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lý</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làm</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hoạt</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động</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của</a:t>
            </a:r>
            <a:r>
              <a:rPr lang="en-US" sz="2800" b="1" dirty="0" smtClean="0">
                <a:solidFill>
                  <a:srgbClr val="C00000"/>
                </a:solidFill>
                <a:latin typeface="Times New Roman" panose="02020603050405020304" pitchFamily="18" charset="0"/>
                <a:cs typeface="Times New Roman" panose="02020603050405020304" pitchFamily="18" charset="0"/>
              </a:rPr>
              <a:t> vi </a:t>
            </a:r>
            <a:r>
              <a:rPr lang="en-US" sz="2800" b="1" dirty="0" err="1" smtClean="0">
                <a:solidFill>
                  <a:srgbClr val="C00000"/>
                </a:solidFill>
                <a:latin typeface="Times New Roman" panose="02020603050405020304" pitchFamily="18" charset="0"/>
                <a:cs typeface="Times New Roman" panose="02020603050405020304" pitchFamily="18" charset="0"/>
              </a:rPr>
              <a:t>mạch</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tích</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hợp</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lập</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trình</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được</a:t>
            </a:r>
            <a:r>
              <a:rPr lang="en-US" sz="2800" b="1" dirty="0" smtClean="0">
                <a:solidFill>
                  <a:srgbClr val="C00000"/>
                </a:solidFill>
                <a:latin typeface="Times New Roman" panose="02020603050405020304" pitchFamily="18" charset="0"/>
                <a:cs typeface="Times New Roman" panose="02020603050405020304" pitchFamily="18" charset="0"/>
              </a:rPr>
              <a:t>.</a:t>
            </a:r>
          </a:p>
          <a:p>
            <a:pPr algn="just">
              <a:lnSpc>
                <a:spcPct val="150000"/>
              </a:lnSpc>
              <a:spcBef>
                <a:spcPts val="600"/>
              </a:spcBef>
              <a:buFont typeface="Wingdings" panose="05000000000000000000" pitchFamily="2" charset="2"/>
              <a:buChar char="Ø"/>
            </a:pPr>
            <a:r>
              <a:rPr lang="en-US" sz="2800" b="1" dirty="0" err="1" smtClean="0">
                <a:solidFill>
                  <a:srgbClr val="C00000"/>
                </a:solidFill>
                <a:latin typeface="Times New Roman" panose="02020603050405020304" pitchFamily="18" charset="0"/>
                <a:cs typeface="Times New Roman" panose="02020603050405020304" pitchFamily="18" charset="0"/>
              </a:rPr>
              <a:t>Làm</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tiền</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đề</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để</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tiếp</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thu</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tốt</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kiến</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thức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của</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các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môn</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học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tiếp</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theo</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Thiết</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kế</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hệ</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thống</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số</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Cơ</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sở</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thiết</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kế</a:t>
            </a:r>
            <a:r>
              <a:rPr lang="en-US" sz="2800" b="1" dirty="0" smtClean="0">
                <a:solidFill>
                  <a:srgbClr val="C00000"/>
                </a:solidFill>
                <a:latin typeface="Times New Roman" panose="02020603050405020304" pitchFamily="18" charset="0"/>
                <a:cs typeface="Times New Roman" panose="02020603050405020304" pitchFamily="18" charset="0"/>
              </a:rPr>
              <a:t> VLSI, </a:t>
            </a:r>
            <a:r>
              <a:rPr lang="en-US" sz="2800" b="1" dirty="0" err="1" smtClean="0">
                <a:solidFill>
                  <a:srgbClr val="C00000"/>
                </a:solidFill>
                <a:latin typeface="Times New Roman" panose="02020603050405020304" pitchFamily="18" charset="0"/>
                <a:cs typeface="Times New Roman" panose="02020603050405020304" pitchFamily="18" charset="0"/>
              </a:rPr>
              <a:t>Thiết</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kế</a:t>
            </a:r>
            <a:r>
              <a:rPr lang="en-US" sz="2800" b="1" dirty="0" smtClean="0">
                <a:solidFill>
                  <a:srgbClr val="C00000"/>
                </a:solidFill>
                <a:latin typeface="Times New Roman" panose="02020603050405020304" pitchFamily="18" charset="0"/>
                <a:cs typeface="Times New Roman" panose="02020603050405020304" pitchFamily="18" charset="0"/>
              </a:rPr>
              <a:t> vi </a:t>
            </a:r>
            <a:r>
              <a:rPr lang="en-US" sz="2800" b="1" dirty="0" err="1" smtClean="0">
                <a:solidFill>
                  <a:srgbClr val="C00000"/>
                </a:solidFill>
                <a:latin typeface="Times New Roman" panose="02020603050405020304" pitchFamily="18" charset="0"/>
                <a:cs typeface="Times New Roman" panose="02020603050405020304" pitchFamily="18" charset="0"/>
              </a:rPr>
              <a:t>mạch</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số</a:t>
            </a:r>
            <a:r>
              <a:rPr lang="en-US" sz="2800" b="1" dirty="0" smtClean="0">
                <a:solidFill>
                  <a:srgbClr val="C00000"/>
                </a:solidFill>
                <a:latin typeface="Times New Roman" panose="02020603050405020304" pitchFamily="18" charset="0"/>
                <a:cs typeface="Times New Roman" panose="02020603050405020304" pitchFamily="18" charset="0"/>
              </a:rPr>
              <a:t>)</a:t>
            </a:r>
          </a:p>
        </p:txBody>
      </p:sp>
      <p:sp>
        <p:nvSpPr>
          <p:cNvPr id="4" name="Slide Number Placeholder 3"/>
          <p:cNvSpPr>
            <a:spLocks noGrp="1"/>
          </p:cNvSpPr>
          <p:nvPr>
            <p:ph type="sldNum" sz="quarter" idx="12"/>
          </p:nvPr>
        </p:nvSpPr>
        <p:spPr/>
        <p:txBody>
          <a:bodyPr/>
          <a:lstStyle/>
          <a:p>
            <a:fld id="{A8707075-541A-4CB2-8C7D-C1C20183CA57}" type="slidenum">
              <a:rPr lang="en-US" smtClean="0"/>
              <a:pPr/>
              <a:t>138</a:t>
            </a:fld>
            <a:endParaRPr lang="en-US" dirty="0"/>
          </a:p>
        </p:txBody>
      </p:sp>
    </p:spTree>
    <p:extLst>
      <p:ext uri="{BB962C8B-B14F-4D97-AF65-F5344CB8AC3E}">
        <p14:creationId xmlns:p14="http://schemas.microsoft.com/office/powerpoint/2010/main" val="407413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10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0" y="2089485"/>
            <a:ext cx="8229600" cy="1327484"/>
          </a:xfrm>
        </p:spPr>
        <p:txBody>
          <a:bodyPr>
            <a:noAutofit/>
          </a:bodyPr>
          <a:lstStyle/>
          <a:p>
            <a:pPr marL="0" indent="0">
              <a:spcBef>
                <a:spcPts val="1200"/>
              </a:spcBef>
              <a:buNone/>
            </a:pPr>
            <a:r>
              <a:rPr lang="en-US" sz="2800" b="1" dirty="0" smtClean="0">
                <a:solidFill>
                  <a:srgbClr val="C00000"/>
                </a:solidFill>
                <a:latin typeface="Times New Roman" panose="02020603050405020304" pitchFamily="18" charset="0"/>
                <a:cs typeface="Times New Roman" panose="02020603050405020304" pitchFamily="18" charset="0"/>
              </a:rPr>
              <a:t>5.1. </a:t>
            </a:r>
            <a:r>
              <a:rPr lang="en-US" sz="2800" b="1" dirty="0" err="1" smtClean="0">
                <a:solidFill>
                  <a:srgbClr val="C00000"/>
                </a:solidFill>
                <a:latin typeface="Times New Roman" panose="02020603050405020304" pitchFamily="18" charset="0"/>
                <a:cs typeface="Times New Roman" panose="02020603050405020304" pitchFamily="18" charset="0"/>
              </a:rPr>
              <a:t>Tổng</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quan</a:t>
            </a:r>
            <a:r>
              <a:rPr lang="en-US" sz="2800" b="1" dirty="0" smtClean="0">
                <a:solidFill>
                  <a:srgbClr val="C00000"/>
                </a:solidFill>
                <a:latin typeface="Times New Roman" panose="02020603050405020304" pitchFamily="18" charset="0"/>
                <a:cs typeface="Times New Roman" panose="02020603050405020304" pitchFamily="18" charset="0"/>
              </a:rPr>
              <a:t> PLD</a:t>
            </a:r>
          </a:p>
          <a:p>
            <a:pPr marL="0" indent="0">
              <a:spcBef>
                <a:spcPts val="1200"/>
              </a:spcBef>
              <a:buNone/>
            </a:pPr>
            <a:r>
              <a:rPr lang="en-US" sz="2800" b="1" dirty="0" smtClean="0">
                <a:solidFill>
                  <a:srgbClr val="C00000"/>
                </a:solidFill>
                <a:latin typeface="Times New Roman" panose="02020603050405020304" pitchFamily="18" charset="0"/>
                <a:cs typeface="Times New Roman" panose="02020603050405020304" pitchFamily="18" charset="0"/>
              </a:rPr>
              <a:t>5.2. </a:t>
            </a:r>
            <a:r>
              <a:rPr lang="en-US" sz="2800" b="1" dirty="0" err="1" smtClean="0">
                <a:solidFill>
                  <a:srgbClr val="C00000"/>
                </a:solidFill>
                <a:latin typeface="Times New Roman" panose="02020603050405020304" pitchFamily="18" charset="0"/>
                <a:cs typeface="Times New Roman" panose="02020603050405020304" pitchFamily="18" charset="0"/>
              </a:rPr>
              <a:t>Kiến</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trúc</a:t>
            </a:r>
            <a:r>
              <a:rPr lang="en-US" sz="2800" b="1" dirty="0" smtClean="0">
                <a:solidFill>
                  <a:srgbClr val="C00000"/>
                </a:solidFill>
                <a:latin typeface="Times New Roman" panose="02020603050405020304" pitchFamily="18" charset="0"/>
                <a:cs typeface="Times New Roman" panose="02020603050405020304" pitchFamily="18" charset="0"/>
              </a:rPr>
              <a:t> PLD</a:t>
            </a:r>
          </a:p>
          <a:p>
            <a:pPr marL="0" indent="0">
              <a:spcBef>
                <a:spcPts val="1200"/>
              </a:spcBef>
              <a:buNone/>
            </a:pPr>
            <a:endParaRPr lang="en-US" sz="2800" b="1" dirty="0">
              <a:solidFill>
                <a:srgbClr val="C0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A8707075-541A-4CB2-8C7D-C1C20183CA57}" type="slidenum">
              <a:rPr lang="en-US" smtClean="0"/>
              <a:pPr/>
              <a:t>139</a:t>
            </a:fld>
            <a:endParaRPr lang="en-US" dirty="0"/>
          </a:p>
        </p:txBody>
      </p:sp>
      <p:sp>
        <p:nvSpPr>
          <p:cNvPr id="6" name="Title 1"/>
          <p:cNvSpPr>
            <a:spLocks noGrp="1"/>
          </p:cNvSpPr>
          <p:nvPr>
            <p:ph type="title"/>
          </p:nvPr>
        </p:nvSpPr>
        <p:spPr>
          <a:xfrm>
            <a:off x="152400" y="231096"/>
            <a:ext cx="8229600" cy="639762"/>
          </a:xfrm>
        </p:spPr>
        <p:txBody>
          <a:bodyPr>
            <a:noAutofit/>
          </a:bodyPr>
          <a:lstStyle/>
          <a:p>
            <a:pPr algn="l"/>
            <a:r>
              <a:rPr lang="en-US" sz="3200" b="1" dirty="0" smtClean="0">
                <a:solidFill>
                  <a:schemeClr val="bg2">
                    <a:lumMod val="25000"/>
                  </a:schemeClr>
                </a:solidFill>
                <a:latin typeface="Times New Roman" panose="02020603050405020304" pitchFamily="18" charset="0"/>
                <a:cs typeface="Times New Roman" panose="02020603050405020304" pitchFamily="18" charset="0"/>
              </a:rPr>
              <a:t>NỘI DUNG</a:t>
            </a:r>
            <a:endParaRPr lang="en-US" sz="3200" dirty="0">
              <a:solidFill>
                <a:schemeClr val="bg2">
                  <a:lumMod val="25000"/>
                </a:schemeClr>
              </a:solidFill>
            </a:endParaRPr>
          </a:p>
        </p:txBody>
      </p:sp>
    </p:spTree>
    <p:extLst>
      <p:ext uri="{BB962C8B-B14F-4D97-AF65-F5344CB8AC3E}">
        <p14:creationId xmlns:p14="http://schemas.microsoft.com/office/powerpoint/2010/main" val="189673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14</a:t>
            </a:fld>
            <a:endParaRPr lang="en-US" dirty="0"/>
          </a:p>
        </p:txBody>
      </p:sp>
      <p:sp>
        <p:nvSpPr>
          <p:cNvPr id="5" name="Content Placeholder 2"/>
          <p:cNvSpPr>
            <a:spLocks noGrp="1"/>
          </p:cNvSpPr>
          <p:nvPr>
            <p:ph idx="1"/>
          </p:nvPr>
        </p:nvSpPr>
        <p:spPr>
          <a:xfrm>
            <a:off x="1128486" y="862274"/>
            <a:ext cx="5715000" cy="609600"/>
          </a:xfrm>
        </p:spPr>
        <p:txBody>
          <a:bodyPr>
            <a:normAutofit/>
          </a:bodyPr>
          <a:lstStyle/>
          <a:p>
            <a:pPr marL="514350" indent="-514350">
              <a:buFont typeface="+mj-lt"/>
              <a:buAutoNum type="arabicPeriod" startAt="3"/>
            </a:pPr>
            <a:r>
              <a:rPr lang="en-US" sz="2800" b="1" dirty="0" err="1">
                <a:latin typeface="Times New Roman" panose="02020603050405020304" pitchFamily="18" charset="0"/>
                <a:cs typeface="Times New Roman" panose="02020603050405020304" pitchFamily="18" charset="0"/>
              </a:rPr>
              <a:t>Đổi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từ</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cơ</a:t>
            </a:r>
            <a:r>
              <a:rPr lang="en-US" sz="2800" b="1" dirty="0">
                <a:latin typeface="Times New Roman" panose="02020603050405020304" pitchFamily="18" charset="0"/>
                <a:cs typeface="Times New Roman" panose="02020603050405020304" pitchFamily="18" charset="0"/>
              </a:rPr>
              <a:t> số q sang </a:t>
            </a:r>
            <a:r>
              <a:rPr lang="en-US" sz="2800" b="1" dirty="0" err="1">
                <a:latin typeface="Times New Roman" panose="02020603050405020304" pitchFamily="18" charset="0"/>
                <a:cs typeface="Times New Roman" panose="02020603050405020304" pitchFamily="18" charset="0"/>
              </a:rPr>
              <a:t>cơ</a:t>
            </a:r>
            <a:r>
              <a:rPr lang="en-US" sz="2800" b="1" dirty="0">
                <a:latin typeface="Times New Roman" panose="02020603050405020304" pitchFamily="18" charset="0"/>
                <a:cs typeface="Times New Roman" panose="02020603050405020304" pitchFamily="18" charset="0"/>
              </a:rPr>
              <a:t> số q’</a:t>
            </a:r>
          </a:p>
        </p:txBody>
      </p:sp>
      <p:pic>
        <p:nvPicPr>
          <p:cNvPr id="9" name="Picture 8"/>
          <p:cNvPicPr>
            <a:picLocks noChangeAspect="1"/>
          </p:cNvPicPr>
          <p:nvPr/>
        </p:nvPicPr>
        <p:blipFill>
          <a:blip r:embed="rId2"/>
          <a:stretch>
            <a:fillRect/>
          </a:stretch>
        </p:blipFill>
        <p:spPr>
          <a:xfrm>
            <a:off x="2286001" y="1707661"/>
            <a:ext cx="3733800" cy="1340339"/>
          </a:xfrm>
          <a:prstGeom prst="rect">
            <a:avLst/>
          </a:prstGeom>
        </p:spPr>
      </p:pic>
      <p:pic>
        <p:nvPicPr>
          <p:cNvPr id="10" name="Picture 9"/>
          <p:cNvPicPr>
            <a:picLocks noChangeAspect="1"/>
          </p:cNvPicPr>
          <p:nvPr/>
        </p:nvPicPr>
        <p:blipFill>
          <a:blip r:embed="rId3"/>
          <a:stretch>
            <a:fillRect/>
          </a:stretch>
        </p:blipFill>
        <p:spPr>
          <a:xfrm>
            <a:off x="2286000" y="3276306"/>
            <a:ext cx="4419600" cy="1143294"/>
          </a:xfrm>
          <a:prstGeom prst="rect">
            <a:avLst/>
          </a:prstGeom>
        </p:spPr>
      </p:pic>
      <p:pic>
        <p:nvPicPr>
          <p:cNvPr id="11" name="Picture 10"/>
          <p:cNvPicPr>
            <a:picLocks noChangeAspect="1"/>
          </p:cNvPicPr>
          <p:nvPr/>
        </p:nvPicPr>
        <p:blipFill>
          <a:blip r:embed="rId4"/>
          <a:stretch>
            <a:fillRect/>
          </a:stretch>
        </p:blipFill>
        <p:spPr>
          <a:xfrm>
            <a:off x="2254724" y="4891175"/>
            <a:ext cx="5593877" cy="899017"/>
          </a:xfrm>
          <a:prstGeom prst="rect">
            <a:avLst/>
          </a:prstGeom>
        </p:spPr>
      </p:pic>
      <p:sp>
        <p:nvSpPr>
          <p:cNvPr id="12" name="Title 1"/>
          <p:cNvSpPr txBox="1">
            <a:spLocks/>
          </p:cNvSpPr>
          <p:nvPr/>
        </p:nvSpPr>
        <p:spPr>
          <a:xfrm>
            <a:off x="116114" y="133182"/>
            <a:ext cx="8229600" cy="6397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1.2.2.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Chuyển</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đổi</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giữa</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các</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hệ</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đếm</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(4)</a:t>
            </a:r>
            <a:endParaRPr lang="en-US" sz="3200" b="1"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376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171" y="158524"/>
            <a:ext cx="10972800" cy="581705"/>
          </a:xfrm>
        </p:spPr>
        <p:txBody>
          <a:bodyPr>
            <a:normAutofit/>
          </a:bodyPr>
          <a:lstStyle/>
          <a:p>
            <a:pPr algn="l"/>
            <a:r>
              <a:rPr lang="en-US" sz="3200" b="1" dirty="0" smtClean="0">
                <a:solidFill>
                  <a:srgbClr val="C00000"/>
                </a:solidFill>
                <a:latin typeface="Times New Roman" panose="02020603050405020304" pitchFamily="18" charset="0"/>
                <a:cs typeface="Times New Roman" panose="02020603050405020304" pitchFamily="18" charset="0"/>
              </a:rPr>
              <a:t>5.1. </a:t>
            </a:r>
            <a:r>
              <a:rPr lang="en-US" sz="3200" b="1" dirty="0" err="1" smtClean="0">
                <a:solidFill>
                  <a:srgbClr val="C00000"/>
                </a:solidFill>
                <a:latin typeface="Times New Roman" panose="02020603050405020304" pitchFamily="18" charset="0"/>
                <a:cs typeface="Times New Roman" panose="02020603050405020304" pitchFamily="18" charset="0"/>
              </a:rPr>
              <a:t>Tổng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quan</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về</a:t>
            </a:r>
            <a:r>
              <a:rPr lang="en-US" sz="3200" b="1" dirty="0" smtClean="0">
                <a:solidFill>
                  <a:srgbClr val="C00000"/>
                </a:solidFill>
                <a:latin typeface="Times New Roman" panose="02020603050405020304" pitchFamily="18" charset="0"/>
                <a:cs typeface="Times New Roman" panose="02020603050405020304" pitchFamily="18" charset="0"/>
              </a:rPr>
              <a:t> PLD (1)</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20915" y="885372"/>
            <a:ext cx="3018971" cy="537027"/>
          </a:xfrm>
        </p:spPr>
        <p:txBody>
          <a:bodyPr>
            <a:normAutofit lnSpcReduction="10000"/>
          </a:bodyPr>
          <a:lstStyle/>
          <a:p>
            <a:pPr marL="0" indent="0" algn="just">
              <a:spcBef>
                <a:spcPts val="1200"/>
              </a:spcBef>
              <a:buNone/>
            </a:pPr>
            <a:r>
              <a:rPr lang="en-US" sz="3000" b="1" dirty="0" smtClean="0">
                <a:solidFill>
                  <a:schemeClr val="bg2">
                    <a:lumMod val="25000"/>
                  </a:schemeClr>
                </a:solidFill>
                <a:latin typeface="Times New Roman" panose="02020603050405020304" pitchFamily="18" charset="0"/>
                <a:cs typeface="Times New Roman" panose="02020603050405020304" pitchFamily="18" charset="0"/>
              </a:rPr>
              <a:t> 5.1.1. </a:t>
            </a:r>
            <a:r>
              <a:rPr lang="en-US" sz="3000" b="1" dirty="0" err="1" smtClean="0">
                <a:solidFill>
                  <a:schemeClr val="bg2">
                    <a:lumMod val="25000"/>
                  </a:schemeClr>
                </a:solidFill>
                <a:latin typeface="Times New Roman" panose="02020603050405020304" pitchFamily="18" charset="0"/>
                <a:cs typeface="Times New Roman" panose="02020603050405020304" pitchFamily="18" charset="0"/>
              </a:rPr>
              <a:t>Khái</a:t>
            </a:r>
            <a:r>
              <a:rPr lang="en-US" sz="30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000" b="1" dirty="0" err="1" smtClean="0">
                <a:solidFill>
                  <a:schemeClr val="bg2">
                    <a:lumMod val="25000"/>
                  </a:schemeClr>
                </a:solidFill>
                <a:latin typeface="Times New Roman" panose="02020603050405020304" pitchFamily="18" charset="0"/>
                <a:cs typeface="Times New Roman" panose="02020603050405020304" pitchFamily="18" charset="0"/>
              </a:rPr>
              <a:t>niệm</a:t>
            </a:r>
            <a:endParaRPr lang="en-US" sz="3000" b="1" dirty="0" smtClean="0">
              <a:solidFill>
                <a:schemeClr val="bg2">
                  <a:lumMod val="25000"/>
                </a:schemeClr>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A8707075-541A-4CB2-8C7D-C1C20183CA57}" type="slidenum">
              <a:rPr lang="en-US" smtClean="0"/>
              <a:pPr/>
              <a:t>140</a:t>
            </a:fld>
            <a:endParaRPr lang="en-US" dirty="0"/>
          </a:p>
        </p:txBody>
      </p:sp>
      <p:sp>
        <p:nvSpPr>
          <p:cNvPr id="5" name="Content Placeholder 2"/>
          <p:cNvSpPr txBox="1">
            <a:spLocks/>
          </p:cNvSpPr>
          <p:nvPr/>
        </p:nvSpPr>
        <p:spPr>
          <a:xfrm>
            <a:off x="420915" y="3556000"/>
            <a:ext cx="2801255" cy="682171"/>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fontAlgn="auto">
              <a:lnSpc>
                <a:spcPct val="120000"/>
              </a:lnSpc>
              <a:spcAft>
                <a:spcPts val="0"/>
              </a:spcAft>
              <a:buNone/>
            </a:pPr>
            <a:r>
              <a:rPr lang="en-US" sz="3000" b="1" dirty="0" smtClean="0">
                <a:solidFill>
                  <a:schemeClr val="bg2">
                    <a:lumMod val="25000"/>
                  </a:schemeClr>
                </a:solidFill>
                <a:latin typeface="Times New Roman" panose="02020603050405020304" pitchFamily="18" charset="0"/>
                <a:cs typeface="Times New Roman" panose="02020603050405020304" pitchFamily="18" charset="0"/>
              </a:rPr>
              <a:t> 5.1.2. </a:t>
            </a:r>
            <a:r>
              <a:rPr lang="en-US" sz="3000" b="1" dirty="0" err="1" smtClean="0">
                <a:solidFill>
                  <a:schemeClr val="bg2">
                    <a:lumMod val="25000"/>
                  </a:schemeClr>
                </a:solidFill>
                <a:latin typeface="Times New Roman" panose="02020603050405020304" pitchFamily="18" charset="0"/>
                <a:cs typeface="Times New Roman" panose="02020603050405020304" pitchFamily="18" charset="0"/>
              </a:rPr>
              <a:t>Phân</a:t>
            </a:r>
            <a:r>
              <a:rPr lang="en-US" sz="30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000" b="1" dirty="0" err="1" smtClean="0">
                <a:solidFill>
                  <a:schemeClr val="bg2">
                    <a:lumMod val="25000"/>
                  </a:schemeClr>
                </a:solidFill>
                <a:latin typeface="Times New Roman" panose="02020603050405020304" pitchFamily="18" charset="0"/>
                <a:cs typeface="Times New Roman" panose="02020603050405020304" pitchFamily="18" charset="0"/>
              </a:rPr>
              <a:t>loại</a:t>
            </a:r>
            <a:r>
              <a:rPr lang="en-US" sz="3000" b="1" dirty="0" smtClean="0">
                <a:solidFill>
                  <a:schemeClr val="bg2">
                    <a:lumMod val="25000"/>
                  </a:schemeClr>
                </a:solidFill>
                <a:latin typeface="Times New Roman" panose="02020603050405020304" pitchFamily="18" charset="0"/>
                <a:cs typeface="Times New Roman" panose="02020603050405020304" pitchFamily="18" charset="0"/>
              </a:rPr>
              <a:t>:</a:t>
            </a:r>
            <a:endParaRPr lang="en-US" sz="3000" dirty="0" smtClean="0">
              <a:solidFill>
                <a:schemeClr val="bg2">
                  <a:lumMod val="25000"/>
                </a:schemeClr>
              </a:solidFill>
              <a:latin typeface="Times New Roman" panose="02020603050405020304" pitchFamily="18" charset="0"/>
              <a:cs typeface="Times New Roman" panose="02020603050405020304" pitchFamily="18" charset="0"/>
            </a:endParaRPr>
          </a:p>
        </p:txBody>
      </p:sp>
      <p:sp>
        <p:nvSpPr>
          <p:cNvPr id="6" name="Rectangle 5"/>
          <p:cNvSpPr/>
          <p:nvPr/>
        </p:nvSpPr>
        <p:spPr>
          <a:xfrm>
            <a:off x="420915" y="4269626"/>
            <a:ext cx="11161485" cy="2308324"/>
          </a:xfrm>
          <a:prstGeom prst="rect">
            <a:avLst/>
          </a:prstGeom>
        </p:spPr>
        <p:txBody>
          <a:bodyPr wrap="square">
            <a:spAutoFit/>
          </a:bodyPr>
          <a:lstStyle/>
          <a:p>
            <a:pPr marL="342900" indent="-342900" algn="just" fontAlgn="auto">
              <a:lnSpc>
                <a:spcPct val="120000"/>
              </a:lnSpc>
              <a:spcAft>
                <a:spcPts val="0"/>
              </a:spcAf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SPLD (Simple Programmable Logic Device): </a:t>
            </a:r>
            <a:r>
              <a:rPr lang="en-US" sz="2400" dirty="0" err="1">
                <a:latin typeface="Times New Roman" panose="02020603050405020304" pitchFamily="18" charset="0"/>
                <a:cs typeface="Times New Roman" panose="02020603050405020304" pitchFamily="18" charset="0"/>
              </a:rPr>
              <a:t>nhóm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IC </a:t>
            </a:r>
            <a:r>
              <a:rPr lang="en-US" sz="2400" dirty="0" err="1">
                <a:latin typeface="Times New Roman" panose="02020603050405020304" pitchFamily="18" charset="0"/>
                <a:cs typeface="Times New Roman" panose="02020603050405020304" pitchFamily="18" charset="0"/>
              </a:rPr>
              <a:t>khả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PROM, PAL, PLA, GAL. </a:t>
            </a:r>
            <a:r>
              <a:rPr lang="en-US" sz="2400" dirty="0" err="1">
                <a:latin typeface="Times New Roman" panose="02020603050405020304" pitchFamily="18" charset="0"/>
                <a:cs typeface="Times New Roman" panose="02020603050405020304" pitchFamily="18" charset="0"/>
              </a:rPr>
              <a:t>Nhóm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chưa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chục</a:t>
            </a:r>
            <a:r>
              <a:rPr lang="en-US" sz="2400" dirty="0">
                <a:latin typeface="Times New Roman" panose="02020603050405020304" pitchFamily="18" charset="0"/>
                <a:cs typeface="Times New Roman" panose="02020603050405020304" pitchFamily="18" charset="0"/>
              </a:rPr>
              <a:t> (PROM) </a:t>
            </a:r>
            <a:r>
              <a:rPr lang="en-US" sz="2400" dirty="0" err="1">
                <a:latin typeface="Times New Roman" panose="02020603050405020304" pitchFamily="18" charset="0"/>
                <a:cs typeface="Times New Roman" panose="02020603050405020304" pitchFamily="18" charset="0"/>
              </a:rPr>
              <a:t>đế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trăm</a:t>
            </a:r>
            <a:r>
              <a:rPr lang="en-US" sz="2400" dirty="0">
                <a:latin typeface="Times New Roman" panose="02020603050405020304" pitchFamily="18" charset="0"/>
                <a:cs typeface="Times New Roman" panose="02020603050405020304" pitchFamily="18" charset="0"/>
              </a:rPr>
              <a:t> (PLA, GAL) </a:t>
            </a:r>
            <a:r>
              <a:rPr lang="en-US" sz="2400" dirty="0" err="1">
                <a:latin typeface="Times New Roman" panose="02020603050405020304" pitchFamily="18" charset="0"/>
                <a:cs typeface="Times New Roman" panose="02020603050405020304" pitchFamily="18" charset="0"/>
              </a:rPr>
              <a:t>cổng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Nhóm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trúc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nhớ</a:t>
            </a:r>
            <a:r>
              <a:rPr lang="en-US" sz="2400" dirty="0">
                <a:latin typeface="Times New Roman" panose="02020603050405020304" pitchFamily="18" charset="0"/>
                <a:cs typeface="Times New Roman" panose="02020603050405020304" pitchFamily="18" charset="0"/>
              </a:rPr>
              <a:t> ROM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lưu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vì</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vậy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còn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gọi</a:t>
            </a:r>
            <a:r>
              <a:rPr lang="en-US" sz="2400"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là</a:t>
            </a:r>
            <a:r>
              <a:rPr lang="en-US" sz="2400" i="1" dirty="0">
                <a:latin typeface="Times New Roman" panose="02020603050405020304" pitchFamily="18" charset="0"/>
                <a:cs typeface="Times New Roman" panose="02020603050405020304" pitchFamily="18" charset="0"/>
              </a:rPr>
              <a:t> Memory-Based PLD</a:t>
            </a:r>
            <a:r>
              <a:rPr lang="en-US" sz="2400" b="1"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trúc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gồm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ma </a:t>
            </a:r>
            <a:r>
              <a:rPr lang="en-US" sz="2400" dirty="0" err="1">
                <a:latin typeface="Times New Roman" panose="02020603050405020304" pitchFamily="18" charset="0"/>
                <a:cs typeface="Times New Roman" panose="02020603050405020304" pitchFamily="18" charset="0"/>
              </a:rPr>
              <a:t>trận</a:t>
            </a:r>
            <a:r>
              <a:rPr lang="en-US" sz="2400" dirty="0">
                <a:latin typeface="Times New Roman" panose="02020603050405020304" pitchFamily="18" charset="0"/>
                <a:cs typeface="Times New Roman" panose="02020603050405020304" pitchFamily="18" charset="0"/>
              </a:rPr>
              <a:t> AND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ma </a:t>
            </a:r>
            <a:r>
              <a:rPr lang="en-US" sz="2400" dirty="0" err="1">
                <a:latin typeface="Times New Roman" panose="02020603050405020304" pitchFamily="18" charset="0"/>
                <a:cs typeface="Times New Roman" panose="02020603050405020304" pitchFamily="18" charset="0"/>
              </a:rPr>
              <a:t>trận</a:t>
            </a:r>
            <a:r>
              <a:rPr lang="en-US" sz="2400" dirty="0">
                <a:latin typeface="Times New Roman" panose="02020603050405020304" pitchFamily="18" charset="0"/>
                <a:cs typeface="Times New Roman" panose="02020603050405020304" pitchFamily="18" charset="0"/>
              </a:rPr>
              <a:t> OR </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nhau</a:t>
            </a:r>
            <a:r>
              <a:rPr lang="en-US" sz="2400" dirty="0">
                <a:latin typeface="Times New Roman" panose="02020603050405020304" pitchFamily="18" charset="0"/>
                <a:cs typeface="Times New Roman" panose="02020603050405020304" pitchFamily="18" charset="0"/>
              </a:rPr>
              <a:t>.</a:t>
            </a:r>
          </a:p>
        </p:txBody>
      </p:sp>
      <p:sp>
        <p:nvSpPr>
          <p:cNvPr id="7" name="Rectangle 6"/>
          <p:cNvSpPr/>
          <p:nvPr/>
        </p:nvSpPr>
        <p:spPr>
          <a:xfrm>
            <a:off x="420915" y="1567545"/>
            <a:ext cx="11161485" cy="830997"/>
          </a:xfrm>
          <a:prstGeom prst="rect">
            <a:avLst/>
          </a:prstGeom>
        </p:spPr>
        <p:txBody>
          <a:bodyPr wrap="square">
            <a:spAutoFit/>
          </a:bodyPr>
          <a:lstStyle/>
          <a:p>
            <a:pPr marL="342900" indent="-342900" algn="just">
              <a:spcBef>
                <a:spcPts val="1200"/>
              </a:spcBef>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kiện</a:t>
            </a:r>
            <a:r>
              <a:rPr lang="en-US" sz="2400" dirty="0">
                <a:latin typeface="Times New Roman" panose="02020603050405020304" pitchFamily="18" charset="0"/>
                <a:cs typeface="Times New Roman" panose="02020603050405020304" pitchFamily="18" charset="0"/>
              </a:rPr>
              <a:t> logic </a:t>
            </a:r>
            <a:r>
              <a:rPr lang="en-US" sz="2400" dirty="0" err="1">
                <a:latin typeface="Times New Roman" panose="02020603050405020304" pitchFamily="18" charset="0"/>
                <a:cs typeface="Times New Roman" panose="02020603050405020304" pitchFamily="18" charset="0"/>
              </a:rPr>
              <a:t>khả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(PLD)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IC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dùng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chúng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logic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muốn</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8" name="Rectangle 7"/>
          <p:cNvSpPr/>
          <p:nvPr/>
        </p:nvSpPr>
        <p:spPr>
          <a:xfrm>
            <a:off x="420915" y="2490533"/>
            <a:ext cx="11161485" cy="830997"/>
          </a:xfrm>
          <a:prstGeom prst="rect">
            <a:avLst/>
          </a:prstGeom>
        </p:spPr>
        <p:txBody>
          <a:bodyPr wrap="square">
            <a:spAutoFit/>
          </a:bodyPr>
          <a:lstStyle/>
          <a:p>
            <a:pPr marL="342900" indent="-342900" algn="just">
              <a:spcBef>
                <a:spcPts val="1200"/>
              </a:spcBef>
              <a:buFont typeface="Arial" panose="020B0604020202020204" pitchFamily="34" charset="0"/>
              <a:buChar char="•"/>
            </a:pPr>
            <a:r>
              <a:rPr lang="en-US" sz="2400" dirty="0" err="1" smtClean="0">
                <a:latin typeface="Times New Roman" panose="02020603050405020304" pitchFamily="18" charset="0"/>
                <a:cs typeface="Times New Roman" panose="02020603050405020304" pitchFamily="18" charset="0"/>
              </a:rPr>
              <a:t>Đây</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chip LSI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trúc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phép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đó</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989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75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75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75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750" fill="hold"/>
                                        <p:tgtEl>
                                          <p:spTgt spid="5"/>
                                        </p:tgtEl>
                                        <p:attrNameLst>
                                          <p:attrName>ppt_w</p:attrName>
                                        </p:attrNameLst>
                                      </p:cBhvr>
                                      <p:tavLst>
                                        <p:tav tm="0">
                                          <p:val>
                                            <p:fltVal val="0"/>
                                          </p:val>
                                        </p:tav>
                                        <p:tav tm="100000">
                                          <p:val>
                                            <p:strVal val="#ppt_w"/>
                                          </p:val>
                                        </p:tav>
                                      </p:tavLst>
                                    </p:anim>
                                    <p:anim calcmode="lin" valueType="num">
                                      <p:cBhvr>
                                        <p:cTn id="29" dur="750" fill="hold"/>
                                        <p:tgtEl>
                                          <p:spTgt spid="5"/>
                                        </p:tgtEl>
                                        <p:attrNameLst>
                                          <p:attrName>ppt_h</p:attrName>
                                        </p:attrNameLst>
                                      </p:cBhvr>
                                      <p:tavLst>
                                        <p:tav tm="0">
                                          <p:val>
                                            <p:fltVal val="0"/>
                                          </p:val>
                                        </p:tav>
                                        <p:tav tm="100000">
                                          <p:val>
                                            <p:strVal val="#ppt_h"/>
                                          </p:val>
                                        </p:tav>
                                      </p:tavLst>
                                    </p:anim>
                                    <p:animEffect transition="in" filter="fade">
                                      <p:cBhvr>
                                        <p:cTn id="30" dur="75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141</a:t>
            </a:fld>
            <a:endParaRPr lang="en-US" dirty="0"/>
          </a:p>
        </p:txBody>
      </p:sp>
      <p:sp>
        <p:nvSpPr>
          <p:cNvPr id="2" name="Rectangle 1"/>
          <p:cNvSpPr/>
          <p:nvPr/>
        </p:nvSpPr>
        <p:spPr>
          <a:xfrm>
            <a:off x="290286" y="1453098"/>
            <a:ext cx="11292114" cy="1687578"/>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CPLD (</a:t>
            </a:r>
            <a:r>
              <a:rPr lang="en-US" sz="2400" b="1" dirty="0" smtClean="0">
                <a:latin typeface="Times New Roman" panose="02020603050405020304" pitchFamily="18" charset="0"/>
                <a:cs typeface="Times New Roman" panose="02020603050405020304" pitchFamily="18" charset="0"/>
              </a:rPr>
              <a:t>Complex Programmable </a:t>
            </a:r>
            <a:r>
              <a:rPr lang="en-US" sz="2400" b="1" dirty="0">
                <a:latin typeface="Times New Roman" panose="02020603050405020304" pitchFamily="18" charset="0"/>
                <a:cs typeface="Times New Roman" panose="02020603050405020304" pitchFamily="18" charset="0"/>
              </a:rPr>
              <a:t>Gate Array):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IC </a:t>
            </a:r>
            <a:r>
              <a:rPr lang="en-US" sz="2400" dirty="0" err="1">
                <a:latin typeface="Times New Roman" panose="02020603050405020304" pitchFamily="18" charset="0"/>
                <a:cs typeface="Times New Roman" panose="02020603050405020304" pitchFamily="18" charset="0"/>
              </a:rPr>
              <a:t>lập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ghép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SPLD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chip </a:t>
            </a:r>
            <a:r>
              <a:rPr lang="en-US" sz="2400" dirty="0" err="1">
                <a:latin typeface="Times New Roman" panose="02020603050405020304" pitchFamily="18" charset="0"/>
                <a:cs typeface="Times New Roman" panose="02020603050405020304" pitchFamily="18" charset="0"/>
              </a:rPr>
              <a:t>đơn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cổng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CPLD </a:t>
            </a:r>
            <a:r>
              <a:rPr lang="en-US" sz="2400" dirty="0" err="1">
                <a:latin typeface="Times New Roman" panose="02020603050405020304" pitchFamily="18" charset="0"/>
                <a:cs typeface="Times New Roman" panose="02020603050405020304" pitchFamily="18" charset="0"/>
              </a:rPr>
              <a:t>đạt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nghìn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chục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nghìn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cổng</a:t>
            </a:r>
            <a:r>
              <a:rPr lang="en-US" sz="2400" dirty="0">
                <a:latin typeface="Times New Roman" panose="02020603050405020304" pitchFamily="18" charset="0"/>
                <a:cs typeface="Times New Roman" panose="02020603050405020304" pitchFamily="18" charset="0"/>
              </a:rPr>
              <a:t>.</a:t>
            </a:r>
            <a:endParaRPr lang="en-US" sz="2400" dirty="0"/>
          </a:p>
        </p:txBody>
      </p:sp>
      <p:sp>
        <p:nvSpPr>
          <p:cNvPr id="6" name="Rectangle 5"/>
          <p:cNvSpPr/>
          <p:nvPr/>
        </p:nvSpPr>
        <p:spPr>
          <a:xfrm>
            <a:off x="290286" y="3164839"/>
            <a:ext cx="11292113" cy="341632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FPGA (Field-Programmable Gate Array</a:t>
            </a:r>
            <a:r>
              <a:rPr lang="en-US" sz="2400" b="1"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IC </a:t>
            </a:r>
            <a:r>
              <a:rPr lang="en-US" sz="2400" dirty="0" err="1">
                <a:latin typeface="Times New Roman" panose="02020603050405020304" pitchFamily="18" charset="0"/>
                <a:cs typeface="Times New Roman" panose="02020603050405020304" pitchFamily="18" charset="0"/>
              </a:rPr>
              <a:t>khả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trúc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khối</a:t>
            </a:r>
            <a:r>
              <a:rPr lang="en-US" sz="2400" dirty="0">
                <a:latin typeface="Times New Roman" panose="02020603050405020304" pitchFamily="18" charset="0"/>
                <a:cs typeface="Times New Roman" panose="02020603050405020304" pitchFamily="18" charset="0"/>
              </a:rPr>
              <a:t> logic </a:t>
            </a:r>
            <a:r>
              <a:rPr lang="en-US" sz="2400" dirty="0" err="1">
                <a:latin typeface="Times New Roman" panose="02020603050405020304" pitchFamily="18" charset="0"/>
                <a:cs typeface="Times New Roman" panose="02020603050405020304" pitchFamily="18" charset="0"/>
              </a:rPr>
              <a:t>lập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Nếu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PLD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trúc</a:t>
            </a:r>
            <a:r>
              <a:rPr lang="en-US" sz="2400" dirty="0">
                <a:latin typeface="Times New Roman" panose="02020603050405020304" pitchFamily="18" charset="0"/>
                <a:cs typeface="Times New Roman" panose="02020603050405020304" pitchFamily="18" charset="0"/>
              </a:rPr>
              <a:t> IC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máy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xuất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dẫn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khắc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lớp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PLD </a:t>
            </a:r>
            <a:r>
              <a:rPr lang="en-US" sz="2400" dirty="0" err="1">
                <a:latin typeface="Times New Roman" panose="02020603050405020304" pitchFamily="18" charset="0"/>
                <a:cs typeface="Times New Roman" panose="02020603050405020304" pitchFamily="18" charset="0"/>
              </a:rPr>
              <a:t>này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gọi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chung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ngữ</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Mask-Programmable Device</a:t>
            </a:r>
            <a:r>
              <a:rPr lang="en-US" sz="2400" dirty="0">
                <a:latin typeface="Times New Roman" panose="02020603050405020304" pitchFamily="18" charset="0"/>
                <a:cs typeface="Times New Roman" panose="02020603050405020304" pitchFamily="18" charset="0"/>
              </a:rPr>
              <a:t>. FPGA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biệt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loại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ở </a:t>
            </a:r>
            <a:r>
              <a:rPr lang="en-US" sz="2400" dirty="0" err="1">
                <a:latin typeface="Times New Roman" panose="02020603050405020304" pitchFamily="18" charset="0"/>
                <a:cs typeface="Times New Roman" panose="02020603050405020304" pitchFamily="18" charset="0"/>
              </a:rPr>
              <a:t>khả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trúc</a:t>
            </a:r>
            <a:r>
              <a:rPr lang="en-US" sz="2400" dirty="0">
                <a:latin typeface="Times New Roman" panose="02020603050405020304" pitchFamily="18" charset="0"/>
                <a:cs typeface="Times New Roman" panose="02020603050405020304" pitchFamily="18" charset="0"/>
              </a:rPr>
              <a:t> IC </a:t>
            </a:r>
            <a:r>
              <a:rPr lang="en-US" sz="2400" dirty="0" err="1">
                <a:latin typeface="Times New Roman" panose="02020603050405020304" pitchFamily="18" charset="0"/>
                <a:cs typeface="Times New Roman" panose="02020603050405020304" pitchFamily="18" charset="0"/>
              </a:rPr>
              <a:t>bởi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dùng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cuối</a:t>
            </a:r>
            <a:r>
              <a:rPr lang="en-US" sz="2400" dirty="0">
                <a:latin typeface="Times New Roman" panose="02020603050405020304" pitchFamily="18" charset="0"/>
                <a:cs typeface="Times New Roman" panose="02020603050405020304" pitchFamily="18" charset="0"/>
              </a:rPr>
              <a:t> hay </a:t>
            </a:r>
            <a:r>
              <a:rPr lang="en-US" sz="2400" dirty="0" err="1">
                <a:latin typeface="Times New Roman" panose="02020603050405020304" pitchFamily="18" charset="0"/>
                <a:cs typeface="Times New Roman" panose="02020603050405020304" pitchFamily="18" charset="0"/>
              </a:rPr>
              <a:t>chính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IC. </a:t>
            </a:r>
            <a:endParaRPr lang="en-US" sz="2400" b="1" dirty="0">
              <a:latin typeface="Times New Roman" panose="02020603050405020304" pitchFamily="18" charset="0"/>
              <a:cs typeface="Times New Roman" panose="02020603050405020304" pitchFamily="18" charset="0"/>
            </a:endParaRPr>
          </a:p>
        </p:txBody>
      </p:sp>
      <p:sp>
        <p:nvSpPr>
          <p:cNvPr id="8" name="Title 1"/>
          <p:cNvSpPr>
            <a:spLocks noGrp="1"/>
          </p:cNvSpPr>
          <p:nvPr>
            <p:ph type="title"/>
          </p:nvPr>
        </p:nvSpPr>
        <p:spPr>
          <a:xfrm>
            <a:off x="174171" y="158524"/>
            <a:ext cx="10972800" cy="581705"/>
          </a:xfrm>
        </p:spPr>
        <p:txBody>
          <a:bodyPr>
            <a:normAutofit/>
          </a:bodyPr>
          <a:lstStyle/>
          <a:p>
            <a:pPr algn="l"/>
            <a:r>
              <a:rPr lang="en-US" sz="3200" b="1" dirty="0" smtClean="0">
                <a:solidFill>
                  <a:srgbClr val="C00000"/>
                </a:solidFill>
                <a:latin typeface="Times New Roman" panose="02020603050405020304" pitchFamily="18" charset="0"/>
                <a:cs typeface="Times New Roman" panose="02020603050405020304" pitchFamily="18" charset="0"/>
              </a:rPr>
              <a:t>5.1. </a:t>
            </a:r>
            <a:r>
              <a:rPr lang="en-US" sz="3200" b="1" dirty="0" err="1" smtClean="0">
                <a:solidFill>
                  <a:srgbClr val="C00000"/>
                </a:solidFill>
                <a:latin typeface="Times New Roman" panose="02020603050405020304" pitchFamily="18" charset="0"/>
                <a:cs typeface="Times New Roman" panose="02020603050405020304" pitchFamily="18" charset="0"/>
              </a:rPr>
              <a:t>Tổng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quan</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về</a:t>
            </a:r>
            <a:r>
              <a:rPr lang="en-US" sz="3200" b="1" dirty="0" smtClean="0">
                <a:solidFill>
                  <a:srgbClr val="C00000"/>
                </a:solidFill>
                <a:latin typeface="Times New Roman" panose="02020603050405020304" pitchFamily="18" charset="0"/>
                <a:cs typeface="Times New Roman" panose="02020603050405020304" pitchFamily="18" charset="0"/>
              </a:rPr>
              <a:t> PLD (2)</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11" name="Content Placeholder 2"/>
          <p:cNvSpPr txBox="1">
            <a:spLocks/>
          </p:cNvSpPr>
          <p:nvPr/>
        </p:nvSpPr>
        <p:spPr>
          <a:xfrm>
            <a:off x="290286" y="770927"/>
            <a:ext cx="2801255" cy="682171"/>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fontAlgn="auto">
              <a:lnSpc>
                <a:spcPct val="120000"/>
              </a:lnSpc>
              <a:spcAft>
                <a:spcPts val="0"/>
              </a:spcAft>
              <a:buNone/>
            </a:pPr>
            <a:r>
              <a:rPr lang="en-US" sz="3000" b="1" dirty="0" smtClean="0">
                <a:solidFill>
                  <a:schemeClr val="bg2">
                    <a:lumMod val="25000"/>
                  </a:schemeClr>
                </a:solidFill>
                <a:latin typeface="Times New Roman" panose="02020603050405020304" pitchFamily="18" charset="0"/>
                <a:cs typeface="Times New Roman" panose="02020603050405020304" pitchFamily="18" charset="0"/>
              </a:rPr>
              <a:t> 5.1.2. </a:t>
            </a:r>
            <a:r>
              <a:rPr lang="en-US" sz="3000" b="1" dirty="0" err="1" smtClean="0">
                <a:solidFill>
                  <a:schemeClr val="bg2">
                    <a:lumMod val="25000"/>
                  </a:schemeClr>
                </a:solidFill>
                <a:latin typeface="Times New Roman" panose="02020603050405020304" pitchFamily="18" charset="0"/>
                <a:cs typeface="Times New Roman" panose="02020603050405020304" pitchFamily="18" charset="0"/>
              </a:rPr>
              <a:t>Phân</a:t>
            </a:r>
            <a:r>
              <a:rPr lang="en-US" sz="30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000" b="1" dirty="0" err="1" smtClean="0">
                <a:solidFill>
                  <a:schemeClr val="bg2">
                    <a:lumMod val="25000"/>
                  </a:schemeClr>
                </a:solidFill>
                <a:latin typeface="Times New Roman" panose="02020603050405020304" pitchFamily="18" charset="0"/>
                <a:cs typeface="Times New Roman" panose="02020603050405020304" pitchFamily="18" charset="0"/>
              </a:rPr>
              <a:t>loại</a:t>
            </a:r>
            <a:r>
              <a:rPr lang="en-US" sz="3000" b="1" dirty="0" smtClean="0">
                <a:solidFill>
                  <a:schemeClr val="bg2">
                    <a:lumMod val="25000"/>
                  </a:schemeClr>
                </a:solidFill>
                <a:latin typeface="Times New Roman" panose="02020603050405020304" pitchFamily="18" charset="0"/>
                <a:cs typeface="Times New Roman" panose="02020603050405020304" pitchFamily="18" charset="0"/>
              </a:rPr>
              <a:t>:</a:t>
            </a:r>
            <a:endParaRPr lang="en-US" sz="3000" dirty="0" smtClean="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614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ppt_w</p:attrName>
                                        </p:attrNameLst>
                                      </p:cBhvr>
                                      <p:tavLst>
                                        <p:tav tm="0">
                                          <p:val>
                                            <p:fltVal val="0"/>
                                          </p:val>
                                        </p:tav>
                                        <p:tav tm="100000">
                                          <p:val>
                                            <p:strVal val="#ppt_w"/>
                                          </p:val>
                                        </p:tav>
                                      </p:tavLst>
                                    </p:anim>
                                    <p:anim calcmode="lin" valueType="num">
                                      <p:cBhvr>
                                        <p:cTn id="8" dur="750" fill="hold"/>
                                        <p:tgtEl>
                                          <p:spTgt spid="11"/>
                                        </p:tgtEl>
                                        <p:attrNameLst>
                                          <p:attrName>ppt_h</p:attrName>
                                        </p:attrNameLst>
                                      </p:cBhvr>
                                      <p:tavLst>
                                        <p:tav tm="0">
                                          <p:val>
                                            <p:fltVal val="0"/>
                                          </p:val>
                                        </p:tav>
                                        <p:tav tm="100000">
                                          <p:val>
                                            <p:strVal val="#ppt_h"/>
                                          </p:val>
                                        </p:tav>
                                      </p:tavLst>
                                    </p:anim>
                                    <p:animEffect transition="in" filter="fade">
                                      <p:cBhvr>
                                        <p:cTn id="9" dur="75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1"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142</a:t>
            </a:fld>
            <a:endParaRPr lang="en-US" dirty="0"/>
          </a:p>
        </p:txBody>
      </p:sp>
      <p:sp>
        <p:nvSpPr>
          <p:cNvPr id="2" name="Rectangle 1"/>
          <p:cNvSpPr/>
          <p:nvPr/>
        </p:nvSpPr>
        <p:spPr>
          <a:xfrm>
            <a:off x="469039" y="1839318"/>
            <a:ext cx="11292115" cy="1953868"/>
          </a:xfrm>
          <a:prstGeom prst="rect">
            <a:avLst/>
          </a:prstGeom>
        </p:spPr>
        <p:txBody>
          <a:bodyPr wrap="square">
            <a:spAutoFit/>
          </a:bodyPr>
          <a:lstStyle/>
          <a:p>
            <a:pPr marL="457200" indent="-457200" algn="just">
              <a:lnSpc>
                <a:spcPct val="150000"/>
              </a:lnSpc>
              <a:spcBef>
                <a:spcPts val="1200"/>
              </a:spcBef>
              <a:spcAft>
                <a:spcPts val="0"/>
              </a:spcAft>
              <a:buFont typeface="Arial" panose="020B0604020202020204" pitchFamily="34" charset="0"/>
              <a:buChar char="•"/>
            </a:pPr>
            <a:r>
              <a:rPr lang="en-US" sz="2800" dirty="0" smtClean="0">
                <a:solidFill>
                  <a:srgbClr val="000000"/>
                </a:solidFill>
                <a:latin typeface="Times New Roman" panose="02020603050405020304" pitchFamily="18" charset="0"/>
                <a:cs typeface="Times New Roman" panose="02020603050405020304" pitchFamily="18" charset="0"/>
              </a:rPr>
              <a:t>M</a:t>
            </a:r>
            <a:r>
              <a:rPr lang="vi-VN" sz="2800" dirty="0" smtClean="0">
                <a:solidFill>
                  <a:srgbClr val="000000"/>
                </a:solidFill>
                <a:latin typeface="Times New Roman" panose="02020603050405020304" pitchFamily="18" charset="0"/>
                <a:cs typeface="Times New Roman" panose="02020603050405020304" pitchFamily="18" charset="0"/>
              </a:rPr>
              <a:t>ọi </a:t>
            </a:r>
            <a:r>
              <a:rPr lang="vi-VN" sz="2800" dirty="0">
                <a:solidFill>
                  <a:srgbClr val="000000"/>
                </a:solidFill>
                <a:latin typeface="Times New Roman" panose="02020603050405020304" pitchFamily="18" charset="0"/>
                <a:cs typeface="Times New Roman" panose="02020603050405020304" pitchFamily="18" charset="0"/>
              </a:rPr>
              <a:t>hàm logic tổ hợp đều có thể biểu </a:t>
            </a:r>
            <a:r>
              <a:rPr lang="en-US" sz="2800" dirty="0" err="1" smtClean="0">
                <a:solidFill>
                  <a:srgbClr val="000000"/>
                </a:solidFill>
                <a:latin typeface="Times New Roman" panose="02020603050405020304" pitchFamily="18" charset="0"/>
                <a:cs typeface="Times New Roman" panose="02020603050405020304" pitchFamily="18" charset="0"/>
              </a:rPr>
              <a:t>diễn</a:t>
            </a:r>
            <a:r>
              <a:rPr lang="en-US" sz="2800" dirty="0" smtClean="0">
                <a:solidFill>
                  <a:srgbClr val="000000"/>
                </a:solidFill>
                <a:latin typeface="Times New Roman" panose="02020603050405020304" pitchFamily="18" charset="0"/>
                <a:cs typeface="Times New Roman" panose="02020603050405020304" pitchFamily="18" charset="0"/>
              </a:rPr>
              <a:t> </a:t>
            </a:r>
            <a:r>
              <a:rPr lang="en-US" sz="2800" dirty="0" err="1" smtClean="0">
                <a:solidFill>
                  <a:srgbClr val="000000"/>
                </a:solidFill>
                <a:latin typeface="Times New Roman" panose="02020603050405020304" pitchFamily="18" charset="0"/>
                <a:cs typeface="Times New Roman" panose="02020603050405020304" pitchFamily="18" charset="0"/>
              </a:rPr>
              <a:t>dưới</a:t>
            </a:r>
            <a:r>
              <a:rPr lang="en-US" sz="2800" dirty="0" smtClean="0">
                <a:solidFill>
                  <a:srgbClr val="000000"/>
                </a:solidFill>
                <a:latin typeface="Times New Roman" panose="02020603050405020304" pitchFamily="18" charset="0"/>
                <a:cs typeface="Times New Roman" panose="02020603050405020304" pitchFamily="18" charset="0"/>
              </a:rPr>
              <a:t> </a:t>
            </a:r>
            <a:r>
              <a:rPr lang="vi-VN" sz="2800" dirty="0" smtClean="0">
                <a:solidFill>
                  <a:srgbClr val="000000"/>
                </a:solidFill>
                <a:latin typeface="Times New Roman" panose="02020603050405020304" pitchFamily="18" charset="0"/>
                <a:cs typeface="Times New Roman" panose="02020603050405020304" pitchFamily="18" charset="0"/>
              </a:rPr>
              <a:t>dạng </a:t>
            </a:r>
            <a:r>
              <a:rPr lang="vi-VN" sz="2800" dirty="0">
                <a:solidFill>
                  <a:srgbClr val="000000"/>
                </a:solidFill>
                <a:latin typeface="Times New Roman" panose="02020603050405020304" pitchFamily="18" charset="0"/>
                <a:cs typeface="Times New Roman" panose="02020603050405020304" pitchFamily="18" charset="0"/>
              </a:rPr>
              <a:t>chuẩn tắc tuyển </a:t>
            </a:r>
            <a:r>
              <a:rPr lang="en-US" sz="2800" dirty="0" smtClean="0">
                <a:solidFill>
                  <a:srgbClr val="000000"/>
                </a:solidFill>
                <a:latin typeface="Times New Roman" panose="02020603050405020304" pitchFamily="18" charset="0"/>
                <a:cs typeface="Times New Roman" panose="02020603050405020304" pitchFamily="18" charset="0"/>
              </a:rPr>
              <a:t>(</a:t>
            </a:r>
            <a:r>
              <a:rPr lang="vi-VN" sz="2800" dirty="0" smtClean="0">
                <a:solidFill>
                  <a:srgbClr val="000000"/>
                </a:solidFill>
                <a:latin typeface="Times New Roman" panose="02020603050405020304" pitchFamily="18" charset="0"/>
                <a:cs typeface="Times New Roman" panose="02020603050405020304" pitchFamily="18" charset="0"/>
              </a:rPr>
              <a:t>dạng </a:t>
            </a:r>
            <a:r>
              <a:rPr lang="vi-VN" sz="2800" dirty="0">
                <a:solidFill>
                  <a:srgbClr val="000000"/>
                </a:solidFill>
                <a:latin typeface="Times New Roman" panose="02020603050405020304" pitchFamily="18" charset="0"/>
                <a:cs typeface="Times New Roman" panose="02020603050405020304" pitchFamily="18" charset="0"/>
              </a:rPr>
              <a:t>tổng của các tích đầy </a:t>
            </a:r>
            <a:r>
              <a:rPr lang="vi-VN" sz="2800" dirty="0" smtClean="0">
                <a:solidFill>
                  <a:srgbClr val="000000"/>
                </a:solidFill>
                <a:latin typeface="Times New Roman" panose="02020603050405020304" pitchFamily="18" charset="0"/>
                <a:cs typeface="Times New Roman" panose="02020603050405020304" pitchFamily="18" charset="0"/>
              </a:rPr>
              <a:t>đủ</a:t>
            </a:r>
            <a:r>
              <a:rPr lang="en-US" sz="2800" dirty="0" smtClean="0">
                <a:solidFill>
                  <a:srgbClr val="000000"/>
                </a:solidFill>
                <a:latin typeface="Times New Roman" panose="02020603050405020304" pitchFamily="18" charset="0"/>
                <a:cs typeface="Times New Roman" panose="02020603050405020304" pitchFamily="18" charset="0"/>
              </a:rPr>
              <a:t>)</a:t>
            </a:r>
            <a:r>
              <a:rPr lang="vi-VN" sz="2800" dirty="0" smtClean="0">
                <a:solidFill>
                  <a:srgbClr val="000000"/>
                </a:solidFill>
                <a:latin typeface="Times New Roman" panose="02020603050405020304" pitchFamily="18" charset="0"/>
                <a:cs typeface="Times New Roman" panose="02020603050405020304" pitchFamily="18" charset="0"/>
              </a:rPr>
              <a:t>, </a:t>
            </a:r>
            <a:r>
              <a:rPr lang="vi-VN" sz="2800" dirty="0">
                <a:solidFill>
                  <a:srgbClr val="000000"/>
                </a:solidFill>
                <a:latin typeface="Times New Roman" panose="02020603050405020304" pitchFamily="18" charset="0"/>
                <a:cs typeface="Times New Roman" panose="02020603050405020304" pitchFamily="18" charset="0"/>
              </a:rPr>
              <a:t>hoặc </a:t>
            </a:r>
            <a:r>
              <a:rPr lang="vi-VN" sz="2800" dirty="0" smtClean="0">
                <a:solidFill>
                  <a:srgbClr val="000000"/>
                </a:solidFill>
                <a:latin typeface="Times New Roman" panose="02020603050405020304" pitchFamily="18" charset="0"/>
                <a:cs typeface="Times New Roman" panose="02020603050405020304" pitchFamily="18" charset="0"/>
              </a:rPr>
              <a:t>chuẩn</a:t>
            </a:r>
            <a:r>
              <a:rPr lang="en-US" sz="2800" dirty="0" smtClean="0">
                <a:solidFill>
                  <a:srgbClr val="000000"/>
                </a:solidFill>
                <a:latin typeface="Times New Roman" panose="02020603050405020304" pitchFamily="18" charset="0"/>
                <a:cs typeface="Times New Roman" panose="02020603050405020304" pitchFamily="18" charset="0"/>
              </a:rPr>
              <a:t> </a:t>
            </a:r>
            <a:r>
              <a:rPr lang="vi-VN" sz="2800" dirty="0" smtClean="0">
                <a:solidFill>
                  <a:srgbClr val="000000"/>
                </a:solidFill>
                <a:latin typeface="Times New Roman" panose="02020603050405020304" pitchFamily="18" charset="0"/>
                <a:cs typeface="Times New Roman" panose="02020603050405020304" pitchFamily="18" charset="0"/>
              </a:rPr>
              <a:t>tắc hội</a:t>
            </a:r>
            <a:r>
              <a:rPr lang="en-US" sz="2800" dirty="0" smtClean="0">
                <a:solidFill>
                  <a:srgbClr val="000000"/>
                </a:solidFill>
                <a:latin typeface="Times New Roman" panose="02020603050405020304" pitchFamily="18" charset="0"/>
                <a:cs typeface="Times New Roman" panose="02020603050405020304" pitchFamily="18" charset="0"/>
              </a:rPr>
              <a:t> (</a:t>
            </a:r>
            <a:r>
              <a:rPr lang="vi-VN" sz="2800" dirty="0" smtClean="0">
                <a:solidFill>
                  <a:srgbClr val="000000"/>
                </a:solidFill>
                <a:latin typeface="Times New Roman" panose="02020603050405020304" pitchFamily="18" charset="0"/>
                <a:cs typeface="Times New Roman" panose="02020603050405020304" pitchFamily="18" charset="0"/>
              </a:rPr>
              <a:t>dạng </a:t>
            </a:r>
            <a:r>
              <a:rPr lang="vi-VN" sz="2800" dirty="0">
                <a:solidFill>
                  <a:srgbClr val="000000"/>
                </a:solidFill>
                <a:latin typeface="Times New Roman" panose="02020603050405020304" pitchFamily="18" charset="0"/>
                <a:cs typeface="Times New Roman" panose="02020603050405020304" pitchFamily="18" charset="0"/>
              </a:rPr>
              <a:t>tích của các tổng đầy </a:t>
            </a:r>
            <a:r>
              <a:rPr lang="vi-VN" sz="2800" dirty="0" smtClean="0">
                <a:solidFill>
                  <a:srgbClr val="000000"/>
                </a:solidFill>
                <a:latin typeface="Times New Roman" panose="02020603050405020304" pitchFamily="18" charset="0"/>
                <a:cs typeface="Times New Roman" panose="02020603050405020304" pitchFamily="18" charset="0"/>
              </a:rPr>
              <a:t>đủ</a:t>
            </a:r>
            <a:r>
              <a:rPr lang="en-US" sz="2800" dirty="0" smtClean="0">
                <a:solidFill>
                  <a:srgbClr val="000000"/>
                </a:solidFill>
                <a:latin typeface="Times New Roman" panose="02020603050405020304" pitchFamily="18" charset="0"/>
                <a:cs typeface="Times New Roman" panose="02020603050405020304" pitchFamily="18" charset="0"/>
              </a:rPr>
              <a:t>)</a:t>
            </a:r>
            <a:r>
              <a:rPr lang="vi-VN" sz="2800" dirty="0" smtClean="0">
                <a:solidFill>
                  <a:srgbClr val="000000"/>
                </a:solidFill>
                <a:latin typeface="Times New Roman" panose="02020603050405020304" pitchFamily="18" charset="0"/>
                <a:cs typeface="Times New Roman" panose="02020603050405020304" pitchFamily="18" charset="0"/>
              </a:rPr>
              <a:t>. </a:t>
            </a:r>
            <a:r>
              <a:rPr lang="vi-VN" sz="2800" dirty="0">
                <a:solidFill>
                  <a:srgbClr val="000000"/>
                </a:solidFill>
                <a:latin typeface="Times New Roman" panose="02020603050405020304" pitchFamily="18" charset="0"/>
                <a:cs typeface="Times New Roman" panose="02020603050405020304" pitchFamily="18" charset="0"/>
              </a:rPr>
              <a:t>Hai cách biểu diễn này là hoàn </a:t>
            </a:r>
            <a:r>
              <a:rPr lang="vi-VN" sz="2800" dirty="0" smtClean="0">
                <a:solidFill>
                  <a:srgbClr val="000000"/>
                </a:solidFill>
                <a:latin typeface="Times New Roman" panose="02020603050405020304" pitchFamily="18" charset="0"/>
                <a:cs typeface="Times New Roman" panose="02020603050405020304" pitchFamily="18" charset="0"/>
              </a:rPr>
              <a:t>toàn</a:t>
            </a:r>
            <a:r>
              <a:rPr lang="en-US" sz="2800" dirty="0" smtClean="0">
                <a:solidFill>
                  <a:srgbClr val="000000"/>
                </a:solidFill>
                <a:latin typeface="Times New Roman" panose="02020603050405020304" pitchFamily="18" charset="0"/>
                <a:cs typeface="Times New Roman" panose="02020603050405020304" pitchFamily="18" charset="0"/>
              </a:rPr>
              <a:t> </a:t>
            </a:r>
            <a:r>
              <a:rPr lang="en-US" sz="2800" dirty="0" err="1" smtClean="0">
                <a:solidFill>
                  <a:srgbClr val="000000"/>
                </a:solidFill>
                <a:latin typeface="Times New Roman" panose="02020603050405020304" pitchFamily="18" charset="0"/>
                <a:cs typeface="Times New Roman" panose="02020603050405020304" pitchFamily="18" charset="0"/>
              </a:rPr>
              <a:t>tương</a:t>
            </a:r>
            <a:r>
              <a:rPr lang="en-US" sz="2800" dirty="0" smtClean="0">
                <a:solidFill>
                  <a:srgbClr val="000000"/>
                </a:solidFill>
                <a:latin typeface="Times New Roman" panose="02020603050405020304" pitchFamily="18" charset="0"/>
                <a:cs typeface="Times New Roman" panose="02020603050405020304" pitchFamily="18" charset="0"/>
              </a:rPr>
              <a:t> </a:t>
            </a:r>
            <a:r>
              <a:rPr lang="en-US" sz="2800" dirty="0" err="1" smtClean="0">
                <a:solidFill>
                  <a:srgbClr val="000000"/>
                </a:solidFill>
                <a:latin typeface="Times New Roman" panose="02020603050405020304" pitchFamily="18" charset="0"/>
                <a:cs typeface="Times New Roman" panose="02020603050405020304" pitchFamily="18" charset="0"/>
              </a:rPr>
              <a:t>đương</a:t>
            </a:r>
            <a:r>
              <a:rPr lang="en-US" sz="2800" dirty="0" smtClean="0">
                <a:solidFill>
                  <a:srgbClr val="000000"/>
                </a:solidFill>
                <a:latin typeface="Times New Roman" panose="02020603050405020304" pitchFamily="18" charset="0"/>
                <a:cs typeface="Times New Roman" panose="02020603050405020304" pitchFamily="18" charset="0"/>
              </a:rPr>
              <a:t>.</a:t>
            </a:r>
          </a:p>
        </p:txBody>
      </p:sp>
      <p:sp>
        <p:nvSpPr>
          <p:cNvPr id="8" name="Title 1"/>
          <p:cNvSpPr>
            <a:spLocks noGrp="1"/>
          </p:cNvSpPr>
          <p:nvPr>
            <p:ph type="title"/>
          </p:nvPr>
        </p:nvSpPr>
        <p:spPr>
          <a:xfrm>
            <a:off x="174171" y="158524"/>
            <a:ext cx="10972800" cy="581705"/>
          </a:xfrm>
        </p:spPr>
        <p:txBody>
          <a:bodyPr>
            <a:normAutofit/>
          </a:bodyPr>
          <a:lstStyle/>
          <a:p>
            <a:pPr algn="l"/>
            <a:r>
              <a:rPr lang="en-US" sz="3200" b="1" dirty="0" smtClean="0">
                <a:solidFill>
                  <a:srgbClr val="C00000"/>
                </a:solidFill>
                <a:latin typeface="Times New Roman" panose="02020603050405020304" pitchFamily="18" charset="0"/>
                <a:cs typeface="Times New Roman" panose="02020603050405020304" pitchFamily="18" charset="0"/>
              </a:rPr>
              <a:t>5.2. </a:t>
            </a:r>
            <a:r>
              <a:rPr lang="en-US" sz="3200" b="1" dirty="0" err="1" smtClean="0">
                <a:solidFill>
                  <a:srgbClr val="C00000"/>
                </a:solidFill>
                <a:latin typeface="Times New Roman" panose="02020603050405020304" pitchFamily="18" charset="0"/>
                <a:cs typeface="Times New Roman" panose="02020603050405020304" pitchFamily="18" charset="0"/>
              </a:rPr>
              <a:t>Kiến</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trúc</a:t>
            </a:r>
            <a:r>
              <a:rPr lang="en-US" sz="3200" b="1" dirty="0" smtClean="0">
                <a:solidFill>
                  <a:srgbClr val="C00000"/>
                </a:solidFill>
                <a:latin typeface="Times New Roman" panose="02020603050405020304" pitchFamily="18" charset="0"/>
                <a:cs typeface="Times New Roman" panose="02020603050405020304" pitchFamily="18" charset="0"/>
              </a:rPr>
              <a:t> PLD</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69039" y="4123964"/>
            <a:ext cx="11292115" cy="2031325"/>
          </a:xfrm>
          <a:prstGeom prst="rect">
            <a:avLst/>
          </a:prstGeom>
        </p:spPr>
        <p:txBody>
          <a:bodyPr wrap="square">
            <a:spAutoFit/>
          </a:bodyPr>
          <a:lstStyle/>
          <a:p>
            <a:pPr marL="457200" indent="-457200" algn="just">
              <a:lnSpc>
                <a:spcPct val="150000"/>
              </a:lnSpc>
              <a:spcBef>
                <a:spcPts val="1200"/>
              </a:spcBef>
              <a:spcAft>
                <a:spcPts val="0"/>
              </a:spcAft>
              <a:buFont typeface="Arial" panose="020B0604020202020204" pitchFamily="34" charset="0"/>
              <a:buChar char="•"/>
            </a:pPr>
            <a:r>
              <a:rPr lang="vi-VN" sz="2800" dirty="0">
                <a:solidFill>
                  <a:srgbClr val="000000"/>
                </a:solidFill>
                <a:latin typeface="Times New Roman" panose="02020603050405020304" pitchFamily="18" charset="0"/>
                <a:cs typeface="Times New Roman" panose="02020603050405020304" pitchFamily="18" charset="0"/>
              </a:rPr>
              <a:t>Nguyên lý này cho phép hiện thực hóa hệ hàm logic tổ hợp bằng cách</a:t>
            </a:r>
            <a:r>
              <a:rPr lang="en-US" sz="2800" dirty="0">
                <a:solidFill>
                  <a:srgbClr val="000000"/>
                </a:solidFill>
                <a:latin typeface="Times New Roman" panose="02020603050405020304" pitchFamily="18" charset="0"/>
                <a:cs typeface="Times New Roman" panose="02020603050405020304" pitchFamily="18" charset="0"/>
              </a:rPr>
              <a:t> </a:t>
            </a:r>
            <a:r>
              <a:rPr lang="vi-VN" sz="2800" dirty="0">
                <a:solidFill>
                  <a:srgbClr val="000000"/>
                </a:solidFill>
                <a:latin typeface="Times New Roman" panose="02020603050405020304" pitchFamily="18" charset="0"/>
                <a:cs typeface="Times New Roman" panose="02020603050405020304" pitchFamily="18" charset="0"/>
              </a:rPr>
              <a:t>ghép hai mảng ma trận AND và ma trận </a:t>
            </a:r>
            <a:r>
              <a:rPr lang="en-US" sz="2800" dirty="0">
                <a:solidFill>
                  <a:srgbClr val="000000"/>
                </a:solidFill>
                <a:latin typeface="Times New Roman" panose="02020603050405020304" pitchFamily="18" charset="0"/>
                <a:cs typeface="Times New Roman" panose="02020603050405020304" pitchFamily="18" charset="0"/>
              </a:rPr>
              <a:t>O</a:t>
            </a:r>
            <a:r>
              <a:rPr lang="vi-VN" sz="2800" dirty="0">
                <a:solidFill>
                  <a:srgbClr val="000000"/>
                </a:solidFill>
                <a:latin typeface="Times New Roman" panose="02020603050405020304" pitchFamily="18" charset="0"/>
                <a:cs typeface="Times New Roman" panose="02020603050405020304" pitchFamily="18" charset="0"/>
              </a:rPr>
              <a:t>R. Nếu một trong các</a:t>
            </a:r>
            <a:r>
              <a:rPr lang="en-US" sz="2800" dirty="0">
                <a:solidFill>
                  <a:srgbClr val="000000"/>
                </a:solidFill>
                <a:latin typeface="Times New Roman" panose="02020603050405020304" pitchFamily="18" charset="0"/>
                <a:cs typeface="Times New Roman" panose="02020603050405020304" pitchFamily="18" charset="0"/>
              </a:rPr>
              <a:t> </a:t>
            </a:r>
            <a:r>
              <a:rPr lang="vi-VN" sz="2800" dirty="0">
                <a:solidFill>
                  <a:srgbClr val="000000"/>
                </a:solidFill>
                <a:latin typeface="Times New Roman" panose="02020603050405020304" pitchFamily="18" charset="0"/>
                <a:cs typeface="Times New Roman" panose="02020603050405020304" pitchFamily="18" charset="0"/>
              </a:rPr>
              <a:t>mảng này có tính khả trình thì IC sẽ có tính khả trình. </a:t>
            </a:r>
            <a:endParaRPr lang="en-US" sz="2800" dirty="0">
              <a:solidFill>
                <a:srgbClr val="000000"/>
              </a:solidFill>
              <a:latin typeface="Times New Roman" panose="02020603050405020304" pitchFamily="18" charset="0"/>
              <a:cs typeface="Times New Roman" panose="02020603050405020304" pitchFamily="18" charset="0"/>
            </a:endParaRPr>
          </a:p>
        </p:txBody>
      </p:sp>
      <p:sp>
        <p:nvSpPr>
          <p:cNvPr id="12" name="Content Placeholder 2"/>
          <p:cNvSpPr txBox="1">
            <a:spLocks/>
          </p:cNvSpPr>
          <p:nvPr/>
        </p:nvSpPr>
        <p:spPr>
          <a:xfrm>
            <a:off x="469039" y="874495"/>
            <a:ext cx="2290203" cy="68217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auto">
              <a:lnSpc>
                <a:spcPct val="120000"/>
              </a:lnSpc>
              <a:spcAft>
                <a:spcPts val="0"/>
              </a:spcAft>
              <a:buFont typeface="Wingdings" panose="05000000000000000000" pitchFamily="2" charset="2"/>
              <a:buChar char="v"/>
            </a:pPr>
            <a:r>
              <a:rPr lang="en-US" sz="28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2800" b="1" dirty="0" err="1" smtClean="0">
                <a:solidFill>
                  <a:schemeClr val="bg2">
                    <a:lumMod val="25000"/>
                  </a:schemeClr>
                </a:solidFill>
                <a:latin typeface="Times New Roman" panose="02020603050405020304" pitchFamily="18" charset="0"/>
                <a:cs typeface="Times New Roman" panose="02020603050405020304" pitchFamily="18" charset="0"/>
              </a:rPr>
              <a:t>Nguyên</a:t>
            </a:r>
            <a:r>
              <a:rPr lang="en-US" sz="28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2800" b="1" dirty="0" err="1" smtClean="0">
                <a:solidFill>
                  <a:schemeClr val="bg2">
                    <a:lumMod val="25000"/>
                  </a:schemeClr>
                </a:solidFill>
                <a:latin typeface="Times New Roman" panose="02020603050405020304" pitchFamily="18" charset="0"/>
                <a:cs typeface="Times New Roman" panose="02020603050405020304" pitchFamily="18" charset="0"/>
              </a:rPr>
              <a:t>lý</a:t>
            </a:r>
            <a:endParaRPr lang="en-US" sz="2800" dirty="0" smtClean="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78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750" fill="hold"/>
                                        <p:tgtEl>
                                          <p:spTgt spid="12"/>
                                        </p:tgtEl>
                                        <p:attrNameLst>
                                          <p:attrName>ppt_w</p:attrName>
                                        </p:attrNameLst>
                                      </p:cBhvr>
                                      <p:tavLst>
                                        <p:tav tm="0">
                                          <p:val>
                                            <p:fltVal val="0"/>
                                          </p:val>
                                        </p:tav>
                                        <p:tav tm="100000">
                                          <p:val>
                                            <p:strVal val="#ppt_w"/>
                                          </p:val>
                                        </p:tav>
                                      </p:tavLst>
                                    </p:anim>
                                    <p:anim calcmode="lin" valueType="num">
                                      <p:cBhvr>
                                        <p:cTn id="8" dur="750" fill="hold"/>
                                        <p:tgtEl>
                                          <p:spTgt spid="12"/>
                                        </p:tgtEl>
                                        <p:attrNameLst>
                                          <p:attrName>ppt_h</p:attrName>
                                        </p:attrNameLst>
                                      </p:cBhvr>
                                      <p:tavLst>
                                        <p:tav tm="0">
                                          <p:val>
                                            <p:fltVal val="0"/>
                                          </p:val>
                                        </p:tav>
                                        <p:tav tm="100000">
                                          <p:val>
                                            <p:strVal val="#ppt_h"/>
                                          </p:val>
                                        </p:tav>
                                      </p:tavLst>
                                    </p:anim>
                                    <p:animEffect transition="in" filter="fade">
                                      <p:cBhvr>
                                        <p:cTn id="9" dur="75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127" y="1453098"/>
                <a:ext cx="7134774" cy="4903253"/>
              </a:xfrm>
            </p:spPr>
            <p:txBody>
              <a:bodyPr>
                <a:normAutofit lnSpcReduction="10000"/>
              </a:bodyPr>
              <a:lstStyle/>
              <a:p>
                <a:pPr algn="just">
                  <a:spcBef>
                    <a:spcPts val="600"/>
                  </a:spcBef>
                  <a:spcAft>
                    <a:spcPts val="600"/>
                  </a:spcAft>
                  <a:buFontTx/>
                  <a:buChar char="-"/>
                </a:pPr>
                <a:r>
                  <a:rPr lang="en-US" sz="2300" dirty="0" err="1" smtClean="0">
                    <a:latin typeface="Times New Roman" panose="02020603050405020304" pitchFamily="18" charset="0"/>
                    <a:cs typeface="Times New Roman" panose="02020603050405020304" pitchFamily="18" charset="0"/>
                  </a:rPr>
                  <a:t>Mảng</a:t>
                </a:r>
                <a:r>
                  <a:rPr lang="en-US" sz="2300" dirty="0" smtClean="0">
                    <a:latin typeface="Times New Roman" panose="02020603050405020304" pitchFamily="18" charset="0"/>
                    <a:cs typeface="Times New Roman" panose="02020603050405020304" pitchFamily="18" charset="0"/>
                  </a:rPr>
                  <a:t> </a:t>
                </a:r>
                <a:r>
                  <a:rPr lang="en-US" sz="2300" dirty="0">
                    <a:latin typeface="Times New Roman" panose="02020603050405020304" pitchFamily="18" charset="0"/>
                    <a:cs typeface="Times New Roman" panose="02020603050405020304" pitchFamily="18" charset="0"/>
                  </a:rPr>
                  <a:t>AND </a:t>
                </a:r>
                <a:r>
                  <a:rPr lang="en-US" sz="2300" dirty="0" err="1">
                    <a:latin typeface="Times New Roman" panose="02020603050405020304" pitchFamily="18" charset="0"/>
                    <a:cs typeface="Times New Roman" panose="02020603050405020304" pitchFamily="18" charset="0"/>
                  </a:rPr>
                  <a:t>cố</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định</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mảng</a:t>
                </a:r>
                <a:r>
                  <a:rPr lang="en-US" sz="2300" dirty="0">
                    <a:latin typeface="Times New Roman" panose="02020603050405020304" pitchFamily="18" charset="0"/>
                    <a:cs typeface="Times New Roman" panose="02020603050405020304" pitchFamily="18" charset="0"/>
                  </a:rPr>
                  <a:t> OR </a:t>
                </a:r>
                <a:r>
                  <a:rPr lang="en-US" sz="2300" dirty="0" err="1">
                    <a:latin typeface="Times New Roman" panose="02020603050405020304" pitchFamily="18" charset="0"/>
                    <a:cs typeface="Times New Roman" panose="02020603050405020304" pitchFamily="18" charset="0"/>
                  </a:rPr>
                  <a:t>lập</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trình</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được</a:t>
                </a:r>
                <a:endParaRPr lang="en-US" sz="2300" dirty="0">
                  <a:latin typeface="Times New Roman" panose="02020603050405020304" pitchFamily="18" charset="0"/>
                  <a:cs typeface="Times New Roman" panose="02020603050405020304" pitchFamily="18" charset="0"/>
                </a:endParaRPr>
              </a:p>
              <a:p>
                <a:pPr algn="just">
                  <a:spcBef>
                    <a:spcPts val="600"/>
                  </a:spcBef>
                  <a:spcAft>
                    <a:spcPts val="600"/>
                  </a:spcAft>
                  <a:buFontTx/>
                  <a:buChar char="-"/>
                </a:pPr>
                <a:r>
                  <a:rPr lang="en-US" sz="2300" dirty="0" smtClean="0">
                    <a:latin typeface="Times New Roman" panose="02020603050405020304" pitchFamily="18" charset="0"/>
                    <a:cs typeface="Times New Roman" panose="02020603050405020304" pitchFamily="18" charset="0"/>
                  </a:rPr>
                  <a:t>M</a:t>
                </a:r>
                <a:r>
                  <a:rPr lang="vi-VN" sz="2300" dirty="0">
                    <a:latin typeface="Times New Roman" panose="02020603050405020304" pitchFamily="18" charset="0"/>
                    <a:cs typeface="Times New Roman" panose="02020603050405020304" pitchFamily="18" charset="0"/>
                  </a:rPr>
                  <a:t>ảng AND, các chấm (•) </a:t>
                </a:r>
                <a:r>
                  <a:rPr lang="en-US" sz="2300" dirty="0" err="1">
                    <a:latin typeface="Times New Roman" panose="02020603050405020304" pitchFamily="18" charset="0"/>
                    <a:cs typeface="Times New Roman" panose="02020603050405020304" pitchFamily="18" charset="0"/>
                  </a:rPr>
                  <a:t>thể</a:t>
                </a:r>
                <a:r>
                  <a:rPr lang="en-US" sz="2300" dirty="0">
                    <a:latin typeface="Times New Roman" panose="02020603050405020304" pitchFamily="18" charset="0"/>
                    <a:cs typeface="Times New Roman" panose="02020603050405020304" pitchFamily="18" charset="0"/>
                  </a:rPr>
                  <a:t> </a:t>
                </a:r>
                <a:r>
                  <a:rPr lang="vi-VN" sz="2300" dirty="0">
                    <a:latin typeface="Times New Roman" panose="02020603050405020304" pitchFamily="18" charset="0"/>
                    <a:cs typeface="Times New Roman" panose="02020603050405020304" pitchFamily="18" charset="0"/>
                  </a:rPr>
                  <a:t>hiện kết nối</a:t>
                </a:r>
                <a:r>
                  <a:rPr lang="en-US" sz="2300" dirty="0">
                    <a:latin typeface="Times New Roman" panose="02020603050405020304" pitchFamily="18" charset="0"/>
                    <a:cs typeface="Times New Roman" panose="02020603050405020304" pitchFamily="18" charset="0"/>
                  </a:rPr>
                  <a:t> </a:t>
                </a:r>
                <a:r>
                  <a:rPr lang="vi-VN" sz="2300" dirty="0">
                    <a:latin typeface="Times New Roman" panose="02020603050405020304" pitchFamily="18" charset="0"/>
                    <a:cs typeface="Times New Roman" panose="02020603050405020304" pitchFamily="18" charset="0"/>
                  </a:rPr>
                  <a:t>cứng, tất cả các kết nối trên mỗi </a:t>
                </a:r>
                <a:r>
                  <a:rPr lang="en-US" sz="2300" dirty="0" err="1">
                    <a:latin typeface="Times New Roman" panose="02020603050405020304" pitchFamily="18" charset="0"/>
                    <a:cs typeface="Times New Roman" panose="02020603050405020304" pitchFamily="18" charset="0"/>
                  </a:rPr>
                  <a:t>đường</a:t>
                </a:r>
                <a:r>
                  <a:rPr lang="vi-VN" sz="2300" dirty="0">
                    <a:latin typeface="Times New Roman" panose="02020603050405020304" pitchFamily="18" charset="0"/>
                    <a:cs typeface="Times New Roman" panose="02020603050405020304" pitchFamily="18" charset="0"/>
                  </a:rPr>
                  <a:t> ngang sau đó </a:t>
                </a:r>
                <a:r>
                  <a:rPr lang="en-US" sz="2300" dirty="0" err="1">
                    <a:latin typeface="Times New Roman" panose="02020603050405020304" pitchFamily="18" charset="0"/>
                    <a:cs typeface="Times New Roman" panose="02020603050405020304" pitchFamily="18" charset="0"/>
                  </a:rPr>
                  <a:t>được</a:t>
                </a:r>
                <a:r>
                  <a:rPr lang="vi-VN" sz="2300" dirty="0">
                    <a:latin typeface="Times New Roman" panose="02020603050405020304" pitchFamily="18" charset="0"/>
                    <a:cs typeface="Times New Roman" panose="02020603050405020304" pitchFamily="18" charset="0"/>
                  </a:rPr>
                  <a:t> thực hiện phép logic</a:t>
                </a:r>
                <a:r>
                  <a:rPr lang="en-US" sz="2300" dirty="0">
                    <a:latin typeface="Times New Roman" panose="02020603050405020304" pitchFamily="18" charset="0"/>
                    <a:cs typeface="Times New Roman" panose="02020603050405020304" pitchFamily="18" charset="0"/>
                  </a:rPr>
                  <a:t> </a:t>
                </a:r>
                <a:r>
                  <a:rPr lang="vi-VN" sz="2300" dirty="0">
                    <a:latin typeface="Times New Roman" panose="02020603050405020304" pitchFamily="18" charset="0"/>
                    <a:cs typeface="Times New Roman" panose="02020603050405020304" pitchFamily="18" charset="0"/>
                  </a:rPr>
                  <a:t>AND, n</a:t>
                </a:r>
                <a:r>
                  <a:rPr lang="en-US" sz="2300" dirty="0" err="1">
                    <a:latin typeface="Times New Roman" panose="02020603050405020304" pitchFamily="18" charset="0"/>
                    <a:cs typeface="Times New Roman" panose="02020603050405020304" pitchFamily="18" charset="0"/>
                  </a:rPr>
                  <a:t>hư</a:t>
                </a:r>
                <a:r>
                  <a:rPr lang="vi-VN" sz="2300" dirty="0">
                    <a:latin typeface="Times New Roman" panose="02020603050405020304" pitchFamily="18" charset="0"/>
                    <a:cs typeface="Times New Roman" panose="02020603050405020304" pitchFamily="18" charset="0"/>
                  </a:rPr>
                  <a:t> vậy đầu ra của mỗi </a:t>
                </a:r>
                <a:r>
                  <a:rPr lang="en-US" sz="2300" dirty="0" err="1" smtClean="0">
                    <a:latin typeface="Times New Roman" panose="02020603050405020304" pitchFamily="18" charset="0"/>
                    <a:cs typeface="Times New Roman" panose="02020603050405020304" pitchFamily="18" charset="0"/>
                  </a:rPr>
                  <a:t>cổng</a:t>
                </a:r>
                <a:r>
                  <a:rPr lang="en-US" sz="2300" dirty="0" smtClean="0">
                    <a:latin typeface="Times New Roman" panose="02020603050405020304" pitchFamily="18" charset="0"/>
                    <a:cs typeface="Times New Roman" panose="02020603050405020304" pitchFamily="18" charset="0"/>
                  </a:rPr>
                  <a:t> </a:t>
                </a:r>
                <a:r>
                  <a:rPr lang="vi-VN" sz="2300" dirty="0" smtClean="0">
                    <a:latin typeface="Times New Roman" panose="02020603050405020304" pitchFamily="18" charset="0"/>
                    <a:cs typeface="Times New Roman" panose="02020603050405020304" pitchFamily="18" charset="0"/>
                  </a:rPr>
                  <a:t>AND </a:t>
                </a:r>
                <a:r>
                  <a:rPr lang="en-US" sz="2300" dirty="0" err="1" smtClean="0">
                    <a:latin typeface="Times New Roman" panose="02020603050405020304" pitchFamily="18" charset="0"/>
                    <a:cs typeface="Times New Roman" panose="02020603050405020304" pitchFamily="18" charset="0"/>
                  </a:rPr>
                  <a:t>được</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xác</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định</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tương</a:t>
                </a:r>
                <a:r>
                  <a:rPr lang="vi-VN" sz="2300" dirty="0" smtClean="0">
                    <a:latin typeface="Times New Roman" panose="02020603050405020304" pitchFamily="18" charset="0"/>
                    <a:cs typeface="Times New Roman" panose="02020603050405020304" pitchFamily="18" charset="0"/>
                  </a:rPr>
                  <a:t> </a:t>
                </a:r>
                <a:r>
                  <a:rPr lang="vi-VN" sz="2300" dirty="0">
                    <a:latin typeface="Times New Roman" panose="02020603050405020304" pitchFamily="18" charset="0"/>
                    <a:cs typeface="Times New Roman" panose="02020603050405020304" pitchFamily="18" charset="0"/>
                  </a:rPr>
                  <a:t>ứng của các</a:t>
                </a:r>
                <a:r>
                  <a:rPr lang="en-US" sz="2300" dirty="0">
                    <a:latin typeface="Times New Roman" panose="02020603050405020304" pitchFamily="18" charset="0"/>
                    <a:cs typeface="Times New Roman" panose="02020603050405020304" pitchFamily="18" charset="0"/>
                  </a:rPr>
                  <a:t> </a:t>
                </a:r>
                <a:r>
                  <a:rPr lang="vi-VN" sz="2300" dirty="0">
                    <a:latin typeface="Times New Roman" panose="02020603050405020304" pitchFamily="18" charset="0"/>
                    <a:cs typeface="Times New Roman" panose="02020603050405020304" pitchFamily="18" charset="0"/>
                  </a:rPr>
                  <a:t>đầu vào. Ví </a:t>
                </a:r>
                <a:r>
                  <a:rPr lang="vi-VN" sz="2300" dirty="0" smtClean="0">
                    <a:latin typeface="Times New Roman" panose="02020603050405020304" pitchFamily="18" charset="0"/>
                    <a:cs typeface="Times New Roman" panose="02020603050405020304" pitchFamily="18" charset="0"/>
                  </a:rPr>
                  <a:t>dụ:</a:t>
                </a:r>
                <a:endParaRPr lang="en-US" sz="2300" dirty="0">
                  <a:latin typeface="Times New Roman" panose="02020603050405020304" pitchFamily="18" charset="0"/>
                  <a:cs typeface="Times New Roman" panose="02020603050405020304" pitchFamily="18" charset="0"/>
                </a:endParaRPr>
              </a:p>
              <a:p>
                <a:pPr marL="0" indent="0" algn="just">
                  <a:spcBef>
                    <a:spcPts val="600"/>
                  </a:spcBef>
                  <a:spcAft>
                    <a:spcPts val="600"/>
                  </a:spcAft>
                  <a:buNone/>
                </a:pPr>
                <a14:m>
                  <m:oMathPara xmlns:m="http://schemas.openxmlformats.org/officeDocument/2006/math">
                    <m:oMathParaPr>
                      <m:jc m:val="centerGroup"/>
                    </m:oMathParaPr>
                    <m:oMath xmlns:m="http://schemas.openxmlformats.org/officeDocument/2006/math">
                      <m:sSub>
                        <m:sSubPr>
                          <m:ctrlPr>
                            <a:rPr lang="en-US" sz="2300" i="1" smtClean="0">
                              <a:latin typeface="Cambria Math" panose="02040503050406030204" pitchFamily="18" charset="0"/>
                              <a:cs typeface="Times New Roman" panose="02020603050405020304" pitchFamily="18" charset="0"/>
                            </a:rPr>
                          </m:ctrlPr>
                        </m:sSubPr>
                        <m:e>
                          <m:r>
                            <a:rPr lang="en-US" sz="2300" b="0" i="1" smtClean="0">
                              <a:latin typeface="Cambria Math" panose="02040503050406030204" pitchFamily="18" charset="0"/>
                              <a:cs typeface="Times New Roman" panose="02020603050405020304" pitchFamily="18" charset="0"/>
                            </a:rPr>
                            <m:t>𝑇</m:t>
                          </m:r>
                        </m:e>
                        <m:sub>
                          <m:r>
                            <a:rPr lang="en-US" sz="2300" b="0" i="1" smtClean="0">
                              <a:latin typeface="Cambria Math" panose="02040503050406030204" pitchFamily="18" charset="0"/>
                              <a:cs typeface="Times New Roman" panose="02020603050405020304" pitchFamily="18" charset="0"/>
                            </a:rPr>
                            <m:t>1</m:t>
                          </m:r>
                        </m:sub>
                      </m:sSub>
                      <m:r>
                        <a:rPr lang="en-US" sz="2300" b="0" i="1" smtClean="0">
                          <a:latin typeface="Cambria Math" panose="02040503050406030204" pitchFamily="18" charset="0"/>
                          <a:cs typeface="Times New Roman" panose="02020603050405020304" pitchFamily="18" charset="0"/>
                        </a:rPr>
                        <m:t>=</m:t>
                      </m:r>
                      <m:acc>
                        <m:accPr>
                          <m:chr m:val="̅"/>
                          <m:ctrlPr>
                            <a:rPr lang="en-US" sz="2300" b="0" i="1" smtClean="0">
                              <a:latin typeface="Cambria Math" panose="02040503050406030204" pitchFamily="18" charset="0"/>
                              <a:cs typeface="Times New Roman" panose="02020603050405020304" pitchFamily="18" charset="0"/>
                            </a:rPr>
                          </m:ctrlPr>
                        </m:accPr>
                        <m:e>
                          <m:r>
                            <a:rPr lang="en-US" sz="2300" b="0" i="1" smtClean="0">
                              <a:latin typeface="Cambria Math" panose="02040503050406030204" pitchFamily="18" charset="0"/>
                              <a:cs typeface="Times New Roman" panose="02020603050405020304" pitchFamily="18" charset="0"/>
                            </a:rPr>
                            <m:t>𝑎</m:t>
                          </m:r>
                        </m:e>
                      </m:acc>
                      <m:acc>
                        <m:accPr>
                          <m:chr m:val="̅"/>
                          <m:ctrlPr>
                            <a:rPr lang="en-US" sz="2300" i="1" smtClean="0">
                              <a:latin typeface="Cambria Math" panose="02040503050406030204" pitchFamily="18" charset="0"/>
                              <a:cs typeface="Times New Roman" panose="02020603050405020304" pitchFamily="18" charset="0"/>
                            </a:rPr>
                          </m:ctrlPr>
                        </m:accPr>
                        <m:e>
                          <m:r>
                            <a:rPr lang="en-US" sz="2300" b="0" i="1" smtClean="0">
                              <a:latin typeface="Cambria Math" panose="02040503050406030204" pitchFamily="18" charset="0"/>
                              <a:cs typeface="Times New Roman" panose="02020603050405020304" pitchFamily="18" charset="0"/>
                            </a:rPr>
                            <m:t>𝑏</m:t>
                          </m:r>
                        </m:e>
                      </m:acc>
                      <m:acc>
                        <m:accPr>
                          <m:chr m:val="̅"/>
                          <m:ctrlPr>
                            <a:rPr lang="en-US" sz="2300" i="1" smtClean="0">
                              <a:latin typeface="Cambria Math" panose="02040503050406030204" pitchFamily="18" charset="0"/>
                              <a:cs typeface="Times New Roman" panose="02020603050405020304" pitchFamily="18" charset="0"/>
                            </a:rPr>
                          </m:ctrlPr>
                        </m:accPr>
                        <m:e>
                          <m:r>
                            <a:rPr lang="en-US" sz="2300" b="0" i="1" smtClean="0">
                              <a:latin typeface="Cambria Math" panose="02040503050406030204" pitchFamily="18" charset="0"/>
                              <a:cs typeface="Times New Roman" panose="02020603050405020304" pitchFamily="18" charset="0"/>
                            </a:rPr>
                            <m:t>𝑐</m:t>
                          </m:r>
                        </m:e>
                      </m:acc>
                    </m:oMath>
                  </m:oMathPara>
                </a14:m>
                <a:endParaRPr lang="en-US" sz="2300" i="1" dirty="0" smtClean="0">
                  <a:latin typeface="Times New Roman" panose="02020603050405020304" pitchFamily="18" charset="0"/>
                  <a:cs typeface="Times New Roman" panose="02020603050405020304" pitchFamily="18" charset="0"/>
                </a:endParaRPr>
              </a:p>
              <a:p>
                <a:pPr marL="0" indent="0" algn="just">
                  <a:spcBef>
                    <a:spcPts val="600"/>
                  </a:spcBef>
                  <a:spcAft>
                    <a:spcPts val="600"/>
                  </a:spcAft>
                  <a:buNone/>
                </a:pPr>
                <a14:m>
                  <m:oMathPara xmlns:m="http://schemas.openxmlformats.org/officeDocument/2006/math">
                    <m:oMathParaPr>
                      <m:jc m:val="centerGroup"/>
                    </m:oMathParaPr>
                    <m:oMath xmlns:m="http://schemas.openxmlformats.org/officeDocument/2006/math">
                      <m:sSub>
                        <m:sSubPr>
                          <m:ctrlPr>
                            <a:rPr lang="en-US" sz="2300" i="1" smtClean="0">
                              <a:latin typeface="Cambria Math" panose="02040503050406030204" pitchFamily="18" charset="0"/>
                              <a:cs typeface="Times New Roman" panose="02020603050405020304" pitchFamily="18" charset="0"/>
                            </a:rPr>
                          </m:ctrlPr>
                        </m:sSubPr>
                        <m:e>
                          <m:r>
                            <a:rPr lang="en-US" sz="2300" b="0" i="1" smtClean="0">
                              <a:latin typeface="Cambria Math" panose="02040503050406030204" pitchFamily="18" charset="0"/>
                              <a:cs typeface="Times New Roman" panose="02020603050405020304" pitchFamily="18" charset="0"/>
                            </a:rPr>
                            <m:t>𝑇</m:t>
                          </m:r>
                        </m:e>
                        <m:sub>
                          <m:r>
                            <a:rPr lang="en-US" sz="2300" b="0" i="1" smtClean="0">
                              <a:latin typeface="Cambria Math" panose="02040503050406030204" pitchFamily="18" charset="0"/>
                              <a:cs typeface="Times New Roman" panose="02020603050405020304" pitchFamily="18" charset="0"/>
                            </a:rPr>
                            <m:t>3</m:t>
                          </m:r>
                        </m:sub>
                      </m:sSub>
                      <m:r>
                        <a:rPr lang="en-US" sz="2300" b="0" i="1" smtClean="0">
                          <a:latin typeface="Cambria Math" panose="02040503050406030204" pitchFamily="18" charset="0"/>
                          <a:cs typeface="Times New Roman" panose="02020603050405020304" pitchFamily="18" charset="0"/>
                        </a:rPr>
                        <m:t>=</m:t>
                      </m:r>
                      <m:acc>
                        <m:accPr>
                          <m:chr m:val="̅"/>
                          <m:ctrlPr>
                            <a:rPr lang="en-US" sz="2300" b="0" i="1" smtClean="0">
                              <a:latin typeface="Cambria Math" panose="02040503050406030204" pitchFamily="18" charset="0"/>
                              <a:cs typeface="Times New Roman" panose="02020603050405020304" pitchFamily="18" charset="0"/>
                            </a:rPr>
                          </m:ctrlPr>
                        </m:accPr>
                        <m:e>
                          <m:r>
                            <a:rPr lang="en-US" sz="2300" b="0" i="1" smtClean="0">
                              <a:latin typeface="Cambria Math" panose="02040503050406030204" pitchFamily="18" charset="0"/>
                              <a:cs typeface="Times New Roman" panose="02020603050405020304" pitchFamily="18" charset="0"/>
                            </a:rPr>
                            <m:t>𝑏</m:t>
                          </m:r>
                        </m:e>
                      </m:acc>
                      <m:acc>
                        <m:accPr>
                          <m:chr m:val="̅"/>
                          <m:ctrlPr>
                            <a:rPr lang="en-US" sz="2300" i="1" smtClean="0">
                              <a:latin typeface="Cambria Math" panose="02040503050406030204" pitchFamily="18" charset="0"/>
                              <a:cs typeface="Times New Roman" panose="02020603050405020304" pitchFamily="18" charset="0"/>
                            </a:rPr>
                          </m:ctrlPr>
                        </m:accPr>
                        <m:e>
                          <m:r>
                            <a:rPr lang="en-US" sz="2300" b="0" i="1" smtClean="0">
                              <a:latin typeface="Cambria Math" panose="02040503050406030204" pitchFamily="18" charset="0"/>
                              <a:cs typeface="Times New Roman" panose="02020603050405020304" pitchFamily="18" charset="0"/>
                            </a:rPr>
                            <m:t>𝑐</m:t>
                          </m:r>
                        </m:e>
                      </m:acc>
                    </m:oMath>
                  </m:oMathPara>
                </a14:m>
                <a:endParaRPr lang="en-US" sz="2300" i="1" dirty="0" smtClean="0">
                  <a:latin typeface="Times New Roman" panose="02020603050405020304" pitchFamily="18" charset="0"/>
                  <a:cs typeface="Times New Roman" panose="02020603050405020304" pitchFamily="18" charset="0"/>
                </a:endParaRPr>
              </a:p>
              <a:p>
                <a:pPr algn="just">
                  <a:spcBef>
                    <a:spcPts val="600"/>
                  </a:spcBef>
                  <a:spcAft>
                    <a:spcPts val="600"/>
                  </a:spcAft>
                  <a:buFontTx/>
                  <a:buChar char="-"/>
                </a:pPr>
                <a:r>
                  <a:rPr lang="en-US" sz="2300" dirty="0" err="1" smtClean="0">
                    <a:latin typeface="Times New Roman" panose="02020603050405020304" pitchFamily="18" charset="0"/>
                    <a:cs typeface="Times New Roman" panose="02020603050405020304" pitchFamily="18" charset="0"/>
                  </a:rPr>
                  <a:t>Các</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đầu</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ra</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T</a:t>
                </a:r>
                <a:r>
                  <a:rPr lang="en-US" sz="2300" baseline="-25000" dirty="0" err="1" smtClean="0">
                    <a:latin typeface="Times New Roman" panose="02020603050405020304" pitchFamily="18" charset="0"/>
                    <a:cs typeface="Times New Roman" panose="02020603050405020304" pitchFamily="18" charset="0"/>
                  </a:rPr>
                  <a:t>i</a:t>
                </a:r>
                <a:r>
                  <a:rPr lang="en-US" sz="2300" dirty="0" smtClean="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của</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mảng</a:t>
                </a:r>
                <a:r>
                  <a:rPr lang="en-US" sz="2300" dirty="0" smtClean="0">
                    <a:latin typeface="Times New Roman" panose="02020603050405020304" pitchFamily="18" charset="0"/>
                    <a:cs typeface="Times New Roman" panose="02020603050405020304" pitchFamily="18" charset="0"/>
                  </a:rPr>
                  <a:t> AND </a:t>
                </a:r>
                <a:r>
                  <a:rPr lang="en-US" sz="2300" dirty="0" err="1" smtClean="0">
                    <a:latin typeface="Times New Roman" panose="02020603050405020304" pitchFamily="18" charset="0"/>
                    <a:cs typeface="Times New Roman" panose="02020603050405020304" pitchFamily="18" charset="0"/>
                  </a:rPr>
                  <a:t>được</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đưa</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tới</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mảng</a:t>
                </a:r>
                <a:r>
                  <a:rPr lang="en-US" sz="2300" dirty="0" smtClean="0">
                    <a:latin typeface="Times New Roman" panose="02020603050405020304" pitchFamily="18" charset="0"/>
                    <a:cs typeface="Times New Roman" panose="02020603050405020304" pitchFamily="18" charset="0"/>
                  </a:rPr>
                  <a:t> OR, ở </a:t>
                </a:r>
                <a:r>
                  <a:rPr lang="en-US" sz="2300" dirty="0" err="1" smtClean="0">
                    <a:latin typeface="Times New Roman" panose="02020603050405020304" pitchFamily="18" charset="0"/>
                    <a:cs typeface="Times New Roman" panose="02020603050405020304" pitchFamily="18" charset="0"/>
                  </a:rPr>
                  <a:t>mảng</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này</a:t>
                </a:r>
                <a:r>
                  <a:rPr lang="en-US" sz="2300" dirty="0" smtClean="0">
                    <a:latin typeface="Times New Roman" panose="02020603050405020304" pitchFamily="18" charset="0"/>
                    <a:cs typeface="Times New Roman" panose="02020603050405020304" pitchFamily="18" charset="0"/>
                  </a:rPr>
                  <a:t> “X” </a:t>
                </a:r>
                <a:r>
                  <a:rPr lang="en-US" sz="2300" dirty="0" err="1" smtClean="0">
                    <a:latin typeface="Times New Roman" panose="02020603050405020304" pitchFamily="18" charset="0"/>
                    <a:cs typeface="Times New Roman" panose="02020603050405020304" pitchFamily="18" charset="0"/>
                  </a:rPr>
                  <a:t>biểu</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diễn</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kết</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nối</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lập</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trình</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được</a:t>
                </a:r>
                <a:r>
                  <a:rPr lang="en-US" sz="2300" dirty="0" smtClean="0">
                    <a:latin typeface="Times New Roman" panose="02020603050405020304" pitchFamily="18" charset="0"/>
                    <a:cs typeface="Times New Roman" panose="02020603050405020304" pitchFamily="18" charset="0"/>
                  </a:rPr>
                  <a:t>. Ở </a:t>
                </a:r>
                <a:r>
                  <a:rPr lang="en-US" sz="2300" dirty="0" err="1" smtClean="0">
                    <a:latin typeface="Times New Roman" panose="02020603050405020304" pitchFamily="18" charset="0"/>
                    <a:cs typeface="Times New Roman" panose="02020603050405020304" pitchFamily="18" charset="0"/>
                  </a:rPr>
                  <a:t>trạng</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thái</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chưa</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lập</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trình</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các</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điểm</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nối</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đều</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là</a:t>
                </a:r>
                <a:r>
                  <a:rPr lang="en-US" sz="2300" dirty="0" smtClean="0">
                    <a:latin typeface="Times New Roman" panose="02020603050405020304" pitchFamily="18" charset="0"/>
                    <a:cs typeface="Times New Roman" panose="02020603050405020304" pitchFamily="18" charset="0"/>
                  </a:rPr>
                  <a:t> “X” </a:t>
                </a:r>
                <a:r>
                  <a:rPr lang="en-US" sz="2300" dirty="0" err="1" smtClean="0">
                    <a:latin typeface="Times New Roman" panose="02020603050405020304" pitchFamily="18" charset="0"/>
                    <a:cs typeface="Times New Roman" panose="02020603050405020304" pitchFamily="18" charset="0"/>
                  </a:rPr>
                  <a:t>tức</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là</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không</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kết</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nối</a:t>
                </a:r>
                <a:r>
                  <a:rPr lang="en-US" sz="2300" dirty="0" smtClean="0">
                    <a:latin typeface="Times New Roman" panose="02020603050405020304" pitchFamily="18" charset="0"/>
                    <a:cs typeface="Times New Roman" panose="02020603050405020304" pitchFamily="18" charset="0"/>
                  </a:rPr>
                  <a:t>.</a:t>
                </a:r>
              </a:p>
              <a:p>
                <a:pPr marL="0" indent="0" algn="just">
                  <a:spcBef>
                    <a:spcPts val="600"/>
                  </a:spcBef>
                  <a:spcAft>
                    <a:spcPts val="600"/>
                  </a:spcAft>
                  <a:buNone/>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cs typeface="Times New Roman" panose="02020603050405020304" pitchFamily="18" charset="0"/>
                        </a:rPr>
                        <m:t>𝑌</m:t>
                      </m:r>
                      <m:r>
                        <a:rPr lang="en-US" sz="2300" b="0" i="1" smtClean="0">
                          <a:latin typeface="Cambria Math" panose="02040503050406030204" pitchFamily="18" charset="0"/>
                          <a:cs typeface="Times New Roman" panose="02020603050405020304" pitchFamily="18" charset="0"/>
                        </a:rPr>
                        <m:t>=</m:t>
                      </m:r>
                      <m:sSub>
                        <m:sSubPr>
                          <m:ctrlPr>
                            <a:rPr lang="en-US" sz="2300" b="0" i="1" smtClean="0">
                              <a:latin typeface="Cambria Math" panose="02040503050406030204" pitchFamily="18" charset="0"/>
                              <a:cs typeface="Times New Roman" panose="02020603050405020304" pitchFamily="18" charset="0"/>
                            </a:rPr>
                          </m:ctrlPr>
                        </m:sSubPr>
                        <m:e>
                          <m:r>
                            <a:rPr lang="en-US" sz="2300" b="0" i="1" smtClean="0">
                              <a:latin typeface="Cambria Math" panose="02040503050406030204" pitchFamily="18" charset="0"/>
                              <a:cs typeface="Times New Roman" panose="02020603050405020304" pitchFamily="18" charset="0"/>
                            </a:rPr>
                            <m:t>𝑇</m:t>
                          </m:r>
                        </m:e>
                        <m:sub>
                          <m:r>
                            <a:rPr lang="en-US" sz="2300" b="0" i="1" smtClean="0">
                              <a:latin typeface="Cambria Math" panose="02040503050406030204" pitchFamily="18" charset="0"/>
                              <a:cs typeface="Times New Roman" panose="02020603050405020304" pitchFamily="18" charset="0"/>
                            </a:rPr>
                            <m:t>1</m:t>
                          </m:r>
                        </m:sub>
                      </m:sSub>
                      <m:r>
                        <a:rPr lang="en-US" sz="2300" b="0" i="1" smtClean="0">
                          <a:latin typeface="Cambria Math" panose="02040503050406030204" pitchFamily="18" charset="0"/>
                          <a:cs typeface="Times New Roman" panose="02020603050405020304" pitchFamily="18" charset="0"/>
                        </a:rPr>
                        <m:t>+</m:t>
                      </m:r>
                      <m:sSub>
                        <m:sSubPr>
                          <m:ctrlPr>
                            <a:rPr lang="en-US" sz="2300" b="0" i="1" smtClean="0">
                              <a:latin typeface="Cambria Math" panose="02040503050406030204" pitchFamily="18" charset="0"/>
                              <a:cs typeface="Times New Roman" panose="02020603050405020304" pitchFamily="18" charset="0"/>
                            </a:rPr>
                          </m:ctrlPr>
                        </m:sSubPr>
                        <m:e>
                          <m:r>
                            <a:rPr lang="en-US" sz="2300" b="0" i="1" smtClean="0">
                              <a:latin typeface="Cambria Math" panose="02040503050406030204" pitchFamily="18" charset="0"/>
                              <a:cs typeface="Times New Roman" panose="02020603050405020304" pitchFamily="18" charset="0"/>
                            </a:rPr>
                            <m:t>𝑇</m:t>
                          </m:r>
                        </m:e>
                        <m:sub>
                          <m:r>
                            <a:rPr lang="en-US" sz="2300" b="0" i="1" smtClean="0">
                              <a:latin typeface="Cambria Math" panose="02040503050406030204" pitchFamily="18" charset="0"/>
                              <a:cs typeface="Times New Roman" panose="02020603050405020304" pitchFamily="18" charset="0"/>
                            </a:rPr>
                            <m:t>3</m:t>
                          </m:r>
                        </m:sub>
                      </m:sSub>
                    </m:oMath>
                  </m:oMathPara>
                </a14:m>
                <a:endParaRPr lang="en-US" sz="2300" i="1"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127" y="1453098"/>
                <a:ext cx="7134774" cy="4903253"/>
              </a:xfrm>
              <a:blipFill>
                <a:blip r:embed="rId2"/>
                <a:stretch>
                  <a:fillRect l="-1026" t="-1615" r="-119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10769600" y="6356351"/>
            <a:ext cx="812800" cy="365125"/>
          </a:xfrm>
        </p:spPr>
        <p:txBody>
          <a:bodyPr/>
          <a:lstStyle/>
          <a:p>
            <a:fld id="{A8707075-541A-4CB2-8C7D-C1C20183CA57}" type="slidenum">
              <a:rPr lang="en-US" smtClean="0"/>
              <a:pPr/>
              <a:t>143</a:t>
            </a:fld>
            <a:endParaRPr lang="en-US" dirty="0"/>
          </a:p>
        </p:txBody>
      </p:sp>
      <p:pic>
        <p:nvPicPr>
          <p:cNvPr id="7" name="Picture 6"/>
          <p:cNvPicPr>
            <a:picLocks noChangeAspect="1"/>
          </p:cNvPicPr>
          <p:nvPr/>
        </p:nvPicPr>
        <p:blipFill>
          <a:blip r:embed="rId3"/>
          <a:stretch>
            <a:fillRect/>
          </a:stretch>
        </p:blipFill>
        <p:spPr>
          <a:xfrm>
            <a:off x="7214984" y="1212936"/>
            <a:ext cx="4929194" cy="4465969"/>
          </a:xfrm>
          <a:prstGeom prst="rect">
            <a:avLst/>
          </a:prstGeom>
        </p:spPr>
      </p:pic>
      <p:sp>
        <p:nvSpPr>
          <p:cNvPr id="9" name="Title 1"/>
          <p:cNvSpPr>
            <a:spLocks noGrp="1"/>
          </p:cNvSpPr>
          <p:nvPr>
            <p:ph type="title"/>
          </p:nvPr>
        </p:nvSpPr>
        <p:spPr>
          <a:xfrm>
            <a:off x="174171" y="158524"/>
            <a:ext cx="10972800" cy="581705"/>
          </a:xfrm>
        </p:spPr>
        <p:txBody>
          <a:bodyPr>
            <a:normAutofit/>
          </a:bodyPr>
          <a:lstStyle/>
          <a:p>
            <a:pPr algn="l"/>
            <a:r>
              <a:rPr lang="en-US" sz="3200" b="1" dirty="0" smtClean="0">
                <a:solidFill>
                  <a:srgbClr val="C00000"/>
                </a:solidFill>
                <a:latin typeface="Times New Roman" panose="02020603050405020304" pitchFamily="18" charset="0"/>
                <a:cs typeface="Times New Roman" panose="02020603050405020304" pitchFamily="18" charset="0"/>
              </a:rPr>
              <a:t>5.2.1. SPLD (1)</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10" name="Content Placeholder 2"/>
          <p:cNvSpPr txBox="1">
            <a:spLocks/>
          </p:cNvSpPr>
          <p:nvPr/>
        </p:nvSpPr>
        <p:spPr>
          <a:xfrm>
            <a:off x="290286" y="770927"/>
            <a:ext cx="2801255" cy="68217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auto">
              <a:lnSpc>
                <a:spcPct val="120000"/>
              </a:lnSpc>
              <a:spcAft>
                <a:spcPts val="0"/>
              </a:spcAft>
              <a:buFont typeface="Wingdings" panose="05000000000000000000" pitchFamily="2" charset="2"/>
              <a:buChar char="v"/>
            </a:pPr>
            <a:r>
              <a:rPr lang="en-US" sz="2800" b="1" dirty="0" smtClean="0">
                <a:solidFill>
                  <a:schemeClr val="bg2">
                    <a:lumMod val="25000"/>
                  </a:schemeClr>
                </a:solidFill>
                <a:latin typeface="Times New Roman" panose="02020603050405020304" pitchFamily="18" charset="0"/>
                <a:cs typeface="Times New Roman" panose="02020603050405020304" pitchFamily="18" charset="0"/>
              </a:rPr>
              <a:t> PROM</a:t>
            </a:r>
            <a:endParaRPr lang="en-US" sz="2800" dirty="0" smtClean="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7987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750" fill="hold"/>
                                        <p:tgtEl>
                                          <p:spTgt spid="10"/>
                                        </p:tgtEl>
                                        <p:attrNameLst>
                                          <p:attrName>ppt_w</p:attrName>
                                        </p:attrNameLst>
                                      </p:cBhvr>
                                      <p:tavLst>
                                        <p:tav tm="0">
                                          <p:val>
                                            <p:fltVal val="0"/>
                                          </p:val>
                                        </p:tav>
                                        <p:tav tm="100000">
                                          <p:val>
                                            <p:strVal val="#ppt_w"/>
                                          </p:val>
                                        </p:tav>
                                      </p:tavLst>
                                    </p:anim>
                                    <p:anim calcmode="lin" valueType="num">
                                      <p:cBhvr>
                                        <p:cTn id="8" dur="750" fill="hold"/>
                                        <p:tgtEl>
                                          <p:spTgt spid="10"/>
                                        </p:tgtEl>
                                        <p:attrNameLst>
                                          <p:attrName>ppt_h</p:attrName>
                                        </p:attrNameLst>
                                      </p:cBhvr>
                                      <p:tavLst>
                                        <p:tav tm="0">
                                          <p:val>
                                            <p:fltVal val="0"/>
                                          </p:val>
                                        </p:tav>
                                        <p:tav tm="100000">
                                          <p:val>
                                            <p:strVal val="#ppt_h"/>
                                          </p:val>
                                        </p:tav>
                                      </p:tavLst>
                                    </p:anim>
                                    <p:animEffect transition="in" filter="fade">
                                      <p:cBhvr>
                                        <p:cTn id="9" dur="75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fltVal val="0"/>
                                          </p:val>
                                        </p:tav>
                                        <p:tav tm="100000">
                                          <p:val>
                                            <p:strVal val="#ppt_w"/>
                                          </p:val>
                                        </p:tav>
                                      </p:tavLst>
                                    </p:anim>
                                    <p:anim calcmode="lin" valueType="num">
                                      <p:cBhvr>
                                        <p:cTn id="15" dur="1000" fill="hold"/>
                                        <p:tgtEl>
                                          <p:spTgt spid="7"/>
                                        </p:tgtEl>
                                        <p:attrNameLst>
                                          <p:attrName>ppt_h</p:attrName>
                                        </p:attrNameLst>
                                      </p:cBhvr>
                                      <p:tavLst>
                                        <p:tav tm="0">
                                          <p:val>
                                            <p:fltVal val="0"/>
                                          </p:val>
                                        </p:tav>
                                        <p:tav tm="100000">
                                          <p:val>
                                            <p:strVal val="#ppt_h"/>
                                          </p:val>
                                        </p:tav>
                                      </p:tavLst>
                                    </p:anim>
                                    <p:anim calcmode="lin" valueType="num">
                                      <p:cBhvr>
                                        <p:cTn id="16" dur="1000" fill="hold"/>
                                        <p:tgtEl>
                                          <p:spTgt spid="7"/>
                                        </p:tgtEl>
                                        <p:attrNameLst>
                                          <p:attrName>style.rotation</p:attrName>
                                        </p:attrNameLst>
                                      </p:cBhvr>
                                      <p:tavLst>
                                        <p:tav tm="0">
                                          <p:val>
                                            <p:fltVal val="90"/>
                                          </p:val>
                                        </p:tav>
                                        <p:tav tm="100000">
                                          <p:val>
                                            <p:fltVal val="0"/>
                                          </p:val>
                                        </p:tav>
                                      </p:tavLst>
                                    </p:anim>
                                    <p:animEffect transition="in" filter="fade">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1000"/>
                                        <p:tgtEl>
                                          <p:spTgt spid="3">
                                            <p:txEl>
                                              <p:pRg st="0" end="0"/>
                                            </p:txEl>
                                          </p:spTgt>
                                        </p:tgtEl>
                                      </p:cBhvr>
                                    </p:animEffect>
                                    <p:anim calcmode="lin" valueType="num">
                                      <p:cBhvr>
                                        <p:cTn id="2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fade">
                                      <p:cBhvr>
                                        <p:cTn id="29" dur="1000"/>
                                        <p:tgtEl>
                                          <p:spTgt spid="3">
                                            <p:txEl>
                                              <p:pRg st="1" end="1"/>
                                            </p:txEl>
                                          </p:spTgt>
                                        </p:tgtEl>
                                      </p:cBhvr>
                                    </p:animEffect>
                                    <p:anim calcmode="lin" valueType="num">
                                      <p:cBhvr>
                                        <p:cTn id="3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fade">
                                      <p:cBhvr>
                                        <p:cTn id="36" dur="1000"/>
                                        <p:tgtEl>
                                          <p:spTgt spid="3">
                                            <p:txEl>
                                              <p:pRg st="2" end="2"/>
                                            </p:txEl>
                                          </p:spTgt>
                                        </p:tgtEl>
                                      </p:cBhvr>
                                    </p:animEffect>
                                    <p:anim calcmode="lin" valueType="num">
                                      <p:cBhvr>
                                        <p:cTn id="3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fade">
                                      <p:cBhvr>
                                        <p:cTn id="43" dur="1000"/>
                                        <p:tgtEl>
                                          <p:spTgt spid="3">
                                            <p:txEl>
                                              <p:pRg st="3" end="3"/>
                                            </p:txEl>
                                          </p:spTgt>
                                        </p:tgtEl>
                                      </p:cBhvr>
                                    </p:animEffect>
                                    <p:anim calcmode="lin" valueType="num">
                                      <p:cBhvr>
                                        <p:cTn id="4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3">
                                            <p:txEl>
                                              <p:pRg st="4" end="4"/>
                                            </p:txEl>
                                          </p:spTgt>
                                        </p:tgtEl>
                                        <p:attrNameLst>
                                          <p:attrName>style.visibility</p:attrName>
                                        </p:attrNameLst>
                                      </p:cBhvr>
                                      <p:to>
                                        <p:strVal val="visible"/>
                                      </p:to>
                                    </p:set>
                                    <p:animEffect transition="in" filter="fade">
                                      <p:cBhvr>
                                        <p:cTn id="50" dur="1000"/>
                                        <p:tgtEl>
                                          <p:spTgt spid="3">
                                            <p:txEl>
                                              <p:pRg st="4" end="4"/>
                                            </p:txEl>
                                          </p:spTgt>
                                        </p:tgtEl>
                                      </p:cBhvr>
                                    </p:animEffect>
                                    <p:anim calcmode="lin" valueType="num">
                                      <p:cBhvr>
                                        <p:cTn id="5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3">
                                            <p:txEl>
                                              <p:pRg st="5" end="5"/>
                                            </p:txEl>
                                          </p:spTgt>
                                        </p:tgtEl>
                                        <p:attrNameLst>
                                          <p:attrName>style.visibility</p:attrName>
                                        </p:attrNameLst>
                                      </p:cBhvr>
                                      <p:to>
                                        <p:strVal val="visible"/>
                                      </p:to>
                                    </p:set>
                                    <p:animEffect transition="in" filter="fade">
                                      <p:cBhvr>
                                        <p:cTn id="57" dur="1000"/>
                                        <p:tgtEl>
                                          <p:spTgt spid="3">
                                            <p:txEl>
                                              <p:pRg st="5" end="5"/>
                                            </p:txEl>
                                          </p:spTgt>
                                        </p:tgtEl>
                                      </p:cBhvr>
                                    </p:animEffect>
                                    <p:anim calcmode="lin" valueType="num">
                                      <p:cBhvr>
                                        <p:cTn id="5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144</a:t>
            </a:fld>
            <a:endParaRPr lang="en-US" dirty="0"/>
          </a:p>
        </p:txBody>
      </p:sp>
      <p:pic>
        <p:nvPicPr>
          <p:cNvPr id="6" name="Picture 5"/>
          <p:cNvPicPr>
            <a:picLocks noChangeAspect="1"/>
          </p:cNvPicPr>
          <p:nvPr/>
        </p:nvPicPr>
        <p:blipFill>
          <a:blip r:embed="rId2"/>
          <a:stretch>
            <a:fillRect/>
          </a:stretch>
        </p:blipFill>
        <p:spPr>
          <a:xfrm>
            <a:off x="6981371" y="1360929"/>
            <a:ext cx="5047493" cy="4343756"/>
          </a:xfrm>
          <a:prstGeom prst="rect">
            <a:avLst/>
          </a:prstGeom>
        </p:spPr>
      </p:pic>
      <p:sp>
        <p:nvSpPr>
          <p:cNvPr id="7" name="Rectangle 6"/>
          <p:cNvSpPr/>
          <p:nvPr/>
        </p:nvSpPr>
        <p:spPr>
          <a:xfrm>
            <a:off x="174171" y="2073798"/>
            <a:ext cx="6387050" cy="3939540"/>
          </a:xfrm>
          <a:prstGeom prst="rect">
            <a:avLst/>
          </a:prstGeom>
        </p:spPr>
        <p:txBody>
          <a:bodyPr wrap="square">
            <a:spAutoFit/>
          </a:bodyPr>
          <a:lstStyle/>
          <a:p>
            <a:pPr marL="342900" indent="-342900" algn="just">
              <a:spcBef>
                <a:spcPts val="1200"/>
              </a:spcBef>
              <a:buFont typeface="Arial" panose="020B0604020202020204" pitchFamily="34" charset="0"/>
              <a:buChar char="•"/>
            </a:pPr>
            <a:r>
              <a:rPr lang="vi-VN" sz="2400" dirty="0" smtClean="0">
                <a:solidFill>
                  <a:srgbClr val="000000"/>
                </a:solidFill>
                <a:latin typeface="Times New Roman" panose="02020603050405020304" pitchFamily="18" charset="0"/>
                <a:cs typeface="Times New Roman" panose="02020603050405020304" pitchFamily="18" charset="0"/>
              </a:rPr>
              <a:t>Cấu trúc</a:t>
            </a:r>
            <a:r>
              <a:rPr lang="en-US" sz="2400" dirty="0" smtClean="0">
                <a:solidFill>
                  <a:srgbClr val="000000"/>
                </a:solidFill>
                <a:latin typeface="Times New Roman" panose="02020603050405020304" pitchFamily="18" charset="0"/>
                <a:cs typeface="Times New Roman" panose="02020603050405020304" pitchFamily="18" charset="0"/>
              </a:rPr>
              <a:t> </a:t>
            </a:r>
            <a:r>
              <a:rPr lang="vi-VN" sz="2400" dirty="0" smtClean="0">
                <a:solidFill>
                  <a:srgbClr val="000000"/>
                </a:solidFill>
                <a:latin typeface="Times New Roman" panose="02020603050405020304" pitchFamily="18" charset="0"/>
                <a:cs typeface="Times New Roman" panose="02020603050405020304" pitchFamily="18" charset="0"/>
              </a:rPr>
              <a:t>của </a:t>
            </a:r>
            <a:r>
              <a:rPr lang="vi-VN" sz="2400" dirty="0">
                <a:solidFill>
                  <a:srgbClr val="000000"/>
                </a:solidFill>
                <a:latin typeface="Times New Roman" panose="02020603050405020304" pitchFamily="18" charset="0"/>
                <a:cs typeface="Times New Roman" panose="02020603050405020304" pitchFamily="18" charset="0"/>
              </a:rPr>
              <a:t>PAL kế thừa cấu trúc của PROM, sử dụng hai mảng logic </a:t>
            </a:r>
            <a:r>
              <a:rPr lang="vi-VN" sz="2400" dirty="0" smtClean="0">
                <a:solidFill>
                  <a:srgbClr val="000000"/>
                </a:solidFill>
                <a:latin typeface="Times New Roman" panose="02020603050405020304" pitchFamily="18" charset="0"/>
                <a:cs typeface="Times New Roman" panose="02020603050405020304" pitchFamily="18" charset="0"/>
              </a:rPr>
              <a:t>AND </a:t>
            </a:r>
            <a:r>
              <a:rPr lang="en-US" sz="2400" dirty="0" smtClean="0">
                <a:solidFill>
                  <a:srgbClr val="000000"/>
                </a:solidFill>
                <a:latin typeface="Times New Roman" panose="02020603050405020304" pitchFamily="18" charset="0"/>
                <a:cs typeface="Times New Roman" panose="02020603050405020304" pitchFamily="18" charset="0"/>
              </a:rPr>
              <a:t>(</a:t>
            </a:r>
            <a:r>
              <a:rPr lang="vi-VN" sz="2400" dirty="0" smtClean="0">
                <a:solidFill>
                  <a:srgbClr val="000000"/>
                </a:solidFill>
                <a:latin typeface="Times New Roman" panose="02020603050405020304" pitchFamily="18" charset="0"/>
                <a:cs typeface="Times New Roman" panose="02020603050405020304" pitchFamily="18" charset="0"/>
              </a:rPr>
              <a:t>lập </a:t>
            </a:r>
            <a:r>
              <a:rPr lang="vi-VN" sz="2400" dirty="0">
                <a:solidFill>
                  <a:srgbClr val="000000"/>
                </a:solidFill>
                <a:latin typeface="Times New Roman" panose="02020603050405020304" pitchFamily="18" charset="0"/>
                <a:cs typeface="Times New Roman" panose="02020603050405020304" pitchFamily="18" charset="0"/>
              </a:rPr>
              <a:t>trình </a:t>
            </a:r>
            <a:r>
              <a:rPr lang="en-US" sz="2400" dirty="0" err="1" smtClean="0">
                <a:solidFill>
                  <a:srgbClr val="000000"/>
                </a:solidFill>
                <a:latin typeface="Times New Roman" panose="02020603050405020304" pitchFamily="18" charset="0"/>
                <a:cs typeface="Times New Roman" panose="02020603050405020304" pitchFamily="18" charset="0"/>
              </a:rPr>
              <a:t>được</a:t>
            </a:r>
            <a:r>
              <a:rPr lang="en-US" sz="2400" dirty="0" smtClean="0">
                <a:solidFill>
                  <a:srgbClr val="000000"/>
                </a:solidFill>
                <a:latin typeface="Times New Roman" panose="02020603050405020304" pitchFamily="18" charset="0"/>
                <a:cs typeface="Times New Roman" panose="02020603050405020304" pitchFamily="18" charset="0"/>
              </a:rPr>
              <a:t>), </a:t>
            </a:r>
            <a:r>
              <a:rPr lang="vi-VN" sz="2400" dirty="0" smtClean="0">
                <a:solidFill>
                  <a:srgbClr val="000000"/>
                </a:solidFill>
                <a:latin typeface="Times New Roman" panose="02020603050405020304" pitchFamily="18" charset="0"/>
                <a:cs typeface="Times New Roman" panose="02020603050405020304" pitchFamily="18" charset="0"/>
              </a:rPr>
              <a:t>mảng </a:t>
            </a:r>
            <a:r>
              <a:rPr lang="vi-VN" sz="2400" dirty="0">
                <a:solidFill>
                  <a:srgbClr val="000000"/>
                </a:solidFill>
                <a:latin typeface="Times New Roman" panose="02020603050405020304" pitchFamily="18" charset="0"/>
                <a:cs typeface="Times New Roman" panose="02020603050405020304" pitchFamily="18" charset="0"/>
              </a:rPr>
              <a:t>OR </a:t>
            </a:r>
            <a:r>
              <a:rPr lang="en-US" sz="2400" dirty="0" smtClean="0">
                <a:solidFill>
                  <a:srgbClr val="000000"/>
                </a:solidFill>
                <a:latin typeface="Times New Roman" panose="02020603050405020304" pitchFamily="18" charset="0"/>
                <a:cs typeface="Times New Roman" panose="02020603050405020304" pitchFamily="18" charset="0"/>
              </a:rPr>
              <a:t>(</a:t>
            </a:r>
            <a:r>
              <a:rPr lang="vi-VN" sz="2400" dirty="0" smtClean="0">
                <a:solidFill>
                  <a:srgbClr val="000000"/>
                </a:solidFill>
                <a:latin typeface="Times New Roman" panose="02020603050405020304" pitchFamily="18" charset="0"/>
                <a:cs typeface="Times New Roman" panose="02020603050405020304" pitchFamily="18" charset="0"/>
              </a:rPr>
              <a:t>gắn cứng</a:t>
            </a:r>
            <a:r>
              <a:rPr lang="en-US" sz="2400" dirty="0" smtClean="0">
                <a:solidFill>
                  <a:srgbClr val="000000"/>
                </a:solidFill>
                <a:latin typeface="Times New Roman" panose="02020603050405020304" pitchFamily="18" charset="0"/>
                <a:cs typeface="Times New Roman" panose="02020603050405020304" pitchFamily="18" charset="0"/>
              </a:rPr>
              <a:t>)</a:t>
            </a:r>
            <a:r>
              <a:rPr lang="vi-VN" sz="2400" dirty="0" smtClean="0">
                <a:solidFill>
                  <a:srgbClr val="000000"/>
                </a:solidFill>
                <a:latin typeface="Times New Roman" panose="02020603050405020304" pitchFamily="18" charset="0"/>
                <a:cs typeface="Times New Roman" panose="02020603050405020304" pitchFamily="18" charset="0"/>
              </a:rPr>
              <a:t>.</a:t>
            </a:r>
            <a:endParaRPr lang="en-US" sz="2400" dirty="0" smtClean="0">
              <a:solidFill>
                <a:srgbClr val="000000"/>
              </a:solidFill>
              <a:latin typeface="Times New Roman" panose="02020603050405020304" pitchFamily="18" charset="0"/>
              <a:cs typeface="Times New Roman" panose="02020603050405020304" pitchFamily="18" charset="0"/>
            </a:endParaRPr>
          </a:p>
          <a:p>
            <a:pPr marL="342900" indent="-342900" algn="just">
              <a:spcBef>
                <a:spcPts val="1200"/>
              </a:spcBef>
              <a:buFont typeface="Arial" panose="020B0604020202020204" pitchFamily="34" charset="0"/>
              <a:buChar char="•"/>
            </a:pPr>
            <a:r>
              <a:rPr lang="en-US" sz="2400" dirty="0" err="1" smtClean="0">
                <a:solidFill>
                  <a:srgbClr val="000000"/>
                </a:solidFill>
                <a:latin typeface="Times New Roman" panose="02020603050405020304" pitchFamily="18" charset="0"/>
                <a:cs typeface="Times New Roman" panose="02020603050405020304" pitchFamily="18" charset="0"/>
              </a:rPr>
              <a:t>Mỗi</a:t>
            </a:r>
            <a:r>
              <a:rPr lang="en-US" sz="2400" dirty="0" smtClean="0">
                <a:solidFill>
                  <a:srgbClr val="000000"/>
                </a:solidFill>
                <a:latin typeface="Times New Roman" panose="02020603050405020304" pitchFamily="18" charset="0"/>
                <a:cs typeface="Times New Roman" panose="02020603050405020304" pitchFamily="18" charset="0"/>
              </a:rPr>
              <a:t> </a:t>
            </a:r>
            <a:r>
              <a:rPr lang="en-US" sz="2400" dirty="0" err="1" smtClean="0">
                <a:solidFill>
                  <a:srgbClr val="000000"/>
                </a:solidFill>
                <a:latin typeface="Times New Roman" panose="02020603050405020304" pitchFamily="18" charset="0"/>
                <a:cs typeface="Times New Roman" panose="02020603050405020304" pitchFamily="18" charset="0"/>
              </a:rPr>
              <a:t>đầu</a:t>
            </a:r>
            <a:r>
              <a:rPr lang="en-US" sz="2400" dirty="0" smtClean="0">
                <a:solidFill>
                  <a:srgbClr val="000000"/>
                </a:solidFill>
                <a:latin typeface="Times New Roman" panose="02020603050405020304" pitchFamily="18" charset="0"/>
                <a:cs typeface="Times New Roman" panose="02020603050405020304" pitchFamily="18" charset="0"/>
              </a:rPr>
              <a:t> </a:t>
            </a:r>
            <a:r>
              <a:rPr lang="en-US" sz="2400" dirty="0" err="1" smtClean="0">
                <a:solidFill>
                  <a:srgbClr val="000000"/>
                </a:solidFill>
                <a:latin typeface="Times New Roman" panose="02020603050405020304" pitchFamily="18" charset="0"/>
                <a:cs typeface="Times New Roman" panose="02020603050405020304" pitchFamily="18" charset="0"/>
              </a:rPr>
              <a:t>ra</a:t>
            </a:r>
            <a:r>
              <a:rPr lang="en-US" sz="2400" dirty="0" smtClean="0">
                <a:solidFill>
                  <a:srgbClr val="000000"/>
                </a:solidFill>
                <a:latin typeface="Times New Roman" panose="02020603050405020304" pitchFamily="18" charset="0"/>
                <a:cs typeface="Times New Roman" panose="02020603050405020304" pitchFamily="18" charset="0"/>
              </a:rPr>
              <a:t> </a:t>
            </a:r>
            <a:r>
              <a:rPr lang="en-US" sz="2400" dirty="0" err="1" smtClean="0">
                <a:solidFill>
                  <a:srgbClr val="000000"/>
                </a:solidFill>
                <a:latin typeface="Times New Roman" panose="02020603050405020304" pitchFamily="18" charset="0"/>
                <a:cs typeface="Times New Roman" panose="02020603050405020304" pitchFamily="18" charset="0"/>
              </a:rPr>
              <a:t>của</a:t>
            </a:r>
            <a:r>
              <a:rPr lang="en-US" sz="2400" dirty="0" smtClean="0">
                <a:solidFill>
                  <a:srgbClr val="000000"/>
                </a:solidFill>
                <a:latin typeface="Times New Roman" panose="02020603050405020304" pitchFamily="18" charset="0"/>
                <a:cs typeface="Times New Roman" panose="02020603050405020304" pitchFamily="18" charset="0"/>
              </a:rPr>
              <a:t> </a:t>
            </a:r>
            <a:r>
              <a:rPr lang="en-US" sz="2400" dirty="0" err="1" smtClean="0">
                <a:solidFill>
                  <a:srgbClr val="000000"/>
                </a:solidFill>
                <a:latin typeface="Times New Roman" panose="02020603050405020304" pitchFamily="18" charset="0"/>
                <a:cs typeface="Times New Roman" panose="02020603050405020304" pitchFamily="18" charset="0"/>
              </a:rPr>
              <a:t>mảng</a:t>
            </a:r>
            <a:r>
              <a:rPr lang="en-US" sz="2400" dirty="0" smtClean="0">
                <a:solidFill>
                  <a:srgbClr val="000000"/>
                </a:solidFill>
                <a:latin typeface="Times New Roman" panose="02020603050405020304" pitchFamily="18" charset="0"/>
                <a:cs typeface="Times New Roman" panose="02020603050405020304" pitchFamily="18" charset="0"/>
              </a:rPr>
              <a:t> OR </a:t>
            </a:r>
            <a:r>
              <a:rPr lang="en-US" sz="2400" dirty="0" err="1" smtClean="0">
                <a:solidFill>
                  <a:srgbClr val="000000"/>
                </a:solidFill>
                <a:latin typeface="Times New Roman" panose="02020603050405020304" pitchFamily="18" charset="0"/>
                <a:cs typeface="Times New Roman" panose="02020603050405020304" pitchFamily="18" charset="0"/>
              </a:rPr>
              <a:t>được</a:t>
            </a:r>
            <a:r>
              <a:rPr lang="vi-VN" sz="2400" dirty="0" smtClean="0">
                <a:solidFill>
                  <a:srgbClr val="000000"/>
                </a:solidFill>
                <a:latin typeface="Times New Roman" panose="02020603050405020304" pitchFamily="18" charset="0"/>
                <a:cs typeface="Times New Roman" panose="02020603050405020304" pitchFamily="18" charset="0"/>
              </a:rPr>
              <a:t> </a:t>
            </a:r>
            <a:r>
              <a:rPr lang="vi-VN" sz="2400" dirty="0">
                <a:solidFill>
                  <a:srgbClr val="000000"/>
                </a:solidFill>
                <a:latin typeface="Times New Roman" panose="02020603050405020304" pitchFamily="18" charset="0"/>
                <a:cs typeface="Times New Roman" panose="02020603050405020304" pitchFamily="18" charset="0"/>
              </a:rPr>
              <a:t>dẫn bởi khối logic </a:t>
            </a:r>
            <a:r>
              <a:rPr lang="vi-VN" sz="2400" i="1" dirty="0" smtClean="0">
                <a:solidFill>
                  <a:srgbClr val="000000"/>
                </a:solidFill>
                <a:latin typeface="Times New Roman" panose="02020603050405020304" pitchFamily="18" charset="0"/>
                <a:cs typeface="Times New Roman" panose="02020603050405020304" pitchFamily="18" charset="0"/>
              </a:rPr>
              <a:t>Macrocell</a:t>
            </a:r>
            <a:r>
              <a:rPr lang="en-US" sz="2400" i="1" dirty="0" smtClean="0">
                <a:solidFill>
                  <a:srgbClr val="000000"/>
                </a:solidFill>
                <a:latin typeface="Times New Roman" panose="02020603050405020304" pitchFamily="18" charset="0"/>
                <a:cs typeface="Times New Roman" panose="02020603050405020304" pitchFamily="18" charset="0"/>
              </a:rPr>
              <a:t>. </a:t>
            </a:r>
            <a:r>
              <a:rPr lang="vi-VN" sz="2400" dirty="0" smtClean="0">
                <a:solidFill>
                  <a:srgbClr val="000000"/>
                </a:solidFill>
                <a:latin typeface="Times New Roman" panose="02020603050405020304" pitchFamily="18" charset="0"/>
                <a:cs typeface="Times New Roman" panose="02020603050405020304" pitchFamily="18" charset="0"/>
              </a:rPr>
              <a:t>Mỗi </a:t>
            </a:r>
            <a:r>
              <a:rPr lang="vi-VN" sz="2400" i="1" dirty="0">
                <a:solidFill>
                  <a:srgbClr val="000000"/>
                </a:solidFill>
                <a:latin typeface="Times New Roman" panose="02020603050405020304" pitchFamily="18" charset="0"/>
                <a:cs typeface="Times New Roman" panose="02020603050405020304" pitchFamily="18" charset="0"/>
              </a:rPr>
              <a:t>macrocell</a:t>
            </a:r>
            <a:r>
              <a:rPr lang="vi-VN" sz="2400" dirty="0">
                <a:solidFill>
                  <a:srgbClr val="000000"/>
                </a:solidFill>
                <a:latin typeface="Times New Roman" panose="02020603050405020304" pitchFamily="18" charset="0"/>
                <a:cs typeface="Times New Roman" panose="02020603050405020304" pitchFamily="18" charset="0"/>
              </a:rPr>
              <a:t> chứa 1 </a:t>
            </a:r>
            <a:r>
              <a:rPr lang="vi-VN" sz="2400" dirty="0" smtClean="0">
                <a:solidFill>
                  <a:srgbClr val="000000"/>
                </a:solidFill>
                <a:latin typeface="Times New Roman" panose="02020603050405020304" pitchFamily="18" charset="0"/>
                <a:cs typeface="Times New Roman" panose="02020603050405020304" pitchFamily="18" charset="0"/>
              </a:rPr>
              <a:t>Flip-Flop</a:t>
            </a:r>
            <a:r>
              <a:rPr lang="en-US" sz="2400" dirty="0" smtClean="0">
                <a:solidFill>
                  <a:srgbClr val="000000"/>
                </a:solidFill>
                <a:latin typeface="Times New Roman" panose="02020603050405020304" pitchFamily="18" charset="0"/>
                <a:cs typeface="Times New Roman" panose="02020603050405020304" pitchFamily="18" charset="0"/>
              </a:rPr>
              <a:t>, 02</a:t>
            </a:r>
            <a:r>
              <a:rPr lang="vi-VN" sz="2400" dirty="0" smtClean="0">
                <a:solidFill>
                  <a:srgbClr val="000000"/>
                </a:solidFill>
                <a:latin typeface="Times New Roman" panose="02020603050405020304" pitchFamily="18" charset="0"/>
                <a:cs typeface="Times New Roman" panose="02020603050405020304" pitchFamily="18" charset="0"/>
              </a:rPr>
              <a:t> </a:t>
            </a:r>
            <a:r>
              <a:rPr lang="vi-VN" sz="2400" i="1" dirty="0">
                <a:solidFill>
                  <a:srgbClr val="000000"/>
                </a:solidFill>
                <a:latin typeface="Times New Roman" panose="02020603050405020304" pitchFamily="18" charset="0"/>
                <a:cs typeface="Times New Roman" panose="02020603050405020304" pitchFamily="18" charset="0"/>
              </a:rPr>
              <a:t>bộ dồn kênh </a:t>
            </a:r>
            <a:r>
              <a:rPr lang="vi-VN" sz="2400" dirty="0" smtClean="0">
                <a:solidFill>
                  <a:srgbClr val="000000"/>
                </a:solidFill>
                <a:latin typeface="Times New Roman" panose="02020603050405020304" pitchFamily="18" charset="0"/>
                <a:cs typeface="Times New Roman" panose="02020603050405020304" pitchFamily="18" charset="0"/>
              </a:rPr>
              <a:t>Mux</a:t>
            </a:r>
            <a:r>
              <a:rPr lang="en-US" sz="2400" dirty="0" smtClean="0">
                <a:solidFill>
                  <a:srgbClr val="000000"/>
                </a:solidFill>
                <a:latin typeface="Times New Roman" panose="02020603050405020304" pitchFamily="18" charset="0"/>
                <a:cs typeface="Times New Roman" panose="02020603050405020304" pitchFamily="18" charset="0"/>
              </a:rPr>
              <a:t>(</a:t>
            </a:r>
            <a:r>
              <a:rPr lang="vi-VN" sz="2400" dirty="0" smtClean="0">
                <a:solidFill>
                  <a:srgbClr val="000000"/>
                </a:solidFill>
                <a:latin typeface="Times New Roman" panose="02020603050405020304" pitchFamily="18" charset="0"/>
                <a:cs typeface="Times New Roman" panose="02020603050405020304" pitchFamily="18" charset="0"/>
              </a:rPr>
              <a:t>2→</a:t>
            </a:r>
            <a:r>
              <a:rPr lang="en-US" sz="2400" dirty="0" smtClean="0">
                <a:solidFill>
                  <a:srgbClr val="000000"/>
                </a:solidFill>
                <a:latin typeface="Times New Roman" panose="02020603050405020304" pitchFamily="18" charset="0"/>
                <a:cs typeface="Times New Roman" panose="02020603050405020304" pitchFamily="18" charset="0"/>
              </a:rPr>
              <a:t>1)</a:t>
            </a:r>
            <a:r>
              <a:rPr lang="vi-VN" sz="2400" dirty="0" smtClean="0">
                <a:solidFill>
                  <a:srgbClr val="000000"/>
                </a:solidFill>
                <a:latin typeface="Times New Roman" panose="02020603050405020304" pitchFamily="18" charset="0"/>
                <a:cs typeface="Times New Roman" panose="02020603050405020304" pitchFamily="18" charset="0"/>
              </a:rPr>
              <a:t>, Mux</a:t>
            </a:r>
            <a:r>
              <a:rPr lang="en-US" sz="2400" dirty="0" smtClean="0">
                <a:solidFill>
                  <a:srgbClr val="000000"/>
                </a:solidFill>
                <a:latin typeface="Times New Roman" panose="02020603050405020304" pitchFamily="18" charset="0"/>
                <a:cs typeface="Times New Roman" panose="02020603050405020304" pitchFamily="18" charset="0"/>
              </a:rPr>
              <a:t>(</a:t>
            </a:r>
            <a:r>
              <a:rPr lang="vi-VN" sz="2400" dirty="0" smtClean="0">
                <a:solidFill>
                  <a:srgbClr val="000000"/>
                </a:solidFill>
                <a:latin typeface="Times New Roman" panose="02020603050405020304" pitchFamily="18" charset="0"/>
                <a:cs typeface="Times New Roman" panose="02020603050405020304" pitchFamily="18" charset="0"/>
              </a:rPr>
              <a:t>4→</a:t>
            </a:r>
            <a:r>
              <a:rPr lang="en-US" sz="2400" dirty="0" smtClean="0">
                <a:solidFill>
                  <a:srgbClr val="000000"/>
                </a:solidFill>
                <a:latin typeface="Times New Roman" panose="02020603050405020304" pitchFamily="18" charset="0"/>
                <a:cs typeface="Times New Roman" panose="02020603050405020304" pitchFamily="18" charset="0"/>
              </a:rPr>
              <a:t>1)</a:t>
            </a:r>
            <a:r>
              <a:rPr lang="vi-VN" sz="2400" dirty="0" smtClean="0">
                <a:solidFill>
                  <a:srgbClr val="000000"/>
                </a:solidFill>
                <a:latin typeface="Times New Roman" panose="02020603050405020304" pitchFamily="18" charset="0"/>
                <a:cs typeface="Times New Roman" panose="02020603050405020304" pitchFamily="18" charset="0"/>
              </a:rPr>
              <a:t>.</a:t>
            </a:r>
            <a:r>
              <a:rPr lang="en-US" sz="2400" dirty="0" smtClean="0">
                <a:solidFill>
                  <a:srgbClr val="000000"/>
                </a:solidFill>
                <a:latin typeface="Times New Roman" panose="02020603050405020304" pitchFamily="18" charset="0"/>
                <a:cs typeface="Times New Roman" panose="02020603050405020304" pitchFamily="18" charset="0"/>
              </a:rPr>
              <a:t> </a:t>
            </a:r>
            <a:r>
              <a:rPr lang="vi-VN" sz="2400" dirty="0" smtClean="0">
                <a:solidFill>
                  <a:srgbClr val="000000"/>
                </a:solidFill>
                <a:latin typeface="Times New Roman" panose="02020603050405020304" pitchFamily="18" charset="0"/>
                <a:cs typeface="Times New Roman" panose="02020603050405020304" pitchFamily="18" charset="0"/>
              </a:rPr>
              <a:t>Đầu ra</a:t>
            </a:r>
            <a:r>
              <a:rPr lang="en-US" sz="2400" dirty="0" smtClean="0">
                <a:solidFill>
                  <a:srgbClr val="000000"/>
                </a:solidFill>
                <a:latin typeface="Times New Roman" panose="02020603050405020304" pitchFamily="18" charset="0"/>
                <a:cs typeface="Times New Roman" panose="02020603050405020304" pitchFamily="18" charset="0"/>
              </a:rPr>
              <a:t> </a:t>
            </a:r>
            <a:r>
              <a:rPr lang="vi-VN" sz="2400" dirty="0" smtClean="0">
                <a:solidFill>
                  <a:srgbClr val="000000"/>
                </a:solidFill>
                <a:latin typeface="Times New Roman" panose="02020603050405020304" pitchFamily="18" charset="0"/>
                <a:cs typeface="Times New Roman" panose="02020603050405020304" pitchFamily="18" charset="0"/>
              </a:rPr>
              <a:t>của Mux</a:t>
            </a:r>
            <a:r>
              <a:rPr lang="en-US" sz="2400" dirty="0" smtClean="0">
                <a:solidFill>
                  <a:srgbClr val="000000"/>
                </a:solidFill>
                <a:latin typeface="Times New Roman" panose="02020603050405020304" pitchFamily="18" charset="0"/>
                <a:cs typeface="Times New Roman" panose="02020603050405020304" pitchFamily="18" charset="0"/>
              </a:rPr>
              <a:t>(</a:t>
            </a:r>
            <a:r>
              <a:rPr lang="vi-VN" sz="2400" dirty="0" smtClean="0">
                <a:solidFill>
                  <a:srgbClr val="000000"/>
                </a:solidFill>
                <a:latin typeface="Times New Roman" panose="02020603050405020304" pitchFamily="18" charset="0"/>
                <a:cs typeface="Times New Roman" panose="02020603050405020304" pitchFamily="18" charset="0"/>
              </a:rPr>
              <a:t>2→</a:t>
            </a:r>
            <a:r>
              <a:rPr lang="en-US" sz="2400" dirty="0" smtClean="0">
                <a:solidFill>
                  <a:srgbClr val="000000"/>
                </a:solidFill>
                <a:latin typeface="Times New Roman" panose="02020603050405020304" pitchFamily="18" charset="0"/>
                <a:cs typeface="Times New Roman" panose="02020603050405020304" pitchFamily="18" charset="0"/>
              </a:rPr>
              <a:t>1) </a:t>
            </a:r>
            <a:r>
              <a:rPr lang="en-US" sz="2400" dirty="0" err="1" smtClean="0">
                <a:solidFill>
                  <a:srgbClr val="000000"/>
                </a:solidFill>
                <a:latin typeface="Times New Roman" panose="02020603050405020304" pitchFamily="18" charset="0"/>
                <a:cs typeface="Times New Roman" panose="02020603050405020304" pitchFamily="18" charset="0"/>
              </a:rPr>
              <a:t>đưa</a:t>
            </a:r>
            <a:r>
              <a:rPr lang="vi-VN" sz="2400" dirty="0" smtClean="0">
                <a:solidFill>
                  <a:srgbClr val="000000"/>
                </a:solidFill>
                <a:latin typeface="Times New Roman" panose="02020603050405020304" pitchFamily="18" charset="0"/>
                <a:cs typeface="Times New Roman" panose="02020603050405020304" pitchFamily="18" charset="0"/>
              </a:rPr>
              <a:t> </a:t>
            </a:r>
            <a:r>
              <a:rPr lang="vi-VN" sz="2400" dirty="0">
                <a:solidFill>
                  <a:srgbClr val="000000"/>
                </a:solidFill>
                <a:latin typeface="Times New Roman" panose="02020603050405020304" pitchFamily="18" charset="0"/>
                <a:cs typeface="Times New Roman" panose="02020603050405020304" pitchFamily="18" charset="0"/>
              </a:rPr>
              <a:t>trả lại mảng </a:t>
            </a:r>
            <a:r>
              <a:rPr lang="vi-VN" sz="2400" dirty="0" smtClean="0">
                <a:solidFill>
                  <a:srgbClr val="000000"/>
                </a:solidFill>
                <a:latin typeface="Times New Roman" panose="02020603050405020304" pitchFamily="18" charset="0"/>
                <a:cs typeface="Times New Roman" panose="02020603050405020304" pitchFamily="18" charset="0"/>
              </a:rPr>
              <a:t>AND</a:t>
            </a:r>
            <a:r>
              <a:rPr lang="en-US" sz="2400" dirty="0" smtClean="0">
                <a:solidFill>
                  <a:srgbClr val="000000"/>
                </a:solidFill>
                <a:latin typeface="Times New Roman" panose="02020603050405020304" pitchFamily="18" charset="0"/>
                <a:cs typeface="Times New Roman" panose="02020603050405020304" pitchFamily="18" charset="0"/>
              </a:rPr>
              <a:t> </a:t>
            </a:r>
            <a:r>
              <a:rPr lang="en-US" sz="2400" dirty="0" err="1" smtClean="0">
                <a:solidFill>
                  <a:srgbClr val="000000"/>
                </a:solidFill>
                <a:latin typeface="Times New Roman" panose="02020603050405020304" pitchFamily="18" charset="0"/>
                <a:cs typeface="Times New Roman" panose="02020603050405020304" pitchFamily="18" charset="0"/>
              </a:rPr>
              <a:t>thông</a:t>
            </a:r>
            <a:r>
              <a:rPr lang="en-US" sz="2400" dirty="0" smtClean="0">
                <a:solidFill>
                  <a:srgbClr val="000000"/>
                </a:solidFill>
                <a:latin typeface="Times New Roman" panose="02020603050405020304" pitchFamily="18" charset="0"/>
                <a:cs typeface="Times New Roman" panose="02020603050405020304" pitchFamily="18" charset="0"/>
              </a:rPr>
              <a:t> qua </a:t>
            </a:r>
            <a:r>
              <a:rPr lang="en-US" sz="2400" dirty="0" err="1" smtClean="0">
                <a:solidFill>
                  <a:srgbClr val="000000"/>
                </a:solidFill>
                <a:latin typeface="Times New Roman" panose="02020603050405020304" pitchFamily="18" charset="0"/>
                <a:cs typeface="Times New Roman" panose="02020603050405020304" pitchFamily="18" charset="0"/>
              </a:rPr>
              <a:t>cổng</a:t>
            </a:r>
            <a:r>
              <a:rPr lang="en-US" sz="2400" dirty="0" smtClean="0">
                <a:solidFill>
                  <a:srgbClr val="000000"/>
                </a:solidFill>
                <a:latin typeface="Times New Roman" panose="02020603050405020304" pitchFamily="18" charset="0"/>
                <a:cs typeface="Times New Roman" panose="02020603050405020304" pitchFamily="18" charset="0"/>
              </a:rPr>
              <a:t> 3 </a:t>
            </a:r>
            <a:r>
              <a:rPr lang="en-US" sz="2400" dirty="0" err="1" smtClean="0">
                <a:solidFill>
                  <a:srgbClr val="000000"/>
                </a:solidFill>
                <a:latin typeface="Times New Roman" panose="02020603050405020304" pitchFamily="18" charset="0"/>
                <a:cs typeface="Times New Roman" panose="02020603050405020304" pitchFamily="18" charset="0"/>
              </a:rPr>
              <a:t>trạng</a:t>
            </a:r>
            <a:r>
              <a:rPr lang="en-US" sz="2400" dirty="0" smtClean="0">
                <a:solidFill>
                  <a:srgbClr val="000000"/>
                </a:solidFill>
                <a:latin typeface="Times New Roman" panose="02020603050405020304" pitchFamily="18" charset="0"/>
                <a:cs typeface="Times New Roman" panose="02020603050405020304" pitchFamily="18" charset="0"/>
              </a:rPr>
              <a:t> </a:t>
            </a:r>
            <a:r>
              <a:rPr lang="en-US" sz="2400" dirty="0" err="1" smtClean="0">
                <a:solidFill>
                  <a:srgbClr val="000000"/>
                </a:solidFill>
                <a:latin typeface="Times New Roman" panose="02020603050405020304" pitchFamily="18" charset="0"/>
                <a:cs typeface="Times New Roman" panose="02020603050405020304" pitchFamily="18" charset="0"/>
              </a:rPr>
              <a:t>thái</a:t>
            </a:r>
            <a:r>
              <a:rPr lang="vi-VN" sz="2400" dirty="0" smtClean="0">
                <a:solidFill>
                  <a:srgbClr val="000000"/>
                </a:solidFill>
                <a:latin typeface="Times New Roman" panose="02020603050405020304" pitchFamily="18" charset="0"/>
                <a:cs typeface="Times New Roman" panose="02020603050405020304" pitchFamily="18" charset="0"/>
              </a:rPr>
              <a:t>, </a:t>
            </a:r>
            <a:r>
              <a:rPr lang="vi-VN" sz="2400" dirty="0">
                <a:solidFill>
                  <a:srgbClr val="000000"/>
                </a:solidFill>
                <a:latin typeface="Times New Roman" panose="02020603050405020304" pitchFamily="18" charset="0"/>
                <a:cs typeface="Times New Roman" panose="02020603050405020304" pitchFamily="18" charset="0"/>
              </a:rPr>
              <a:t>thiết kế này </a:t>
            </a:r>
            <a:r>
              <a:rPr lang="vi-VN" sz="2400" dirty="0" smtClean="0">
                <a:solidFill>
                  <a:srgbClr val="000000"/>
                </a:solidFill>
                <a:latin typeface="Times New Roman" panose="02020603050405020304" pitchFamily="18" charset="0"/>
                <a:cs typeface="Times New Roman" panose="02020603050405020304" pitchFamily="18" charset="0"/>
              </a:rPr>
              <a:t>cho</a:t>
            </a:r>
            <a:r>
              <a:rPr lang="en-US" sz="2400" dirty="0" smtClean="0">
                <a:solidFill>
                  <a:srgbClr val="000000"/>
                </a:solidFill>
                <a:latin typeface="Times New Roman" panose="02020603050405020304" pitchFamily="18" charset="0"/>
                <a:cs typeface="Times New Roman" panose="02020603050405020304" pitchFamily="18" charset="0"/>
              </a:rPr>
              <a:t> </a:t>
            </a:r>
            <a:r>
              <a:rPr lang="vi-VN" sz="2400" dirty="0" smtClean="0">
                <a:solidFill>
                  <a:srgbClr val="000000"/>
                </a:solidFill>
                <a:latin typeface="Times New Roman" panose="02020603050405020304" pitchFamily="18" charset="0"/>
                <a:cs typeface="Times New Roman" panose="02020603050405020304" pitchFamily="18" charset="0"/>
              </a:rPr>
              <a:t>kết </a:t>
            </a:r>
            <a:r>
              <a:rPr lang="vi-VN" sz="2400" dirty="0">
                <a:solidFill>
                  <a:srgbClr val="000000"/>
                </a:solidFill>
                <a:latin typeface="Times New Roman" panose="02020603050405020304" pitchFamily="18" charset="0"/>
                <a:cs typeface="Times New Roman" panose="02020603050405020304" pitchFamily="18" charset="0"/>
              </a:rPr>
              <a:t>quả đầu ra có thể sử dụng </a:t>
            </a:r>
            <a:r>
              <a:rPr lang="vi-VN" sz="2400" dirty="0" smtClean="0">
                <a:solidFill>
                  <a:srgbClr val="000000"/>
                </a:solidFill>
                <a:latin typeface="Times New Roman" panose="02020603050405020304" pitchFamily="18" charset="0"/>
                <a:cs typeface="Times New Roman" panose="02020603050405020304" pitchFamily="18" charset="0"/>
              </a:rPr>
              <a:t>nh</a:t>
            </a:r>
            <a:r>
              <a:rPr lang="en-US" sz="2400" dirty="0" smtClean="0">
                <a:solidFill>
                  <a:srgbClr val="000000"/>
                </a:solidFill>
                <a:latin typeface="Times New Roman" panose="02020603050405020304" pitchFamily="18" charset="0"/>
                <a:cs typeface="Times New Roman" panose="02020603050405020304" pitchFamily="18" charset="0"/>
              </a:rPr>
              <a:t>ư </a:t>
            </a:r>
            <a:r>
              <a:rPr lang="vi-VN" sz="2400" dirty="0" smtClean="0">
                <a:solidFill>
                  <a:srgbClr val="000000"/>
                </a:solidFill>
                <a:latin typeface="Times New Roman" panose="02020603050405020304" pitchFamily="18" charset="0"/>
                <a:cs typeface="Times New Roman" panose="02020603050405020304" pitchFamily="18" charset="0"/>
              </a:rPr>
              <a:t>một </a:t>
            </a:r>
            <a:r>
              <a:rPr lang="vi-VN" sz="2400" dirty="0">
                <a:solidFill>
                  <a:srgbClr val="000000"/>
                </a:solidFill>
                <a:latin typeface="Times New Roman" panose="02020603050405020304" pitchFamily="18" charset="0"/>
                <a:cs typeface="Times New Roman" panose="02020603050405020304" pitchFamily="18" charset="0"/>
              </a:rPr>
              <a:t>tham số đầu </a:t>
            </a:r>
            <a:r>
              <a:rPr lang="vi-VN" sz="2400" dirty="0" smtClean="0">
                <a:solidFill>
                  <a:srgbClr val="000000"/>
                </a:solidFill>
                <a:latin typeface="Times New Roman" panose="02020603050405020304" pitchFamily="18" charset="0"/>
                <a:cs typeface="Times New Roman" panose="02020603050405020304" pitchFamily="18" charset="0"/>
              </a:rPr>
              <a:t>vào.</a:t>
            </a:r>
            <a:endParaRPr lang="en-US" sz="2400" dirty="0" smtClean="0">
              <a:solidFill>
                <a:srgbClr val="000000"/>
              </a:solidFill>
              <a:latin typeface="Times New Roman" panose="02020603050405020304" pitchFamily="18" charset="0"/>
              <a:cs typeface="Times New Roman" panose="02020603050405020304" pitchFamily="18" charset="0"/>
            </a:endParaRPr>
          </a:p>
        </p:txBody>
      </p:sp>
      <p:sp>
        <p:nvSpPr>
          <p:cNvPr id="9" name="Title 1"/>
          <p:cNvSpPr>
            <a:spLocks noGrp="1"/>
          </p:cNvSpPr>
          <p:nvPr>
            <p:ph type="title"/>
          </p:nvPr>
        </p:nvSpPr>
        <p:spPr>
          <a:xfrm>
            <a:off x="174171" y="158524"/>
            <a:ext cx="10972800" cy="581705"/>
          </a:xfrm>
        </p:spPr>
        <p:txBody>
          <a:bodyPr>
            <a:normAutofit/>
          </a:bodyPr>
          <a:lstStyle/>
          <a:p>
            <a:pPr algn="l"/>
            <a:r>
              <a:rPr lang="en-US" sz="3200" b="1" dirty="0" smtClean="0">
                <a:solidFill>
                  <a:srgbClr val="C00000"/>
                </a:solidFill>
                <a:latin typeface="Times New Roman" panose="02020603050405020304" pitchFamily="18" charset="0"/>
                <a:cs typeface="Times New Roman" panose="02020603050405020304" pitchFamily="18" charset="0"/>
              </a:rPr>
              <a:t>5.2.1. SPLD (2)</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10" name="Content Placeholder 2"/>
          <p:cNvSpPr txBox="1">
            <a:spLocks/>
          </p:cNvSpPr>
          <p:nvPr/>
        </p:nvSpPr>
        <p:spPr>
          <a:xfrm>
            <a:off x="386539" y="1019843"/>
            <a:ext cx="2801255" cy="68217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auto">
              <a:lnSpc>
                <a:spcPct val="120000"/>
              </a:lnSpc>
              <a:spcAft>
                <a:spcPts val="0"/>
              </a:spcAft>
              <a:buFont typeface="Wingdings" panose="05000000000000000000" pitchFamily="2" charset="2"/>
              <a:buChar char="v"/>
            </a:pPr>
            <a:r>
              <a:rPr lang="en-US" sz="2800" b="1" dirty="0" smtClean="0">
                <a:solidFill>
                  <a:schemeClr val="bg2">
                    <a:lumMod val="25000"/>
                  </a:schemeClr>
                </a:solidFill>
                <a:latin typeface="Times New Roman" panose="02020603050405020304" pitchFamily="18" charset="0"/>
                <a:cs typeface="Times New Roman" panose="02020603050405020304" pitchFamily="18" charset="0"/>
              </a:rPr>
              <a:t> PAL</a:t>
            </a:r>
            <a:endParaRPr lang="en-US" sz="2800" dirty="0" smtClean="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646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750" fill="hold"/>
                                        <p:tgtEl>
                                          <p:spTgt spid="10"/>
                                        </p:tgtEl>
                                        <p:attrNameLst>
                                          <p:attrName>ppt_w</p:attrName>
                                        </p:attrNameLst>
                                      </p:cBhvr>
                                      <p:tavLst>
                                        <p:tav tm="0">
                                          <p:val>
                                            <p:fltVal val="0"/>
                                          </p:val>
                                        </p:tav>
                                        <p:tav tm="100000">
                                          <p:val>
                                            <p:strVal val="#ppt_w"/>
                                          </p:val>
                                        </p:tav>
                                      </p:tavLst>
                                    </p:anim>
                                    <p:anim calcmode="lin" valueType="num">
                                      <p:cBhvr>
                                        <p:cTn id="8" dur="750" fill="hold"/>
                                        <p:tgtEl>
                                          <p:spTgt spid="10"/>
                                        </p:tgtEl>
                                        <p:attrNameLst>
                                          <p:attrName>ppt_h</p:attrName>
                                        </p:attrNameLst>
                                      </p:cBhvr>
                                      <p:tavLst>
                                        <p:tav tm="0">
                                          <p:val>
                                            <p:fltVal val="0"/>
                                          </p:val>
                                        </p:tav>
                                        <p:tav tm="100000">
                                          <p:val>
                                            <p:strVal val="#ppt_h"/>
                                          </p:val>
                                        </p:tav>
                                      </p:tavLst>
                                    </p:anim>
                                    <p:animEffect transition="in" filter="fade">
                                      <p:cBhvr>
                                        <p:cTn id="9" dur="75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fltVal val="0"/>
                                          </p:val>
                                        </p:tav>
                                        <p:tav tm="100000">
                                          <p:val>
                                            <p:strVal val="#ppt_w"/>
                                          </p:val>
                                        </p:tav>
                                      </p:tavLst>
                                    </p:anim>
                                    <p:anim calcmode="lin" valueType="num">
                                      <p:cBhvr>
                                        <p:cTn id="15" dur="1000" fill="hold"/>
                                        <p:tgtEl>
                                          <p:spTgt spid="6"/>
                                        </p:tgtEl>
                                        <p:attrNameLst>
                                          <p:attrName>ppt_h</p:attrName>
                                        </p:attrNameLst>
                                      </p:cBhvr>
                                      <p:tavLst>
                                        <p:tav tm="0">
                                          <p:val>
                                            <p:fltVal val="0"/>
                                          </p:val>
                                        </p:tav>
                                        <p:tav tm="100000">
                                          <p:val>
                                            <p:strVal val="#ppt_h"/>
                                          </p:val>
                                        </p:tav>
                                      </p:tavLst>
                                    </p:anim>
                                    <p:anim calcmode="lin" valueType="num">
                                      <p:cBhvr>
                                        <p:cTn id="16" dur="1000" fill="hold"/>
                                        <p:tgtEl>
                                          <p:spTgt spid="6"/>
                                        </p:tgtEl>
                                        <p:attrNameLst>
                                          <p:attrName>style.rotation</p:attrName>
                                        </p:attrNameLst>
                                      </p:cBhvr>
                                      <p:tavLst>
                                        <p:tav tm="0">
                                          <p:val>
                                            <p:fltVal val="90"/>
                                          </p:val>
                                        </p:tav>
                                        <p:tav tm="100000">
                                          <p:val>
                                            <p:fltVal val="0"/>
                                          </p:val>
                                        </p:tav>
                                      </p:tavLst>
                                    </p:anim>
                                    <p:animEffect transition="in" filter="fade">
                                      <p:cBhvr>
                                        <p:cTn id="17" dur="1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750"/>
                                        <p:tgtEl>
                                          <p:spTgt spid="7">
                                            <p:txEl>
                                              <p:pRg st="0" end="0"/>
                                            </p:txEl>
                                          </p:spTgt>
                                        </p:tgtEl>
                                      </p:cBhvr>
                                    </p:animEffect>
                                    <p:anim calcmode="lin" valueType="num">
                                      <p:cBhvr>
                                        <p:cTn id="23" dur="75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4" dur="75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Effect transition="in" filter="fade">
                                      <p:cBhvr>
                                        <p:cTn id="29" dur="750"/>
                                        <p:tgtEl>
                                          <p:spTgt spid="7">
                                            <p:txEl>
                                              <p:pRg st="1" end="1"/>
                                            </p:txEl>
                                          </p:spTgt>
                                        </p:tgtEl>
                                      </p:cBhvr>
                                    </p:animEffect>
                                    <p:anim calcmode="lin" valueType="num">
                                      <p:cBhvr>
                                        <p:cTn id="30" dur="75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31" dur="75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145</a:t>
            </a:fld>
            <a:endParaRPr lang="en-US" dirty="0"/>
          </a:p>
        </p:txBody>
      </p:sp>
      <p:sp>
        <p:nvSpPr>
          <p:cNvPr id="7" name="Rectangle 3"/>
          <p:cNvSpPr txBox="1">
            <a:spLocks noChangeArrowheads="1"/>
          </p:cNvSpPr>
          <p:nvPr/>
        </p:nvSpPr>
        <p:spPr>
          <a:xfrm>
            <a:off x="174171" y="1369661"/>
            <a:ext cx="6567823" cy="51692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auto">
              <a:spcBef>
                <a:spcPts val="1200"/>
              </a:spcBef>
              <a:spcAft>
                <a:spcPts val="0"/>
              </a:spcAft>
            </a:pPr>
            <a:r>
              <a:rPr lang="en-US" sz="2400" dirty="0" err="1" smtClean="0">
                <a:latin typeface="Times New Roman" pitchFamily="18" charset="0"/>
                <a:cs typeface="Times New Roman" pitchFamily="18" charset="0"/>
              </a:rPr>
              <a:t>Đầu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của</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macrocell</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thông</a:t>
            </a:r>
            <a:r>
              <a:rPr lang="en-US" sz="2400" dirty="0" smtClean="0">
                <a:latin typeface="Times New Roman" pitchFamily="18" charset="0"/>
                <a:cs typeface="Times New Roman" pitchFamily="18" charset="0"/>
              </a:rPr>
              <a:t> qua </a:t>
            </a:r>
            <a:r>
              <a:rPr lang="en-US" sz="2400" dirty="0" err="1" smtClean="0">
                <a:latin typeface="Times New Roman" pitchFamily="18" charset="0"/>
                <a:cs typeface="Times New Roman" pitchFamily="18" charset="0"/>
              </a:rPr>
              <a:t>cổng</a:t>
            </a:r>
            <a:r>
              <a:rPr lang="en-US" sz="2400" dirty="0" smtClean="0">
                <a:latin typeface="Times New Roman" pitchFamily="18" charset="0"/>
                <a:cs typeface="Times New Roman" pitchFamily="18" charset="0"/>
              </a:rPr>
              <a:t> 3 </a:t>
            </a:r>
            <a:r>
              <a:rPr lang="en-US" sz="2400" dirty="0" err="1" smtClean="0">
                <a:latin typeface="Times New Roman" pitchFamily="18" charset="0"/>
                <a:cs typeface="Times New Roman" pitchFamily="18" charset="0"/>
              </a:rPr>
              <a:t>trạng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thái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có</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thể</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lập</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trình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được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để</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nối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với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cổng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giao</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tiếp</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của</a:t>
            </a:r>
            <a:r>
              <a:rPr lang="en-US" sz="2400" dirty="0" smtClean="0">
                <a:latin typeface="Times New Roman" pitchFamily="18" charset="0"/>
                <a:cs typeface="Times New Roman" pitchFamily="18" charset="0"/>
              </a:rPr>
              <a:t> PAL. </a:t>
            </a:r>
          </a:p>
          <a:p>
            <a:pPr algn="just" fontAlgn="auto">
              <a:spcBef>
                <a:spcPts val="1200"/>
              </a:spcBef>
              <a:spcAft>
                <a:spcPts val="0"/>
              </a:spcAft>
            </a:pPr>
            <a:r>
              <a:rPr lang="en-US" sz="2400" dirty="0" err="1" smtClean="0">
                <a:latin typeface="Times New Roman" pitchFamily="18" charset="0"/>
                <a:cs typeface="Times New Roman" pitchFamily="18" charset="0"/>
              </a:rPr>
              <a:t>Tín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hiệu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điều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khiển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của</a:t>
            </a:r>
            <a:r>
              <a:rPr lang="en-US" sz="2400" dirty="0" smtClean="0">
                <a:latin typeface="Times New Roman" pitchFamily="18" charset="0"/>
                <a:cs typeface="Times New Roman" pitchFamily="18" charset="0"/>
              </a:rPr>
              <a:t> Mux(4→) </a:t>
            </a:r>
            <a:r>
              <a:rPr lang="en-US" sz="2400" dirty="0" err="1" smtClean="0">
                <a:latin typeface="Times New Roman" pitchFamily="18" charset="0"/>
                <a:cs typeface="Times New Roman" pitchFamily="18" charset="0"/>
              </a:rPr>
              <a:t>có</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thể</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được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lập</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trình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để</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cho</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phép</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dẫn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tín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hiệu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lần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lượt</a:t>
            </a:r>
            <a:r>
              <a:rPr lang="en-US" sz="2400" dirty="0" smtClean="0">
                <a:latin typeface="Times New Roman" pitchFamily="18" charset="0"/>
                <a:cs typeface="Times New Roman" pitchFamily="18" charset="0"/>
              </a:rPr>
              <a:t> qua </a:t>
            </a:r>
            <a:r>
              <a:rPr lang="en-US" sz="2400" dirty="0" err="1" smtClean="0">
                <a:latin typeface="Times New Roman" pitchFamily="18" charset="0"/>
                <a:cs typeface="Times New Roman" pitchFamily="18" charset="0"/>
              </a:rPr>
              <a:t>các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đầu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vào</a:t>
            </a:r>
            <a:r>
              <a:rPr lang="en-US" sz="2400" dirty="0" smtClean="0">
                <a:latin typeface="Times New Roman" pitchFamily="18" charset="0"/>
                <a:cs typeface="Times New Roman" pitchFamily="18" charset="0"/>
              </a:rPr>
              <a:t> 0,1,2,3 </a:t>
            </a:r>
            <a:r>
              <a:rPr lang="en-US" sz="2400" dirty="0" err="1" smtClean="0">
                <a:latin typeface="Times New Roman" pitchFamily="18" charset="0"/>
                <a:cs typeface="Times New Roman" pitchFamily="18" charset="0"/>
              </a:rPr>
              <a:t>của</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Mux(4→)</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và</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gửi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ngoài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cổng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giao</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tiếp</a:t>
            </a:r>
            <a:r>
              <a:rPr lang="en-US" sz="2400" dirty="0" smtClean="0">
                <a:latin typeface="Times New Roman" pitchFamily="18" charset="0"/>
                <a:cs typeface="Times New Roman" pitchFamily="18" charset="0"/>
              </a:rPr>
              <a:t> IO, </a:t>
            </a:r>
            <a:r>
              <a:rPr lang="en-US" sz="2400" dirty="0" err="1" smtClean="0">
                <a:latin typeface="Times New Roman" pitchFamily="18" charset="0"/>
                <a:cs typeface="Times New Roman" pitchFamily="18" charset="0"/>
              </a:rPr>
              <a:t>tùy</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thuộc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vào</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cấu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hình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này</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mà</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tín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hiệu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tại</a:t>
            </a:r>
            <a:r>
              <a:rPr lang="en-US" sz="2400" dirty="0" smtClean="0">
                <a:latin typeface="Times New Roman" pitchFamily="18" charset="0"/>
                <a:cs typeface="Times New Roman" pitchFamily="18" charset="0"/>
              </a:rPr>
              <a:t> IO </a:t>
            </a:r>
            <a:r>
              <a:rPr lang="en-US" sz="2400" dirty="0" err="1" smtClean="0">
                <a:latin typeface="Times New Roman" pitchFamily="18" charset="0"/>
                <a:cs typeface="Times New Roman" pitchFamily="18" charset="0"/>
              </a:rPr>
              <a:t>có</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thể</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bị</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chặn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không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gửi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dẫn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trực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tiếp</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từ</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mảng</a:t>
            </a:r>
            <a:r>
              <a:rPr lang="en-US" sz="2400" dirty="0" smtClean="0">
                <a:latin typeface="Times New Roman" pitchFamily="18" charset="0"/>
                <a:cs typeface="Times New Roman" pitchFamily="18" charset="0"/>
              </a:rPr>
              <a:t> OR, </a:t>
            </a:r>
            <a:r>
              <a:rPr lang="en-US" sz="2400" dirty="0" err="1" smtClean="0">
                <a:latin typeface="Times New Roman" pitchFamily="18" charset="0"/>
                <a:cs typeface="Times New Roman" pitchFamily="18" charset="0"/>
              </a:rPr>
              <a:t>thông</a:t>
            </a:r>
            <a:r>
              <a:rPr lang="en-US" sz="2400" dirty="0" smtClean="0">
                <a:latin typeface="Times New Roman" pitchFamily="18" charset="0"/>
                <a:cs typeface="Times New Roman" pitchFamily="18" charset="0"/>
              </a:rPr>
              <a:t> qua </a:t>
            </a:r>
            <a:r>
              <a:rPr lang="en-US" sz="2400" dirty="0" err="1" smtClean="0">
                <a:latin typeface="Times New Roman" pitchFamily="18" charset="0"/>
                <a:cs typeface="Times New Roman" pitchFamily="18" charset="0"/>
              </a:rPr>
              <a:t>thanh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ghi</a:t>
            </a:r>
            <a:r>
              <a:rPr lang="en-US" sz="2400" dirty="0" smtClean="0">
                <a:latin typeface="Times New Roman" pitchFamily="18" charset="0"/>
                <a:cs typeface="Times New Roman" pitchFamily="18" charset="0"/>
              </a:rPr>
              <a:t> Register.</a:t>
            </a:r>
          </a:p>
          <a:p>
            <a:pPr algn="just" fontAlgn="auto">
              <a:spcBef>
                <a:spcPts val="1200"/>
              </a:spcBef>
              <a:spcAft>
                <a:spcPts val="0"/>
              </a:spcAft>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Nhờ</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cấu</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trúc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macrocell</a:t>
            </a:r>
            <a:r>
              <a:rPr lang="en-US" sz="2400" dirty="0" smtClean="0">
                <a:latin typeface="Times New Roman" pitchFamily="18" charset="0"/>
                <a:cs typeface="Times New Roman" pitchFamily="18" charset="0"/>
              </a:rPr>
              <a:t> PAL </a:t>
            </a:r>
            <a:r>
              <a:rPr lang="en-US" sz="2400" dirty="0" err="1" smtClean="0">
                <a:latin typeface="Times New Roman" pitchFamily="18" charset="0"/>
                <a:cs typeface="Times New Roman" pitchFamily="18" charset="0"/>
              </a:rPr>
              <a:t>có</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thể</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được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sử</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dụng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không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những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để</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thực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hiện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các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hàm</a:t>
            </a:r>
            <a:r>
              <a:rPr lang="en-US" sz="2400" dirty="0" smtClean="0">
                <a:latin typeface="Times New Roman" pitchFamily="18" charset="0"/>
                <a:cs typeface="Times New Roman" pitchFamily="18" charset="0"/>
              </a:rPr>
              <a:t> logic </a:t>
            </a:r>
            <a:r>
              <a:rPr lang="en-US" sz="2400" dirty="0" err="1" smtClean="0">
                <a:latin typeface="Times New Roman" pitchFamily="18" charset="0"/>
                <a:cs typeface="Times New Roman" pitchFamily="18" charset="0"/>
              </a:rPr>
              <a:t>tổ</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hợp</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mà</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cả</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các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hàm</a:t>
            </a:r>
            <a:r>
              <a:rPr lang="en-US" sz="2400" dirty="0" smtClean="0">
                <a:latin typeface="Times New Roman" pitchFamily="18" charset="0"/>
                <a:cs typeface="Times New Roman" pitchFamily="18" charset="0"/>
              </a:rPr>
              <a:t> logic </a:t>
            </a:r>
            <a:r>
              <a:rPr lang="en-US" sz="2400" dirty="0" err="1" smtClean="0">
                <a:latin typeface="Times New Roman" pitchFamily="18" charset="0"/>
                <a:cs typeface="Times New Roman" pitchFamily="18" charset="0"/>
              </a:rPr>
              <a:t>tuần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tự</a:t>
            </a:r>
            <a:r>
              <a:rPr lang="en-US" sz="2400" dirty="0" smtClean="0">
                <a:latin typeface="Times New Roman" pitchFamily="18" charset="0"/>
                <a:cs typeface="Times New Roman" pitchFamily="18" charset="0"/>
              </a:rPr>
              <a:t>. </a:t>
            </a:r>
          </a:p>
        </p:txBody>
      </p:sp>
      <p:sp>
        <p:nvSpPr>
          <p:cNvPr id="8" name="Rectangle 2"/>
          <p:cNvSpPr txBox="1">
            <a:spLocks noChangeArrowheads="1"/>
          </p:cNvSpPr>
          <p:nvPr/>
        </p:nvSpPr>
        <p:spPr>
          <a:xfrm>
            <a:off x="413249" y="702394"/>
            <a:ext cx="4827491" cy="685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2800" b="1" dirty="0" err="1" smtClean="0">
                <a:latin typeface="Times New Roman" pitchFamily="18" charset="0"/>
                <a:cs typeface="Times New Roman" pitchFamily="18" charset="0"/>
              </a:rPr>
              <a:t>Cấu</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trúc</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của</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macrocell</a:t>
            </a:r>
            <a:endParaRPr lang="en-US" sz="2800" b="1" dirty="0" smtClean="0">
              <a:latin typeface="Times New Roman" pitchFamily="18" charset="0"/>
              <a:cs typeface="Times New Roman" pitchFamily="18" charset="0"/>
            </a:endParaRPr>
          </a:p>
        </p:txBody>
      </p:sp>
      <p:sp>
        <p:nvSpPr>
          <p:cNvPr id="10" name="Title 1"/>
          <p:cNvSpPr>
            <a:spLocks noGrp="1"/>
          </p:cNvSpPr>
          <p:nvPr>
            <p:ph type="title"/>
          </p:nvPr>
        </p:nvSpPr>
        <p:spPr>
          <a:xfrm>
            <a:off x="174171" y="158524"/>
            <a:ext cx="10972800" cy="581705"/>
          </a:xfrm>
        </p:spPr>
        <p:txBody>
          <a:bodyPr>
            <a:normAutofit/>
          </a:bodyPr>
          <a:lstStyle/>
          <a:p>
            <a:pPr algn="l"/>
            <a:r>
              <a:rPr lang="en-US" sz="3200" b="1" dirty="0" smtClean="0">
                <a:solidFill>
                  <a:srgbClr val="C00000"/>
                </a:solidFill>
                <a:latin typeface="Times New Roman" panose="02020603050405020304" pitchFamily="18" charset="0"/>
                <a:cs typeface="Times New Roman" panose="02020603050405020304" pitchFamily="18" charset="0"/>
              </a:rPr>
              <a:t>5.2.1. SPLD (3)</a:t>
            </a:r>
            <a:endParaRPr lang="en-US" sz="3200" b="1" dirty="0">
              <a:solidFill>
                <a:srgbClr val="C00000"/>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7114551" y="2067497"/>
            <a:ext cx="4898004" cy="2809303"/>
          </a:xfrm>
          <a:prstGeom prst="rect">
            <a:avLst/>
          </a:prstGeom>
        </p:spPr>
      </p:pic>
    </p:spTree>
    <p:extLst>
      <p:ext uri="{BB962C8B-B14F-4D97-AF65-F5344CB8AC3E}">
        <p14:creationId xmlns:p14="http://schemas.microsoft.com/office/powerpoint/2010/main" val="41024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fltVal val="0"/>
                                          </p:val>
                                        </p:tav>
                                        <p:tav tm="100000">
                                          <p:val>
                                            <p:strVal val="#ppt_w"/>
                                          </p:val>
                                        </p:tav>
                                      </p:tavLst>
                                    </p:anim>
                                    <p:anim calcmode="lin" valueType="num">
                                      <p:cBhvr>
                                        <p:cTn id="15" dur="1000" fill="hold"/>
                                        <p:tgtEl>
                                          <p:spTgt spid="11"/>
                                        </p:tgtEl>
                                        <p:attrNameLst>
                                          <p:attrName>ppt_h</p:attrName>
                                        </p:attrNameLst>
                                      </p:cBhvr>
                                      <p:tavLst>
                                        <p:tav tm="0">
                                          <p:val>
                                            <p:fltVal val="0"/>
                                          </p:val>
                                        </p:tav>
                                        <p:tav tm="100000">
                                          <p:val>
                                            <p:strVal val="#ppt_h"/>
                                          </p:val>
                                        </p:tav>
                                      </p:tavLst>
                                    </p:anim>
                                    <p:anim calcmode="lin" valueType="num">
                                      <p:cBhvr>
                                        <p:cTn id="16" dur="1000" fill="hold"/>
                                        <p:tgtEl>
                                          <p:spTgt spid="11"/>
                                        </p:tgtEl>
                                        <p:attrNameLst>
                                          <p:attrName>style.rotation</p:attrName>
                                        </p:attrNameLst>
                                      </p:cBhvr>
                                      <p:tavLst>
                                        <p:tav tm="0">
                                          <p:val>
                                            <p:fltVal val="90"/>
                                          </p:val>
                                        </p:tav>
                                        <p:tav tm="100000">
                                          <p:val>
                                            <p:fltVal val="0"/>
                                          </p:val>
                                        </p:tav>
                                      </p:tavLst>
                                    </p:anim>
                                    <p:animEffect transition="in" filter="fade">
                                      <p:cBhvr>
                                        <p:cTn id="17" dur="1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750"/>
                                        <p:tgtEl>
                                          <p:spTgt spid="7">
                                            <p:txEl>
                                              <p:pRg st="0" end="0"/>
                                            </p:txEl>
                                          </p:spTgt>
                                        </p:tgtEl>
                                      </p:cBhvr>
                                    </p:animEffect>
                                    <p:anim calcmode="lin" valueType="num">
                                      <p:cBhvr>
                                        <p:cTn id="23" dur="75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4" dur="75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Effect transition="in" filter="fade">
                                      <p:cBhvr>
                                        <p:cTn id="29" dur="750"/>
                                        <p:tgtEl>
                                          <p:spTgt spid="7">
                                            <p:txEl>
                                              <p:pRg st="1" end="1"/>
                                            </p:txEl>
                                          </p:spTgt>
                                        </p:tgtEl>
                                      </p:cBhvr>
                                    </p:animEffect>
                                    <p:anim calcmode="lin" valueType="num">
                                      <p:cBhvr>
                                        <p:cTn id="30" dur="75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31" dur="75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7">
                                            <p:txEl>
                                              <p:pRg st="2" end="2"/>
                                            </p:txEl>
                                          </p:spTgt>
                                        </p:tgtEl>
                                        <p:attrNameLst>
                                          <p:attrName>style.visibility</p:attrName>
                                        </p:attrNameLst>
                                      </p:cBhvr>
                                      <p:to>
                                        <p:strVal val="visible"/>
                                      </p:to>
                                    </p:set>
                                    <p:animEffect transition="in" filter="fade">
                                      <p:cBhvr>
                                        <p:cTn id="36" dur="750"/>
                                        <p:tgtEl>
                                          <p:spTgt spid="7">
                                            <p:txEl>
                                              <p:pRg st="2" end="2"/>
                                            </p:txEl>
                                          </p:spTgt>
                                        </p:tgtEl>
                                      </p:cBhvr>
                                    </p:animEffect>
                                    <p:anim calcmode="lin" valueType="num">
                                      <p:cBhvr>
                                        <p:cTn id="37" dur="75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8" dur="75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146</a:t>
            </a:fld>
            <a:endParaRPr lang="en-US" dirty="0"/>
          </a:p>
        </p:txBody>
      </p:sp>
      <p:pic>
        <p:nvPicPr>
          <p:cNvPr id="6" name="Picture 5"/>
          <p:cNvPicPr>
            <a:picLocks noChangeAspect="1"/>
          </p:cNvPicPr>
          <p:nvPr/>
        </p:nvPicPr>
        <p:blipFill>
          <a:blip r:embed="rId2"/>
          <a:stretch>
            <a:fillRect/>
          </a:stretch>
        </p:blipFill>
        <p:spPr>
          <a:xfrm>
            <a:off x="6128084" y="918667"/>
            <a:ext cx="5950473" cy="4984827"/>
          </a:xfrm>
          <a:prstGeom prst="rect">
            <a:avLst/>
          </a:prstGeom>
        </p:spPr>
      </p:pic>
      <p:sp>
        <p:nvSpPr>
          <p:cNvPr id="7" name="Rectangle 6"/>
          <p:cNvSpPr/>
          <p:nvPr/>
        </p:nvSpPr>
        <p:spPr>
          <a:xfrm>
            <a:off x="174171" y="1981628"/>
            <a:ext cx="5633071" cy="3903954"/>
          </a:xfrm>
          <a:prstGeom prst="rect">
            <a:avLst/>
          </a:prstGeom>
        </p:spPr>
        <p:txBody>
          <a:bodyPr wrap="square">
            <a:spAutoFit/>
          </a:bodyPr>
          <a:lstStyle/>
          <a:p>
            <a:pPr algn="just">
              <a:lnSpc>
                <a:spcPct val="150000"/>
              </a:lnSpc>
            </a:pPr>
            <a:r>
              <a:rPr lang="en-US" sz="2400" dirty="0" err="1" smtClean="0">
                <a:solidFill>
                  <a:srgbClr val="000000"/>
                </a:solidFill>
                <a:latin typeface="Times New Roman" panose="02020603050405020304" pitchFamily="18" charset="0"/>
              </a:rPr>
              <a:t>Cấu</a:t>
            </a:r>
            <a:r>
              <a:rPr lang="en-US" sz="2400" dirty="0" smtClean="0">
                <a:solidFill>
                  <a:srgbClr val="000000"/>
                </a:solidFill>
                <a:latin typeface="Times New Roman" panose="02020603050405020304" pitchFamily="18" charset="0"/>
              </a:rPr>
              <a:t> </a:t>
            </a:r>
            <a:r>
              <a:rPr lang="en-US" sz="2400" dirty="0" err="1" smtClean="0">
                <a:solidFill>
                  <a:srgbClr val="000000"/>
                </a:solidFill>
                <a:latin typeface="Times New Roman" panose="02020603050405020304" pitchFamily="18" charset="0"/>
              </a:rPr>
              <a:t>trúc</a:t>
            </a:r>
            <a:r>
              <a:rPr lang="en-US" sz="2400" dirty="0" smtClean="0">
                <a:solidFill>
                  <a:srgbClr val="000000"/>
                </a:solidFill>
                <a:latin typeface="Times New Roman" panose="02020603050405020304" pitchFamily="18" charset="0"/>
              </a:rPr>
              <a:t> </a:t>
            </a:r>
            <a:r>
              <a:rPr lang="vi-VN" sz="2400" dirty="0" smtClean="0">
                <a:solidFill>
                  <a:srgbClr val="000000"/>
                </a:solidFill>
                <a:latin typeface="Times New Roman" panose="02020603050405020304" pitchFamily="18" charset="0"/>
              </a:rPr>
              <a:t>PLA </a:t>
            </a:r>
            <a:r>
              <a:rPr lang="vi-VN" sz="2400" i="1" dirty="0" smtClean="0">
                <a:solidFill>
                  <a:srgbClr val="000000"/>
                </a:solidFill>
                <a:latin typeface="Times New Roman" panose="02020603050405020304" pitchFamily="18" charset="0"/>
              </a:rPr>
              <a:t>(Programable Logic Array) </a:t>
            </a:r>
            <a:r>
              <a:rPr lang="vi-VN" sz="2400" dirty="0" smtClean="0">
                <a:solidFill>
                  <a:srgbClr val="000000"/>
                </a:solidFill>
                <a:latin typeface="Times New Roman" panose="02020603050405020304" pitchFamily="18" charset="0"/>
              </a:rPr>
              <a:t>không </a:t>
            </a:r>
            <a:r>
              <a:rPr lang="vi-VN" sz="2400" dirty="0">
                <a:solidFill>
                  <a:srgbClr val="000000"/>
                </a:solidFill>
                <a:latin typeface="Times New Roman" panose="02020603050405020304" pitchFamily="18" charset="0"/>
              </a:rPr>
              <a:t>khác nhiều so với cấu trúc của </a:t>
            </a:r>
            <a:r>
              <a:rPr lang="vi-VN" sz="2400" dirty="0" smtClean="0">
                <a:solidFill>
                  <a:srgbClr val="000000"/>
                </a:solidFill>
                <a:latin typeface="Times New Roman" panose="02020603050405020304" pitchFamily="18" charset="0"/>
              </a:rPr>
              <a:t>PAL</a:t>
            </a:r>
            <a:r>
              <a:rPr lang="en-US" sz="2400" dirty="0" smtClean="0">
                <a:solidFill>
                  <a:srgbClr val="000000"/>
                </a:solidFill>
                <a:latin typeface="Times New Roman" panose="02020603050405020304" pitchFamily="18" charset="0"/>
              </a:rPr>
              <a:t>. </a:t>
            </a:r>
            <a:r>
              <a:rPr lang="en-US" sz="2400" dirty="0" err="1" smtClean="0">
                <a:solidFill>
                  <a:srgbClr val="000000"/>
                </a:solidFill>
                <a:latin typeface="Times New Roman" panose="02020603050405020304" pitchFamily="18" charset="0"/>
              </a:rPr>
              <a:t>Tuy</a:t>
            </a:r>
            <a:r>
              <a:rPr lang="en-US" sz="2400" dirty="0" smtClean="0">
                <a:solidFill>
                  <a:srgbClr val="000000"/>
                </a:solidFill>
                <a:latin typeface="Times New Roman" panose="02020603050405020304" pitchFamily="18" charset="0"/>
              </a:rPr>
              <a:t> </a:t>
            </a:r>
            <a:r>
              <a:rPr lang="en-US" sz="2400" dirty="0" err="1" smtClean="0">
                <a:solidFill>
                  <a:srgbClr val="000000"/>
                </a:solidFill>
                <a:latin typeface="Times New Roman" panose="02020603050405020304" pitchFamily="18" charset="0"/>
              </a:rPr>
              <a:t>nhiên</a:t>
            </a:r>
            <a:r>
              <a:rPr lang="vi-VN" sz="2400" dirty="0" smtClean="0">
                <a:solidFill>
                  <a:srgbClr val="000000"/>
                </a:solidFill>
                <a:latin typeface="Times New Roman" panose="02020603050405020304" pitchFamily="18" charset="0"/>
              </a:rPr>
              <a:t> </a:t>
            </a:r>
            <a:r>
              <a:rPr lang="vi-VN" sz="2400" dirty="0">
                <a:solidFill>
                  <a:srgbClr val="000000"/>
                </a:solidFill>
                <a:latin typeface="Times New Roman" panose="02020603050405020304" pitchFamily="18" charset="0"/>
              </a:rPr>
              <a:t>khả năng lập trình ở cả hai ma trận AND và OR. Nhờ cấu trúc đó </a:t>
            </a:r>
            <a:r>
              <a:rPr lang="vi-VN" sz="2400" dirty="0" smtClean="0">
                <a:solidFill>
                  <a:srgbClr val="000000"/>
                </a:solidFill>
                <a:latin typeface="Times New Roman" panose="02020603050405020304" pitchFamily="18" charset="0"/>
              </a:rPr>
              <a:t>PLA</a:t>
            </a:r>
            <a:r>
              <a:rPr lang="en-US" sz="2400" dirty="0" smtClean="0">
                <a:solidFill>
                  <a:srgbClr val="000000"/>
                </a:solidFill>
                <a:latin typeface="Times New Roman" panose="02020603050405020304" pitchFamily="18" charset="0"/>
              </a:rPr>
              <a:t> </a:t>
            </a:r>
            <a:r>
              <a:rPr lang="vi-VN" sz="2400" dirty="0" smtClean="0">
                <a:solidFill>
                  <a:srgbClr val="000000"/>
                </a:solidFill>
                <a:latin typeface="Times New Roman" panose="02020603050405020304" pitchFamily="18" charset="0"/>
              </a:rPr>
              <a:t>có </a:t>
            </a:r>
            <a:r>
              <a:rPr lang="vi-VN" sz="2400" dirty="0">
                <a:solidFill>
                  <a:srgbClr val="000000"/>
                </a:solidFill>
                <a:latin typeface="Times New Roman" panose="02020603050405020304" pitchFamily="18" charset="0"/>
              </a:rPr>
              <a:t>khả năng lập trình linh động hơn, </a:t>
            </a:r>
            <a:r>
              <a:rPr lang="en-US" sz="2400" dirty="0" err="1" smtClean="0">
                <a:solidFill>
                  <a:srgbClr val="000000"/>
                </a:solidFill>
                <a:latin typeface="Times New Roman" panose="02020603050405020304" pitchFamily="18" charset="0"/>
              </a:rPr>
              <a:t>nhưng</a:t>
            </a:r>
            <a:r>
              <a:rPr lang="vi-VN" sz="2400" dirty="0" smtClean="0">
                <a:solidFill>
                  <a:srgbClr val="000000"/>
                </a:solidFill>
                <a:latin typeface="Times New Roman" panose="02020603050405020304" pitchFamily="18" charset="0"/>
              </a:rPr>
              <a:t> </a:t>
            </a:r>
            <a:r>
              <a:rPr lang="vi-VN" sz="2400" dirty="0">
                <a:solidFill>
                  <a:srgbClr val="000000"/>
                </a:solidFill>
                <a:latin typeface="Times New Roman" panose="02020603050405020304" pitchFamily="18" charset="0"/>
              </a:rPr>
              <a:t>tốc độ của PLA thấp hơn nhiều so </a:t>
            </a:r>
            <a:r>
              <a:rPr lang="vi-VN" sz="2400" dirty="0" smtClean="0">
                <a:solidFill>
                  <a:srgbClr val="000000"/>
                </a:solidFill>
                <a:latin typeface="Times New Roman" panose="02020603050405020304" pitchFamily="18" charset="0"/>
              </a:rPr>
              <a:t>với</a:t>
            </a:r>
            <a:r>
              <a:rPr lang="en-US" sz="2400" dirty="0" smtClean="0">
                <a:solidFill>
                  <a:srgbClr val="000000"/>
                </a:solidFill>
                <a:latin typeface="Times New Roman" panose="02020603050405020304" pitchFamily="18" charset="0"/>
              </a:rPr>
              <a:t> </a:t>
            </a:r>
            <a:r>
              <a:rPr lang="vi-VN" sz="2400" dirty="0" smtClean="0">
                <a:solidFill>
                  <a:srgbClr val="000000"/>
                </a:solidFill>
                <a:latin typeface="Times New Roman" panose="02020603050405020304" pitchFamily="18" charset="0"/>
              </a:rPr>
              <a:t>PROM </a:t>
            </a:r>
            <a:r>
              <a:rPr lang="vi-VN" sz="2400" dirty="0">
                <a:solidFill>
                  <a:srgbClr val="000000"/>
                </a:solidFill>
                <a:latin typeface="Times New Roman" panose="02020603050405020304" pitchFamily="18" charset="0"/>
              </a:rPr>
              <a:t>và </a:t>
            </a:r>
            <a:r>
              <a:rPr lang="vi-VN" sz="2400" dirty="0" smtClean="0">
                <a:solidFill>
                  <a:srgbClr val="000000"/>
                </a:solidFill>
                <a:latin typeface="Times New Roman" panose="02020603050405020304" pitchFamily="18" charset="0"/>
              </a:rPr>
              <a:t>PAL</a:t>
            </a:r>
            <a:endParaRPr lang="en-US" sz="2400" dirty="0" smtClean="0">
              <a:solidFill>
                <a:srgbClr val="000000"/>
              </a:solidFill>
              <a:latin typeface="Times New Roman" panose="02020603050405020304" pitchFamily="18" charset="0"/>
            </a:endParaRPr>
          </a:p>
        </p:txBody>
      </p:sp>
      <p:sp>
        <p:nvSpPr>
          <p:cNvPr id="9" name="Title 1"/>
          <p:cNvSpPr>
            <a:spLocks noGrp="1"/>
          </p:cNvSpPr>
          <p:nvPr>
            <p:ph type="title"/>
          </p:nvPr>
        </p:nvSpPr>
        <p:spPr>
          <a:xfrm>
            <a:off x="174171" y="158524"/>
            <a:ext cx="10972800" cy="581705"/>
          </a:xfrm>
        </p:spPr>
        <p:txBody>
          <a:bodyPr>
            <a:normAutofit/>
          </a:bodyPr>
          <a:lstStyle/>
          <a:p>
            <a:pPr algn="l"/>
            <a:r>
              <a:rPr lang="en-US" sz="3200" b="1" dirty="0" smtClean="0">
                <a:solidFill>
                  <a:srgbClr val="C00000"/>
                </a:solidFill>
                <a:latin typeface="Times New Roman" panose="02020603050405020304" pitchFamily="18" charset="0"/>
                <a:cs typeface="Times New Roman" panose="02020603050405020304" pitchFamily="18" charset="0"/>
              </a:rPr>
              <a:t>5.2.1. SPLD (4)</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10" name="Content Placeholder 2"/>
          <p:cNvSpPr txBox="1">
            <a:spLocks/>
          </p:cNvSpPr>
          <p:nvPr/>
        </p:nvSpPr>
        <p:spPr>
          <a:xfrm>
            <a:off x="386539" y="1019843"/>
            <a:ext cx="2801255" cy="68217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auto">
              <a:lnSpc>
                <a:spcPct val="120000"/>
              </a:lnSpc>
              <a:spcAft>
                <a:spcPts val="0"/>
              </a:spcAft>
              <a:buFont typeface="Wingdings" panose="05000000000000000000" pitchFamily="2" charset="2"/>
              <a:buChar char="v"/>
            </a:pPr>
            <a:r>
              <a:rPr lang="en-US" sz="2800" b="1" dirty="0" smtClean="0">
                <a:solidFill>
                  <a:schemeClr val="bg2">
                    <a:lumMod val="25000"/>
                  </a:schemeClr>
                </a:solidFill>
                <a:latin typeface="Times New Roman" panose="02020603050405020304" pitchFamily="18" charset="0"/>
                <a:cs typeface="Times New Roman" panose="02020603050405020304" pitchFamily="18" charset="0"/>
              </a:rPr>
              <a:t> PLA</a:t>
            </a:r>
            <a:endParaRPr lang="en-US" sz="2800" dirty="0" smtClean="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314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750" fill="hold"/>
                                        <p:tgtEl>
                                          <p:spTgt spid="10"/>
                                        </p:tgtEl>
                                        <p:attrNameLst>
                                          <p:attrName>ppt_w</p:attrName>
                                        </p:attrNameLst>
                                      </p:cBhvr>
                                      <p:tavLst>
                                        <p:tav tm="0">
                                          <p:val>
                                            <p:fltVal val="0"/>
                                          </p:val>
                                        </p:tav>
                                        <p:tav tm="100000">
                                          <p:val>
                                            <p:strVal val="#ppt_w"/>
                                          </p:val>
                                        </p:tav>
                                      </p:tavLst>
                                    </p:anim>
                                    <p:anim calcmode="lin" valueType="num">
                                      <p:cBhvr>
                                        <p:cTn id="8" dur="750" fill="hold"/>
                                        <p:tgtEl>
                                          <p:spTgt spid="10"/>
                                        </p:tgtEl>
                                        <p:attrNameLst>
                                          <p:attrName>ppt_h</p:attrName>
                                        </p:attrNameLst>
                                      </p:cBhvr>
                                      <p:tavLst>
                                        <p:tav tm="0">
                                          <p:val>
                                            <p:fltVal val="0"/>
                                          </p:val>
                                        </p:tav>
                                        <p:tav tm="100000">
                                          <p:val>
                                            <p:strVal val="#ppt_h"/>
                                          </p:val>
                                        </p:tav>
                                      </p:tavLst>
                                    </p:anim>
                                    <p:animEffect transition="in" filter="fade">
                                      <p:cBhvr>
                                        <p:cTn id="9" dur="75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fltVal val="0"/>
                                          </p:val>
                                        </p:tav>
                                        <p:tav tm="100000">
                                          <p:val>
                                            <p:strVal val="#ppt_w"/>
                                          </p:val>
                                        </p:tav>
                                      </p:tavLst>
                                    </p:anim>
                                    <p:anim calcmode="lin" valueType="num">
                                      <p:cBhvr>
                                        <p:cTn id="15" dur="1000" fill="hold"/>
                                        <p:tgtEl>
                                          <p:spTgt spid="6"/>
                                        </p:tgtEl>
                                        <p:attrNameLst>
                                          <p:attrName>ppt_h</p:attrName>
                                        </p:attrNameLst>
                                      </p:cBhvr>
                                      <p:tavLst>
                                        <p:tav tm="0">
                                          <p:val>
                                            <p:fltVal val="0"/>
                                          </p:val>
                                        </p:tav>
                                        <p:tav tm="100000">
                                          <p:val>
                                            <p:strVal val="#ppt_h"/>
                                          </p:val>
                                        </p:tav>
                                      </p:tavLst>
                                    </p:anim>
                                    <p:anim calcmode="lin" valueType="num">
                                      <p:cBhvr>
                                        <p:cTn id="16" dur="1000" fill="hold"/>
                                        <p:tgtEl>
                                          <p:spTgt spid="6"/>
                                        </p:tgtEl>
                                        <p:attrNameLst>
                                          <p:attrName>style.rotation</p:attrName>
                                        </p:attrNameLst>
                                      </p:cBhvr>
                                      <p:tavLst>
                                        <p:tav tm="0">
                                          <p:val>
                                            <p:fltVal val="90"/>
                                          </p:val>
                                        </p:tav>
                                        <p:tav tm="100000">
                                          <p:val>
                                            <p:fltVal val="0"/>
                                          </p:val>
                                        </p:tav>
                                      </p:tavLst>
                                    </p:anim>
                                    <p:animEffect transition="in" filter="fade">
                                      <p:cBhvr>
                                        <p:cTn id="17" dur="1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750"/>
                                        <p:tgtEl>
                                          <p:spTgt spid="7"/>
                                        </p:tgtEl>
                                      </p:cBhvr>
                                    </p:animEffect>
                                    <p:anim calcmode="lin" valueType="num">
                                      <p:cBhvr>
                                        <p:cTn id="23" dur="750" fill="hold"/>
                                        <p:tgtEl>
                                          <p:spTgt spid="7"/>
                                        </p:tgtEl>
                                        <p:attrNameLst>
                                          <p:attrName>ppt_x</p:attrName>
                                        </p:attrNameLst>
                                      </p:cBhvr>
                                      <p:tavLst>
                                        <p:tav tm="0">
                                          <p:val>
                                            <p:strVal val="#ppt_x"/>
                                          </p:val>
                                        </p:tav>
                                        <p:tav tm="100000">
                                          <p:val>
                                            <p:strVal val="#ppt_x"/>
                                          </p:val>
                                        </p:tav>
                                      </p:tavLst>
                                    </p:anim>
                                    <p:anim calcmode="lin" valueType="num">
                                      <p:cBhvr>
                                        <p:cTn id="24" dur="7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877266" y="6356351"/>
            <a:ext cx="705134" cy="365125"/>
          </a:xfrm>
        </p:spPr>
        <p:txBody>
          <a:bodyPr/>
          <a:lstStyle/>
          <a:p>
            <a:fld id="{A8707075-541A-4CB2-8C7D-C1C20183CA57}" type="slidenum">
              <a:rPr lang="en-US" smtClean="0"/>
              <a:pPr/>
              <a:t>147</a:t>
            </a:fld>
            <a:endParaRPr lang="en-US" dirty="0"/>
          </a:p>
        </p:txBody>
      </p:sp>
      <p:sp>
        <p:nvSpPr>
          <p:cNvPr id="5" name="Title 1"/>
          <p:cNvSpPr>
            <a:spLocks noGrp="1"/>
          </p:cNvSpPr>
          <p:nvPr>
            <p:ph type="title"/>
          </p:nvPr>
        </p:nvSpPr>
        <p:spPr>
          <a:xfrm>
            <a:off x="174171" y="158524"/>
            <a:ext cx="11007176" cy="581705"/>
          </a:xfrm>
        </p:spPr>
        <p:txBody>
          <a:bodyPr>
            <a:normAutofit/>
          </a:bodyPr>
          <a:lstStyle/>
          <a:p>
            <a:pPr algn="just"/>
            <a:r>
              <a:rPr lang="en-US" sz="3200" b="1" dirty="0" smtClean="0">
                <a:solidFill>
                  <a:srgbClr val="C00000"/>
                </a:solidFill>
                <a:latin typeface="Times New Roman" panose="02020603050405020304" pitchFamily="18" charset="0"/>
                <a:cs typeface="Times New Roman" panose="02020603050405020304" pitchFamily="18" charset="0"/>
              </a:rPr>
              <a:t>5.2.2. CPLD </a:t>
            </a:r>
            <a:endParaRPr lang="en-US" sz="3200" b="1" dirty="0">
              <a:solidFill>
                <a:srgbClr val="C00000"/>
              </a:solidFill>
              <a:latin typeface="Times New Roman" panose="02020603050405020304" pitchFamily="18" charset="0"/>
              <a:cs typeface="Times New Roman" panose="02020603050405020304" pitchFamily="18" charset="0"/>
            </a:endParaRPr>
          </a:p>
        </p:txBody>
      </p:sp>
      <p:grpSp>
        <p:nvGrpSpPr>
          <p:cNvPr id="13" name="Group 12"/>
          <p:cNvGrpSpPr/>
          <p:nvPr/>
        </p:nvGrpSpPr>
        <p:grpSpPr>
          <a:xfrm>
            <a:off x="5358064" y="751652"/>
            <a:ext cx="6654839" cy="3921184"/>
            <a:chOff x="5275885" y="1111966"/>
            <a:chExt cx="6916115" cy="3865705"/>
          </a:xfrm>
        </p:grpSpPr>
        <p:pic>
          <p:nvPicPr>
            <p:cNvPr id="8" name="Picture 7"/>
            <p:cNvPicPr>
              <a:picLocks noChangeAspect="1"/>
            </p:cNvPicPr>
            <p:nvPr/>
          </p:nvPicPr>
          <p:blipFill>
            <a:blip r:embed="rId2"/>
            <a:stretch>
              <a:fillRect/>
            </a:stretch>
          </p:blipFill>
          <p:spPr>
            <a:xfrm>
              <a:off x="5275885" y="1853035"/>
              <a:ext cx="6916115" cy="3124636"/>
            </a:xfrm>
            <a:prstGeom prst="rect">
              <a:avLst/>
            </a:prstGeom>
          </p:spPr>
        </p:pic>
        <p:sp>
          <p:nvSpPr>
            <p:cNvPr id="9" name="TextBox 8"/>
            <p:cNvSpPr txBox="1"/>
            <p:nvPr/>
          </p:nvSpPr>
          <p:spPr>
            <a:xfrm>
              <a:off x="9537511" y="1111966"/>
              <a:ext cx="1692322" cy="369332"/>
            </a:xfrm>
            <a:prstGeom prst="rect">
              <a:avLst/>
            </a:prstGeom>
            <a:noFill/>
          </p:spPr>
          <p:txBody>
            <a:bodyPr wrap="square" rtlCol="0">
              <a:spAutoFit/>
            </a:bodyPr>
            <a:lstStyle/>
            <a:p>
              <a:r>
                <a:rPr lang="en-US" i="1" dirty="0" smtClean="0">
                  <a:latin typeface="Times New Roman" panose="02020603050405020304" pitchFamily="18" charset="0"/>
                  <a:cs typeface="Times New Roman" panose="02020603050405020304" pitchFamily="18" charset="0"/>
                </a:rPr>
                <a:t>Function Block</a:t>
              </a:r>
              <a:endParaRPr lang="en-US" i="1" dirty="0">
                <a:latin typeface="Times New Roman" panose="02020603050405020304" pitchFamily="18" charset="0"/>
                <a:cs typeface="Times New Roman" panose="02020603050405020304" pitchFamily="18" charset="0"/>
              </a:endParaRPr>
            </a:p>
          </p:txBody>
        </p:sp>
        <p:cxnSp>
          <p:nvCxnSpPr>
            <p:cNvPr id="11" name="Straight Arrow Connector 10"/>
            <p:cNvCxnSpPr/>
            <p:nvPr/>
          </p:nvCxnSpPr>
          <p:spPr>
            <a:xfrm flipH="1">
              <a:off x="10249469" y="1433014"/>
              <a:ext cx="272956" cy="4776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ext Placeholder 2"/>
          <p:cNvSpPr txBox="1">
            <a:spLocks/>
          </p:cNvSpPr>
          <p:nvPr/>
        </p:nvSpPr>
        <p:spPr>
          <a:xfrm>
            <a:off x="0" y="749360"/>
            <a:ext cx="5034620" cy="449640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auto">
              <a:spcBef>
                <a:spcPts val="1200"/>
              </a:spcBef>
              <a:spcAft>
                <a:spcPts val="0"/>
              </a:spcAft>
            </a:pPr>
            <a:r>
              <a:rPr lang="en-US" sz="2200" dirty="0" smtClean="0">
                <a:latin typeface="Times New Roman" pitchFamily="18" charset="0"/>
                <a:cs typeface="Times New Roman" pitchFamily="18" charset="0"/>
              </a:rPr>
              <a:t>CPLD </a:t>
            </a:r>
            <a:r>
              <a:rPr lang="en-US" sz="2200" dirty="0" err="1" smtClean="0">
                <a:latin typeface="Times New Roman" pitchFamily="18" charset="0"/>
                <a:cs typeface="Times New Roman" pitchFamily="18" charset="0"/>
              </a:rPr>
              <a:t>thiết</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bị</a:t>
            </a:r>
            <a:r>
              <a:rPr lang="en-US" sz="2200" dirty="0" smtClean="0">
                <a:latin typeface="Times New Roman" pitchFamily="18" charset="0"/>
                <a:cs typeface="Times New Roman" pitchFamily="18" charset="0"/>
              </a:rPr>
              <a:t> logic </a:t>
            </a:r>
            <a:r>
              <a:rPr lang="en-US" sz="2200" dirty="0" err="1" smtClean="0">
                <a:latin typeface="Times New Roman" pitchFamily="18" charset="0"/>
                <a:cs typeface="Times New Roman" pitchFamily="18" charset="0"/>
              </a:rPr>
              <a:t>khả</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trình</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có</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mất</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độ</a:t>
            </a:r>
            <a:r>
              <a:rPr lang="en-US" sz="2200" dirty="0" smtClean="0">
                <a:latin typeface="Times New Roman" pitchFamily="18" charset="0"/>
                <a:cs typeface="Times New Roman" pitchFamily="18" charset="0"/>
              </a:rPr>
              <a:t> logic </a:t>
            </a:r>
            <a:r>
              <a:rPr lang="en-US" sz="2200" dirty="0" err="1" smtClean="0">
                <a:latin typeface="Times New Roman" pitchFamily="18" charset="0"/>
                <a:cs typeface="Times New Roman" pitchFamily="18" charset="0"/>
              </a:rPr>
              <a:t>cao</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hơn</a:t>
            </a:r>
            <a:r>
              <a:rPr lang="en-US" sz="2200" dirty="0" smtClean="0">
                <a:latin typeface="Times New Roman" pitchFamily="18" charset="0"/>
                <a:cs typeface="Times New Roman" pitchFamily="18" charset="0"/>
              </a:rPr>
              <a:t> so </a:t>
            </a:r>
            <a:r>
              <a:rPr lang="en-US" sz="2200" dirty="0" err="1" smtClean="0">
                <a:latin typeface="Times New Roman" pitchFamily="18" charset="0"/>
                <a:cs typeface="Times New Roman" pitchFamily="18" charset="0"/>
              </a:rPr>
              <a:t>với</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các</a:t>
            </a:r>
            <a:r>
              <a:rPr lang="en-US" sz="2200" dirty="0" smtClean="0">
                <a:latin typeface="Times New Roman" pitchFamily="18" charset="0"/>
                <a:cs typeface="Times New Roman" pitchFamily="18" charset="0"/>
              </a:rPr>
              <a:t> SPLD. </a:t>
            </a:r>
          </a:p>
          <a:p>
            <a:pPr algn="just" fontAlgn="auto">
              <a:spcBef>
                <a:spcPts val="1200"/>
              </a:spcBef>
              <a:spcAft>
                <a:spcPts val="0"/>
              </a:spcAft>
            </a:pPr>
            <a:r>
              <a:rPr lang="en-US" sz="2200" dirty="0" smtClean="0">
                <a:latin typeface="Times New Roman" pitchFamily="18" charset="0"/>
                <a:cs typeface="Times New Roman" pitchFamily="18" charset="0"/>
              </a:rPr>
              <a:t>CPLD </a:t>
            </a:r>
            <a:r>
              <a:rPr lang="en-US" sz="2200" dirty="0" err="1" smtClean="0">
                <a:latin typeface="Times New Roman" pitchFamily="18" charset="0"/>
                <a:cs typeface="Times New Roman" pitchFamily="18" charset="0"/>
              </a:rPr>
              <a:t>gồm</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nhiều</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khối</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chức</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năng</a:t>
            </a:r>
            <a:r>
              <a:rPr lang="en-US" sz="2200" dirty="0" smtClean="0">
                <a:latin typeface="Times New Roman" pitchFamily="18" charset="0"/>
                <a:cs typeface="Times New Roman" pitchFamily="18" charset="0"/>
              </a:rPr>
              <a:t> (Function Block) </a:t>
            </a:r>
            <a:r>
              <a:rPr lang="en-US" sz="2200" dirty="0" err="1" smtClean="0">
                <a:latin typeface="Times New Roman" pitchFamily="18" charset="0"/>
                <a:cs typeface="Times New Roman" pitchFamily="18" charset="0"/>
              </a:rPr>
              <a:t>được</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kết</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nối</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với</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nhau</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thông</a:t>
            </a:r>
            <a:r>
              <a:rPr lang="en-US" sz="2200" dirty="0" smtClean="0">
                <a:latin typeface="Times New Roman" pitchFamily="18" charset="0"/>
                <a:cs typeface="Times New Roman" pitchFamily="18" charset="0"/>
              </a:rPr>
              <a:t> qua </a:t>
            </a:r>
            <a:r>
              <a:rPr lang="en-US" sz="2200" dirty="0" err="1" smtClean="0">
                <a:latin typeface="Times New Roman" pitchFamily="18" charset="0"/>
                <a:cs typeface="Times New Roman" pitchFamily="18" charset="0"/>
              </a:rPr>
              <a:t>một</a:t>
            </a:r>
            <a:r>
              <a:rPr lang="en-US" sz="2200" dirty="0" smtClean="0">
                <a:latin typeface="Times New Roman" pitchFamily="18" charset="0"/>
                <a:cs typeface="Times New Roman" pitchFamily="18" charset="0"/>
              </a:rPr>
              <a:t> ma </a:t>
            </a:r>
            <a:r>
              <a:rPr lang="en-US" sz="2200" dirty="0" err="1" smtClean="0">
                <a:latin typeface="Times New Roman" pitchFamily="18" charset="0"/>
                <a:cs typeface="Times New Roman" pitchFamily="18" charset="0"/>
              </a:rPr>
              <a:t>trận</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kết</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nối</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trung</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tâm</a:t>
            </a:r>
            <a:r>
              <a:rPr lang="en-US" sz="2200" dirty="0" smtClean="0">
                <a:latin typeface="Times New Roman" pitchFamily="18" charset="0"/>
                <a:cs typeface="Times New Roman" pitchFamily="18" charset="0"/>
              </a:rPr>
              <a:t> (Interconnect Array)</a:t>
            </a:r>
          </a:p>
          <a:p>
            <a:pPr algn="just" fontAlgn="auto">
              <a:spcBef>
                <a:spcPts val="1200"/>
              </a:spcBef>
              <a:spcAft>
                <a:spcPts val="0"/>
              </a:spcAft>
            </a:pPr>
            <a:r>
              <a:rPr lang="en-US" sz="2200" dirty="0" err="1" smtClean="0">
                <a:latin typeface="Times New Roman" pitchFamily="18" charset="0"/>
                <a:cs typeface="Times New Roman" pitchFamily="18" charset="0"/>
              </a:rPr>
              <a:t>Mỗi</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khối</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chức</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năng</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gồm</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các</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cổng</a:t>
            </a:r>
            <a:r>
              <a:rPr lang="en-US" sz="2200" dirty="0" smtClean="0">
                <a:latin typeface="Times New Roman" pitchFamily="18" charset="0"/>
                <a:cs typeface="Times New Roman" pitchFamily="18" charset="0"/>
              </a:rPr>
              <a:t> AND, OR </a:t>
            </a:r>
            <a:r>
              <a:rPr lang="en-US" sz="2200" dirty="0" err="1" smtClean="0">
                <a:latin typeface="Times New Roman" pitchFamily="18" charset="0"/>
                <a:cs typeface="Times New Roman" pitchFamily="18" charset="0"/>
              </a:rPr>
              <a:t>sắp</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xếp</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giống</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như</a:t>
            </a:r>
            <a:r>
              <a:rPr lang="en-US" sz="2200" dirty="0" smtClean="0">
                <a:latin typeface="Times New Roman" pitchFamily="18" charset="0"/>
                <a:cs typeface="Times New Roman" pitchFamily="18" charset="0"/>
              </a:rPr>
              <a:t> PLA </a:t>
            </a:r>
            <a:r>
              <a:rPr lang="en-US" sz="2200" dirty="0" err="1" smtClean="0">
                <a:latin typeface="Times New Roman" pitchFamily="18" charset="0"/>
                <a:cs typeface="Times New Roman" pitchFamily="18" charset="0"/>
              </a:rPr>
              <a:t>hoặc</a:t>
            </a:r>
            <a:r>
              <a:rPr lang="en-US" sz="2200" dirty="0" smtClean="0">
                <a:latin typeface="Times New Roman" pitchFamily="18" charset="0"/>
                <a:cs typeface="Times New Roman" pitchFamily="18" charset="0"/>
              </a:rPr>
              <a:t> PAL, </a:t>
            </a:r>
            <a:r>
              <a:rPr lang="en-US" sz="2200" dirty="0" err="1" smtClean="0">
                <a:latin typeface="Times New Roman" pitchFamily="18" charset="0"/>
                <a:cs typeface="Times New Roman" pitchFamily="18" charset="0"/>
              </a:rPr>
              <a:t>cho</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phép</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thực</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hiện</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các</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hàm</a:t>
            </a:r>
            <a:r>
              <a:rPr lang="en-US" sz="2200" dirty="0" smtClean="0">
                <a:latin typeface="Times New Roman" pitchFamily="18" charset="0"/>
                <a:cs typeface="Times New Roman" pitchFamily="18" charset="0"/>
              </a:rPr>
              <a:t> logic </a:t>
            </a:r>
            <a:r>
              <a:rPr lang="en-US" sz="2200" dirty="0" err="1" smtClean="0">
                <a:latin typeface="Times New Roman" pitchFamily="18" charset="0"/>
                <a:cs typeface="Times New Roman" pitchFamily="18" charset="0"/>
              </a:rPr>
              <a:t>tổ</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hợp</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và</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nhiều</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khối</a:t>
            </a:r>
            <a:r>
              <a:rPr lang="en-US" sz="2200" dirty="0" smtClean="0">
                <a:latin typeface="Times New Roman" pitchFamily="18" charset="0"/>
                <a:cs typeface="Times New Roman" pitchFamily="18" charset="0"/>
              </a:rPr>
              <a:t> MC (</a:t>
            </a:r>
            <a:r>
              <a:rPr lang="en-US" sz="2200" dirty="0" err="1" smtClean="0">
                <a:latin typeface="Times New Roman" pitchFamily="18" charset="0"/>
                <a:cs typeface="Times New Roman" pitchFamily="18" charset="0"/>
              </a:rPr>
              <a:t>Macrocell</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có</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chứa</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các</a:t>
            </a:r>
            <a:r>
              <a:rPr lang="en-US" sz="2200" dirty="0" smtClean="0">
                <a:latin typeface="Times New Roman" pitchFamily="18" charset="0"/>
                <a:cs typeface="Times New Roman" pitchFamily="18" charset="0"/>
              </a:rPr>
              <a:t> Trigger </a:t>
            </a:r>
            <a:r>
              <a:rPr lang="en-US" sz="2200" dirty="0" err="1" smtClean="0">
                <a:latin typeface="Times New Roman" pitchFamily="18" charset="0"/>
                <a:cs typeface="Times New Roman" pitchFamily="18" charset="0"/>
              </a:rPr>
              <a:t>cho</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phép</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xây</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dựng</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mạch</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số</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tuần</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tự</a:t>
            </a:r>
            <a:r>
              <a:rPr lang="en-US" sz="2200" dirty="0" smtClean="0">
                <a:latin typeface="Times New Roman" pitchFamily="18" charset="0"/>
                <a:cs typeface="Times New Roman" pitchFamily="18" charset="0"/>
              </a:rPr>
              <a:t>. </a:t>
            </a:r>
            <a:endParaRPr lang="en-GB" sz="2200" dirty="0">
              <a:latin typeface="Times New Roman" pitchFamily="18" charset="0"/>
              <a:cs typeface="Times New Roman" pitchFamily="18" charset="0"/>
            </a:endParaRPr>
          </a:p>
        </p:txBody>
      </p:sp>
      <p:sp>
        <p:nvSpPr>
          <p:cNvPr id="15" name="Rectangle 14"/>
          <p:cNvSpPr/>
          <p:nvPr/>
        </p:nvSpPr>
        <p:spPr>
          <a:xfrm>
            <a:off x="0" y="5245768"/>
            <a:ext cx="11839074" cy="1204535"/>
          </a:xfrm>
          <a:prstGeom prst="rect">
            <a:avLst/>
          </a:prstGeom>
        </p:spPr>
        <p:txBody>
          <a:bodyPr vert="horz" lIns="91440" tIns="45720" rIns="91440" bIns="45720" rtlCol="0">
            <a:noAutofit/>
          </a:bodyPr>
          <a:lstStyle/>
          <a:p>
            <a:pPr marL="342900" indent="-342900" algn="just" fontAlgn="auto">
              <a:spcBef>
                <a:spcPts val="1200"/>
              </a:spcBef>
              <a:spcAft>
                <a:spcPts val="0"/>
              </a:spcAft>
              <a:buFont typeface="Arial" pitchFamily="34" charset="0"/>
              <a:buChar char="•"/>
            </a:pPr>
            <a:r>
              <a:rPr lang="vi-VN" sz="2200" dirty="0">
                <a:latin typeface="Times New Roman" pitchFamily="18" charset="0"/>
                <a:cs typeface="Times New Roman" pitchFamily="18" charset="0"/>
              </a:rPr>
              <a:t>Phần lõi bên trong của CPLD được nối ra bên ngoài thông qua</a:t>
            </a:r>
            <a:r>
              <a:rPr lang="en-US" sz="2200" dirty="0">
                <a:latin typeface="Times New Roman" pitchFamily="18" charset="0"/>
                <a:cs typeface="Times New Roman" pitchFamily="18" charset="0"/>
              </a:rPr>
              <a:t> </a:t>
            </a:r>
            <a:r>
              <a:rPr lang="vi-VN" sz="2200" dirty="0">
                <a:latin typeface="Times New Roman" pitchFamily="18" charset="0"/>
                <a:cs typeface="Times New Roman" pitchFamily="18" charset="0"/>
              </a:rPr>
              <a:t>các khối I/O cho phép thiết lập chức năng cho các chân của IC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chân</a:t>
            </a:r>
            <a:r>
              <a:rPr lang="en-US" sz="2200" dirty="0">
                <a:latin typeface="Times New Roman" pitchFamily="18" charset="0"/>
                <a:cs typeface="Times New Roman" pitchFamily="18" charset="0"/>
              </a:rPr>
              <a:t> </a:t>
            </a:r>
            <a:r>
              <a:rPr lang="vi-VN" sz="2200" dirty="0">
                <a:latin typeface="Times New Roman" pitchFamily="18" charset="0"/>
                <a:cs typeface="Times New Roman" pitchFamily="18" charset="0"/>
              </a:rPr>
              <a:t>vào</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chân</a:t>
            </a:r>
            <a:r>
              <a:rPr lang="en-US" sz="2200" dirty="0">
                <a:latin typeface="Times New Roman" pitchFamily="18" charset="0"/>
                <a:cs typeface="Times New Roman" pitchFamily="18" charset="0"/>
              </a:rPr>
              <a:t> </a:t>
            </a:r>
            <a:r>
              <a:rPr lang="vi-VN" sz="2200" dirty="0">
                <a:latin typeface="Times New Roman" pitchFamily="18" charset="0"/>
                <a:cs typeface="Times New Roman" pitchFamily="18" charset="0"/>
              </a:rPr>
              <a:t>ra hoặc </a:t>
            </a:r>
            <a:r>
              <a:rPr lang="en-US" sz="2200" dirty="0" err="1">
                <a:latin typeface="Times New Roman" pitchFamily="18" charset="0"/>
                <a:cs typeface="Times New Roman" pitchFamily="18" charset="0"/>
              </a:rPr>
              <a:t>chân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vào</a:t>
            </a:r>
            <a:r>
              <a:rPr lang="en-US" sz="2200" dirty="0">
                <a:latin typeface="Times New Roman" pitchFamily="18" charset="0"/>
                <a:cs typeface="Times New Roman" pitchFamily="18" charset="0"/>
              </a:rPr>
              <a:t>/</a:t>
            </a:r>
            <a:r>
              <a:rPr lang="en-US" sz="2200" dirty="0" err="1">
                <a:latin typeface="Times New Roman" pitchFamily="18" charset="0"/>
                <a:cs typeface="Times New Roman" pitchFamily="18" charset="0"/>
              </a:rPr>
              <a:t>ra</a:t>
            </a:r>
            <a:r>
              <a:rPr lang="en-US" sz="2200" dirty="0">
                <a:latin typeface="Times New Roman" pitchFamily="18" charset="0"/>
                <a:cs typeface="Times New Roman" pitchFamily="18" charset="0"/>
              </a:rPr>
              <a:t> 2 </a:t>
            </a:r>
            <a:r>
              <a:rPr lang="en-US" sz="2200" dirty="0" err="1">
                <a:latin typeface="Times New Roman" pitchFamily="18" charset="0"/>
                <a:cs typeface="Times New Roman" pitchFamily="18" charset="0"/>
              </a:rPr>
              <a:t>chiều</a:t>
            </a:r>
            <a:r>
              <a:rPr lang="en-US" sz="2200" dirty="0">
                <a:latin typeface="Times New Roman" pitchFamily="18" charset="0"/>
                <a:cs typeface="Times New Roman" pitchFamily="18" charset="0"/>
              </a:rPr>
              <a:t>)</a:t>
            </a:r>
            <a:r>
              <a:rPr lang="vi-VN" sz="2200" dirty="0">
                <a:latin typeface="Times New Roman" pitchFamily="18" charset="0"/>
                <a:cs typeface="Times New Roman" pitchFamily="18" charset="0"/>
              </a:rPr>
              <a:t>, ngoài</a:t>
            </a:r>
            <a:r>
              <a:rPr lang="en-US" sz="2200" dirty="0">
                <a:latin typeface="Times New Roman" pitchFamily="18" charset="0"/>
                <a:cs typeface="Times New Roman" pitchFamily="18" charset="0"/>
              </a:rPr>
              <a:t> </a:t>
            </a:r>
            <a:r>
              <a:rPr lang="vi-VN" sz="2200" dirty="0">
                <a:latin typeface="Times New Roman" pitchFamily="18" charset="0"/>
                <a:cs typeface="Times New Roman" pitchFamily="18" charset="0"/>
              </a:rPr>
              <a:t>ra còn có thể thiết lập các chân I/O này làm việc ở các mức logic khác</a:t>
            </a:r>
            <a:r>
              <a:rPr lang="en-US" sz="2200" dirty="0">
                <a:latin typeface="Times New Roman" pitchFamily="18" charset="0"/>
                <a:cs typeface="Times New Roman" pitchFamily="18" charset="0"/>
              </a:rPr>
              <a:t> </a:t>
            </a:r>
            <a:r>
              <a:rPr lang="vi-VN" sz="2200" dirty="0">
                <a:latin typeface="Times New Roman" pitchFamily="18" charset="0"/>
                <a:cs typeface="Times New Roman" pitchFamily="18" charset="0"/>
              </a:rPr>
              <a:t>nhau, có điện trở pull-up hoặc pull-down... </a:t>
            </a:r>
            <a:endParaRPr lang="en-US" sz="2200" dirty="0">
              <a:latin typeface="Times New Roman" pitchFamily="18" charset="0"/>
              <a:cs typeface="Times New Roman" pitchFamily="18" charset="0"/>
            </a:endParaRPr>
          </a:p>
        </p:txBody>
      </p:sp>
    </p:spTree>
    <p:extLst>
      <p:ext uri="{BB962C8B-B14F-4D97-AF65-F5344CB8AC3E}">
        <p14:creationId xmlns:p14="http://schemas.microsoft.com/office/powerpoint/2010/main" val="109961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750"/>
                                        <p:tgtEl>
                                          <p:spTgt spid="14">
                                            <p:txEl>
                                              <p:pRg st="0" end="0"/>
                                            </p:txEl>
                                          </p:spTgt>
                                        </p:tgtEl>
                                      </p:cBhvr>
                                    </p:animEffect>
                                    <p:anim calcmode="lin" valueType="num">
                                      <p:cBhvr>
                                        <p:cTn id="16" dur="75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7" dur="75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4">
                                            <p:txEl>
                                              <p:pRg st="1" end="1"/>
                                            </p:txEl>
                                          </p:spTgt>
                                        </p:tgtEl>
                                        <p:attrNameLst>
                                          <p:attrName>style.visibility</p:attrName>
                                        </p:attrNameLst>
                                      </p:cBhvr>
                                      <p:to>
                                        <p:strVal val="visible"/>
                                      </p:to>
                                    </p:set>
                                    <p:animEffect transition="in" filter="fade">
                                      <p:cBhvr>
                                        <p:cTn id="22" dur="750"/>
                                        <p:tgtEl>
                                          <p:spTgt spid="14">
                                            <p:txEl>
                                              <p:pRg st="1" end="1"/>
                                            </p:txEl>
                                          </p:spTgt>
                                        </p:tgtEl>
                                      </p:cBhvr>
                                    </p:animEffect>
                                    <p:anim calcmode="lin" valueType="num">
                                      <p:cBhvr>
                                        <p:cTn id="23" dur="75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4" dur="75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4">
                                            <p:txEl>
                                              <p:pRg st="2" end="2"/>
                                            </p:txEl>
                                          </p:spTgt>
                                        </p:tgtEl>
                                        <p:attrNameLst>
                                          <p:attrName>style.visibility</p:attrName>
                                        </p:attrNameLst>
                                      </p:cBhvr>
                                      <p:to>
                                        <p:strVal val="visible"/>
                                      </p:to>
                                    </p:set>
                                    <p:animEffect transition="in" filter="fade">
                                      <p:cBhvr>
                                        <p:cTn id="29" dur="750"/>
                                        <p:tgtEl>
                                          <p:spTgt spid="14">
                                            <p:txEl>
                                              <p:pRg st="2" end="2"/>
                                            </p:txEl>
                                          </p:spTgt>
                                        </p:tgtEl>
                                      </p:cBhvr>
                                    </p:animEffect>
                                    <p:anim calcmode="lin" valueType="num">
                                      <p:cBhvr>
                                        <p:cTn id="30" dur="75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31" dur="75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5">
                                            <p:txEl>
                                              <p:pRg st="0" end="0"/>
                                            </p:txEl>
                                          </p:spTgt>
                                        </p:tgtEl>
                                        <p:attrNameLst>
                                          <p:attrName>style.visibility</p:attrName>
                                        </p:attrNameLst>
                                      </p:cBhvr>
                                      <p:to>
                                        <p:strVal val="visible"/>
                                      </p:to>
                                    </p:set>
                                    <p:animEffect transition="in" filter="fade">
                                      <p:cBhvr>
                                        <p:cTn id="36" dur="750"/>
                                        <p:tgtEl>
                                          <p:spTgt spid="15">
                                            <p:txEl>
                                              <p:pRg st="0" end="0"/>
                                            </p:txEl>
                                          </p:spTgt>
                                        </p:tgtEl>
                                      </p:cBhvr>
                                    </p:animEffect>
                                    <p:anim calcmode="lin" valueType="num">
                                      <p:cBhvr>
                                        <p:cTn id="37" dur="75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8" dur="75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877266" y="6356351"/>
            <a:ext cx="705134" cy="365125"/>
          </a:xfrm>
        </p:spPr>
        <p:txBody>
          <a:bodyPr/>
          <a:lstStyle/>
          <a:p>
            <a:fld id="{A8707075-541A-4CB2-8C7D-C1C20183CA57}" type="slidenum">
              <a:rPr lang="en-US" smtClean="0"/>
              <a:pPr/>
              <a:t>148</a:t>
            </a:fld>
            <a:endParaRPr lang="en-US" dirty="0"/>
          </a:p>
        </p:txBody>
      </p:sp>
      <p:sp>
        <p:nvSpPr>
          <p:cNvPr id="5" name="Title 1"/>
          <p:cNvSpPr>
            <a:spLocks noGrp="1"/>
          </p:cNvSpPr>
          <p:nvPr>
            <p:ph type="title"/>
          </p:nvPr>
        </p:nvSpPr>
        <p:spPr>
          <a:xfrm>
            <a:off x="174171" y="158524"/>
            <a:ext cx="11007176" cy="581705"/>
          </a:xfrm>
        </p:spPr>
        <p:txBody>
          <a:bodyPr>
            <a:normAutofit/>
          </a:bodyPr>
          <a:lstStyle/>
          <a:p>
            <a:pPr algn="just"/>
            <a:r>
              <a:rPr lang="en-US" sz="3200" b="1" dirty="0" smtClean="0">
                <a:solidFill>
                  <a:srgbClr val="C00000"/>
                </a:solidFill>
                <a:latin typeface="Times New Roman" panose="02020603050405020304" pitchFamily="18" charset="0"/>
                <a:cs typeface="Times New Roman" panose="02020603050405020304" pitchFamily="18" charset="0"/>
              </a:rPr>
              <a:t>5.2.3. FPGA (1)</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3" name="Rectangle 2"/>
          <p:cNvSpPr/>
          <p:nvPr/>
        </p:nvSpPr>
        <p:spPr>
          <a:xfrm>
            <a:off x="174171" y="1356510"/>
            <a:ext cx="11745113" cy="5355312"/>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n-US" sz="2400" i="1" dirty="0">
                <a:solidFill>
                  <a:srgbClr val="000000"/>
                </a:solidFill>
                <a:latin typeface="Times New Roman" panose="02020603050405020304" pitchFamily="18" charset="0"/>
                <a:cs typeface="Times New Roman" panose="02020603050405020304" pitchFamily="18" charset="0"/>
              </a:rPr>
              <a:t>FPGA </a:t>
            </a:r>
            <a:r>
              <a:rPr lang="en-US" sz="2400" dirty="0" err="1">
                <a:solidFill>
                  <a:srgbClr val="000000"/>
                </a:solidFill>
                <a:latin typeface="Times New Roman" panose="02020603050405020304" pitchFamily="18" charset="0"/>
                <a:cs typeface="Times New Roman" panose="02020603050405020304" pitchFamily="18" charset="0"/>
              </a:rPr>
              <a:t>là</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công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nghệ</a:t>
            </a:r>
            <a:r>
              <a:rPr lang="en-US" sz="2400" dirty="0">
                <a:solidFill>
                  <a:srgbClr val="000000"/>
                </a:solidFill>
                <a:latin typeface="Times New Roman" panose="02020603050405020304" pitchFamily="18" charset="0"/>
                <a:cs typeface="Times New Roman" panose="02020603050405020304" pitchFamily="18" charset="0"/>
              </a:rPr>
              <a:t> vi </a:t>
            </a:r>
            <a:r>
              <a:rPr lang="en-US" sz="2400" dirty="0" err="1">
                <a:solidFill>
                  <a:srgbClr val="000000"/>
                </a:solidFill>
                <a:latin typeface="Times New Roman" panose="02020603050405020304" pitchFamily="18" charset="0"/>
                <a:cs typeface="Times New Roman" panose="02020603050405020304" pitchFamily="18" charset="0"/>
              </a:rPr>
              <a:t>mạch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tích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hợp</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khả</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trình</a:t>
            </a:r>
            <a:r>
              <a:rPr lang="en-US" sz="2400" dirty="0">
                <a:solidFill>
                  <a:srgbClr val="000000"/>
                </a:solidFill>
                <a:latin typeface="Times New Roman" panose="02020603050405020304" pitchFamily="18" charset="0"/>
                <a:cs typeface="Times New Roman" panose="02020603050405020304" pitchFamily="18" charset="0"/>
              </a:rPr>
              <a:t> (</a:t>
            </a:r>
            <a:r>
              <a:rPr lang="en-US" sz="2400" i="1" dirty="0">
                <a:solidFill>
                  <a:srgbClr val="000000"/>
                </a:solidFill>
                <a:latin typeface="Times New Roman" panose="02020603050405020304" pitchFamily="18" charset="0"/>
                <a:cs typeface="Times New Roman" panose="02020603050405020304" pitchFamily="18" charset="0"/>
              </a:rPr>
              <a:t>PLD </a:t>
            </a:r>
            <a:r>
              <a:rPr lang="en-US" sz="2400" dirty="0" smtClean="0">
                <a:solidFill>
                  <a:srgbClr val="000000"/>
                </a:solidFill>
                <a:latin typeface="Times New Roman" panose="02020603050405020304" pitchFamily="18" charset="0"/>
                <a:cs typeface="Times New Roman" panose="02020603050405020304" pitchFamily="18" charset="0"/>
              </a:rPr>
              <a:t>– </a:t>
            </a:r>
            <a:r>
              <a:rPr lang="en-US" sz="2400" i="1" dirty="0" smtClean="0">
                <a:solidFill>
                  <a:srgbClr val="000000"/>
                </a:solidFill>
                <a:latin typeface="Times New Roman" panose="02020603050405020304" pitchFamily="18" charset="0"/>
                <a:cs typeface="Times New Roman" panose="02020603050405020304" pitchFamily="18" charset="0"/>
              </a:rPr>
              <a:t>Programmable Logic </a:t>
            </a:r>
            <a:r>
              <a:rPr lang="en-US" sz="2400" i="1" dirty="0">
                <a:solidFill>
                  <a:srgbClr val="000000"/>
                </a:solidFill>
                <a:latin typeface="Times New Roman" panose="02020603050405020304" pitchFamily="18" charset="0"/>
                <a:cs typeface="Times New Roman" panose="02020603050405020304" pitchFamily="18" charset="0"/>
              </a:rPr>
              <a:t>Device</a:t>
            </a:r>
            <a:r>
              <a:rPr lang="en-US" sz="2400" dirty="0" smtClean="0">
                <a:solidFill>
                  <a:srgbClr val="000000"/>
                </a:solidFill>
                <a:latin typeface="Times New Roman" panose="02020603050405020304" pitchFamily="18" charset="0"/>
                <a:cs typeface="Times New Roman" panose="02020603050405020304" pitchFamily="18" charset="0"/>
              </a:rPr>
              <a:t>). </a:t>
            </a:r>
            <a:r>
              <a:rPr lang="en-US" sz="2400" dirty="0" err="1" smtClean="0">
                <a:solidFill>
                  <a:srgbClr val="000000"/>
                </a:solidFill>
                <a:latin typeface="Times New Roman" panose="02020603050405020304" pitchFamily="18" charset="0"/>
                <a:cs typeface="Times New Roman" panose="02020603050405020304" pitchFamily="18" charset="0"/>
              </a:rPr>
              <a:t>Việc</a:t>
            </a:r>
            <a:r>
              <a:rPr lang="en-US" sz="2400" dirty="0" smtClean="0">
                <a:solidFill>
                  <a:srgbClr val="000000"/>
                </a:solidFill>
                <a:latin typeface="Times New Roman" panose="02020603050405020304" pitchFamily="18" charset="0"/>
                <a:cs typeface="Times New Roman" panose="02020603050405020304" pitchFamily="18" charset="0"/>
              </a:rPr>
              <a:t> </a:t>
            </a:r>
            <a:r>
              <a:rPr lang="en-US" sz="2400" dirty="0" err="1" smtClean="0">
                <a:solidFill>
                  <a:srgbClr val="000000"/>
                </a:solidFill>
                <a:latin typeface="Times New Roman" panose="02020603050405020304" pitchFamily="18" charset="0"/>
                <a:cs typeface="Times New Roman" panose="02020603050405020304" pitchFamily="18" charset="0"/>
              </a:rPr>
              <a:t>tái</a:t>
            </a:r>
            <a:r>
              <a:rPr lang="en-US" sz="2400" dirty="0" smtClean="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cấu</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trúc</a:t>
            </a:r>
            <a:r>
              <a:rPr lang="en-US" sz="2400" dirty="0">
                <a:solidFill>
                  <a:srgbClr val="000000"/>
                </a:solidFill>
                <a:latin typeface="Times New Roman" panose="02020603050405020304" pitchFamily="18" charset="0"/>
                <a:cs typeface="Times New Roman" panose="02020603050405020304" pitchFamily="18" charset="0"/>
              </a:rPr>
              <a:t> IC </a:t>
            </a:r>
            <a:r>
              <a:rPr lang="en-US" sz="2400" dirty="0" err="1">
                <a:solidFill>
                  <a:srgbClr val="000000"/>
                </a:solidFill>
                <a:latin typeface="Times New Roman" panose="02020603050405020304" pitchFamily="18" charset="0"/>
                <a:cs typeface="Times New Roman" panose="02020603050405020304" pitchFamily="18" charset="0"/>
              </a:rPr>
              <a:t>có</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thể</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smtClean="0">
                <a:solidFill>
                  <a:srgbClr val="000000"/>
                </a:solidFill>
                <a:latin typeface="Times New Roman" panose="02020603050405020304" pitchFamily="18" charset="0"/>
                <a:cs typeface="Times New Roman" panose="02020603050405020304" pitchFamily="18" charset="0"/>
              </a:rPr>
              <a:t>được</a:t>
            </a:r>
            <a:r>
              <a:rPr lang="en-US" sz="2400" dirty="0" smtClean="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thực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hiện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bởi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smtClean="0">
                <a:solidFill>
                  <a:srgbClr val="000000"/>
                </a:solidFill>
                <a:latin typeface="Times New Roman" panose="02020603050405020304" pitchFamily="18" charset="0"/>
                <a:cs typeface="Times New Roman" panose="02020603050405020304" pitchFamily="18" charset="0"/>
              </a:rPr>
              <a:t>người</a:t>
            </a:r>
            <a:r>
              <a:rPr lang="en-US" sz="2400" dirty="0" smtClean="0">
                <a:solidFill>
                  <a:srgbClr val="000000"/>
                </a:solidFill>
                <a:latin typeface="Times New Roman" panose="02020603050405020304" pitchFamily="18" charset="0"/>
                <a:cs typeface="Times New Roman" panose="02020603050405020304" pitchFamily="18" charset="0"/>
              </a:rPr>
              <a:t> </a:t>
            </a:r>
            <a:r>
              <a:rPr lang="en-US" sz="2400" dirty="0" err="1" smtClean="0">
                <a:solidFill>
                  <a:srgbClr val="000000"/>
                </a:solidFill>
                <a:latin typeface="Times New Roman" panose="02020603050405020304" pitchFamily="18" charset="0"/>
                <a:cs typeface="Times New Roman" panose="02020603050405020304" pitchFamily="18" charset="0"/>
              </a:rPr>
              <a:t>dùng</a:t>
            </a:r>
            <a:r>
              <a:rPr lang="en-US" sz="2400" dirty="0" smtClean="0">
                <a:solidFill>
                  <a:srgbClr val="000000"/>
                </a:solidFill>
                <a:latin typeface="Times New Roman" panose="02020603050405020304" pitchFamily="18" charset="0"/>
                <a:cs typeface="Times New Roman" panose="02020603050405020304" pitchFamily="18" charset="0"/>
              </a:rPr>
              <a:t> </a:t>
            </a:r>
            <a:r>
              <a:rPr lang="en-US" sz="2400" dirty="0" err="1" smtClean="0">
                <a:solidFill>
                  <a:srgbClr val="000000"/>
                </a:solidFill>
                <a:latin typeface="Times New Roman" panose="02020603050405020304" pitchFamily="18" charset="0"/>
                <a:cs typeface="Times New Roman" panose="02020603050405020304" pitchFamily="18" charset="0"/>
              </a:rPr>
              <a:t>cuối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smtClean="0">
                <a:solidFill>
                  <a:srgbClr val="000000"/>
                </a:solidFill>
                <a:latin typeface="Times New Roman" panose="02020603050405020304" pitchFamily="18" charset="0"/>
                <a:cs typeface="Times New Roman" panose="02020603050405020304" pitchFamily="18" charset="0"/>
              </a:rPr>
              <a:t>hay </a:t>
            </a:r>
            <a:r>
              <a:rPr lang="en-US" sz="2400" dirty="0" err="1">
                <a:solidFill>
                  <a:srgbClr val="000000"/>
                </a:solidFill>
                <a:latin typeface="Times New Roman" panose="02020603050405020304" pitchFamily="18" charset="0"/>
                <a:cs typeface="Times New Roman" panose="02020603050405020304" pitchFamily="18" charset="0"/>
              </a:rPr>
              <a:t>nói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một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cách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khác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là</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smtClean="0">
                <a:solidFill>
                  <a:srgbClr val="000000"/>
                </a:solidFill>
                <a:latin typeface="Times New Roman" panose="02020603050405020304" pitchFamily="18" charset="0"/>
                <a:cs typeface="Times New Roman" panose="02020603050405020304" pitchFamily="18" charset="0"/>
              </a:rPr>
              <a:t>người</a:t>
            </a:r>
            <a:r>
              <a:rPr lang="en-US" sz="2400" dirty="0" smtClean="0">
                <a:solidFill>
                  <a:srgbClr val="000000"/>
                </a:solidFill>
                <a:latin typeface="Times New Roman" panose="02020603050405020304" pitchFamily="18" charset="0"/>
                <a:cs typeface="Times New Roman" panose="02020603050405020304" pitchFamily="18" charset="0"/>
              </a:rPr>
              <a:t> </a:t>
            </a:r>
            <a:r>
              <a:rPr lang="en-US" sz="2400" dirty="0" err="1" smtClean="0">
                <a:solidFill>
                  <a:srgbClr val="000000"/>
                </a:solidFill>
                <a:latin typeface="Times New Roman" panose="02020603050405020304" pitchFamily="18" charset="0"/>
                <a:cs typeface="Times New Roman" panose="02020603050405020304" pitchFamily="18" charset="0"/>
              </a:rPr>
              <a:t>lập</a:t>
            </a:r>
            <a:r>
              <a:rPr lang="en-US" sz="2400" dirty="0" smtClean="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trình</a:t>
            </a:r>
            <a:r>
              <a:rPr lang="en-US" sz="2400" dirty="0">
                <a:solidFill>
                  <a:srgbClr val="000000"/>
                </a:solidFill>
                <a:latin typeface="Times New Roman" panose="02020603050405020304" pitchFamily="18" charset="0"/>
                <a:cs typeface="Times New Roman" panose="02020603050405020304" pitchFamily="18" charset="0"/>
              </a:rPr>
              <a:t> IC </a:t>
            </a:r>
            <a:r>
              <a:rPr lang="en-US" sz="2400" dirty="0" err="1">
                <a:solidFill>
                  <a:srgbClr val="000000"/>
                </a:solidFill>
                <a:latin typeface="Times New Roman" panose="02020603050405020304" pitchFamily="18" charset="0"/>
                <a:cs typeface="Times New Roman" panose="02020603050405020304" pitchFamily="18" charset="0"/>
              </a:rPr>
              <a:t>có</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thể</a:t>
            </a:r>
            <a:r>
              <a:rPr lang="en-US" sz="2400" dirty="0">
                <a:solidFill>
                  <a:srgbClr val="000000"/>
                </a:solidFill>
                <a:latin typeface="Times New Roman" panose="02020603050405020304" pitchFamily="18" charset="0"/>
                <a:cs typeface="Times New Roman" panose="02020603050405020304" pitchFamily="18" charset="0"/>
              </a:rPr>
              <a:t> </a:t>
            </a:r>
            <a:r>
              <a:rPr lang="en-US" sz="2400" i="1" dirty="0" err="1" smtClean="0">
                <a:solidFill>
                  <a:srgbClr val="000000"/>
                </a:solidFill>
                <a:latin typeface="Times New Roman" panose="02020603050405020304" pitchFamily="18" charset="0"/>
                <a:cs typeface="Times New Roman" panose="02020603050405020304" pitchFamily="18" charset="0"/>
              </a:rPr>
              <a:t>hiện</a:t>
            </a:r>
            <a:r>
              <a:rPr lang="en-US" sz="2400" i="1" dirty="0" smtClean="0">
                <a:solidFill>
                  <a:srgbClr val="000000"/>
                </a:solidFill>
                <a:latin typeface="Times New Roman" panose="02020603050405020304" pitchFamily="18" charset="0"/>
                <a:cs typeface="Times New Roman" panose="02020603050405020304" pitchFamily="18" charset="0"/>
              </a:rPr>
              <a:t> </a:t>
            </a:r>
            <a:r>
              <a:rPr lang="en-US" sz="2400" i="1" dirty="0" err="1">
                <a:solidFill>
                  <a:srgbClr val="000000"/>
                </a:solidFill>
                <a:latin typeface="Times New Roman" panose="02020603050405020304" pitchFamily="18" charset="0"/>
                <a:cs typeface="Times New Roman" panose="02020603050405020304" pitchFamily="18" charset="0"/>
              </a:rPr>
              <a:t>thực</a:t>
            </a:r>
            <a:r>
              <a:rPr lang="en-US" sz="2400" i="1" dirty="0">
                <a:solidFill>
                  <a:srgbClr val="000000"/>
                </a:solidFill>
                <a:latin typeface="Times New Roman" panose="02020603050405020304" pitchFamily="18" charset="0"/>
                <a:cs typeface="Times New Roman" panose="02020603050405020304" pitchFamily="18" charset="0"/>
              </a:rPr>
              <a:t> </a:t>
            </a:r>
            <a:r>
              <a:rPr lang="en-US" sz="2400" i="1" dirty="0" err="1">
                <a:solidFill>
                  <a:srgbClr val="000000"/>
                </a:solidFill>
                <a:latin typeface="Times New Roman" panose="02020603050405020304" pitchFamily="18" charset="0"/>
                <a:cs typeface="Times New Roman" panose="02020603050405020304" pitchFamily="18" charset="0"/>
              </a:rPr>
              <a:t>hóa</a:t>
            </a:r>
            <a:r>
              <a:rPr lang="en-US" sz="2400" i="1" dirty="0">
                <a:solidFill>
                  <a:srgbClr val="000000"/>
                </a:solidFill>
                <a:latin typeface="Times New Roman" panose="02020603050405020304" pitchFamily="18" charset="0"/>
                <a:cs typeface="Times New Roman" panose="02020603050405020304" pitchFamily="18" charset="0"/>
              </a:rPr>
              <a:t> </a:t>
            </a:r>
            <a:r>
              <a:rPr lang="en-US" sz="2400" i="1" dirty="0" err="1">
                <a:solidFill>
                  <a:srgbClr val="000000"/>
                </a:solidFill>
                <a:latin typeface="Times New Roman" panose="02020603050405020304" pitchFamily="18" charset="0"/>
                <a:cs typeface="Times New Roman" panose="02020603050405020304" pitchFamily="18" charset="0"/>
              </a:rPr>
              <a:t>thiết</a:t>
            </a:r>
            <a:r>
              <a:rPr lang="en-US" sz="2400" i="1" dirty="0">
                <a:solidFill>
                  <a:srgbClr val="000000"/>
                </a:solidFill>
                <a:latin typeface="Times New Roman" panose="02020603050405020304" pitchFamily="18" charset="0"/>
                <a:cs typeface="Times New Roman" panose="02020603050405020304" pitchFamily="18" charset="0"/>
              </a:rPr>
              <a:t> </a:t>
            </a:r>
            <a:r>
              <a:rPr lang="en-US" sz="2400" i="1" dirty="0" err="1">
                <a:solidFill>
                  <a:srgbClr val="000000"/>
                </a:solidFill>
                <a:latin typeface="Times New Roman" panose="02020603050405020304" pitchFamily="18" charset="0"/>
                <a:cs typeface="Times New Roman" panose="02020603050405020304" pitchFamily="18" charset="0"/>
              </a:rPr>
              <a:t>kế</a:t>
            </a:r>
            <a:r>
              <a:rPr lang="en-US" sz="2400" i="1"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của</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mình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sử</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dụng</a:t>
            </a:r>
            <a:r>
              <a:rPr lang="en-US" sz="2400" dirty="0">
                <a:solidFill>
                  <a:srgbClr val="000000"/>
                </a:solidFill>
                <a:latin typeface="Times New Roman" panose="02020603050405020304" pitchFamily="18" charset="0"/>
                <a:cs typeface="Times New Roman" panose="02020603050405020304" pitchFamily="18" charset="0"/>
              </a:rPr>
              <a:t> FPGA </a:t>
            </a:r>
            <a:r>
              <a:rPr lang="en-US" sz="2400" dirty="0" err="1" smtClean="0">
                <a:solidFill>
                  <a:srgbClr val="000000"/>
                </a:solidFill>
                <a:latin typeface="Times New Roman" panose="02020603050405020304" pitchFamily="18" charset="0"/>
                <a:cs typeface="Times New Roman" panose="02020603050405020304" pitchFamily="18" charset="0"/>
              </a:rPr>
              <a:t>mà</a:t>
            </a:r>
            <a:r>
              <a:rPr lang="en-US" sz="2400" dirty="0" smtClean="0">
                <a:solidFill>
                  <a:srgbClr val="000000"/>
                </a:solidFill>
                <a:latin typeface="Times New Roman" panose="02020603050405020304" pitchFamily="18" charset="0"/>
                <a:cs typeface="Times New Roman" panose="02020603050405020304" pitchFamily="18" charset="0"/>
              </a:rPr>
              <a:t> </a:t>
            </a:r>
            <a:r>
              <a:rPr lang="en-US" sz="2400" dirty="0" err="1" smtClean="0">
                <a:solidFill>
                  <a:srgbClr val="000000"/>
                </a:solidFill>
                <a:latin typeface="Times New Roman" panose="02020603050405020304" pitchFamily="18" charset="0"/>
                <a:cs typeface="Times New Roman" panose="02020603050405020304" pitchFamily="18" charset="0"/>
              </a:rPr>
              <a:t>không</a:t>
            </a:r>
            <a:r>
              <a:rPr lang="en-US" sz="2400" dirty="0" smtClean="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lệ</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thuộc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vào</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một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quy</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trình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sản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xuất</a:t>
            </a:r>
            <a:r>
              <a:rPr lang="en-US" sz="2400" dirty="0">
                <a:solidFill>
                  <a:srgbClr val="000000"/>
                </a:solidFill>
                <a:latin typeface="Times New Roman" panose="02020603050405020304" pitchFamily="18" charset="0"/>
                <a:cs typeface="Times New Roman" panose="02020603050405020304" pitchFamily="18" charset="0"/>
              </a:rPr>
              <a:t> hay </a:t>
            </a:r>
            <a:r>
              <a:rPr lang="en-US" sz="2400" dirty="0" err="1">
                <a:solidFill>
                  <a:srgbClr val="000000"/>
                </a:solidFill>
                <a:latin typeface="Times New Roman" panose="02020603050405020304" pitchFamily="18" charset="0"/>
                <a:cs typeface="Times New Roman" panose="02020603050405020304" pitchFamily="18" charset="0"/>
              </a:rPr>
              <a:t>cấu</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trúc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phần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cứng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phức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tạp</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smtClean="0">
                <a:solidFill>
                  <a:srgbClr val="000000"/>
                </a:solidFill>
                <a:latin typeface="Times New Roman" panose="02020603050405020304" pitchFamily="18" charset="0"/>
                <a:cs typeface="Times New Roman" panose="02020603050405020304" pitchFamily="18" charset="0"/>
              </a:rPr>
              <a:t>nào</a:t>
            </a:r>
            <a:r>
              <a:rPr lang="en-US" sz="2400" dirty="0" smtClean="0">
                <a:solidFill>
                  <a:srgbClr val="000000"/>
                </a:solidFill>
                <a:latin typeface="Times New Roman" panose="02020603050405020304" pitchFamily="18" charset="0"/>
                <a:cs typeface="Times New Roman" panose="02020603050405020304" pitchFamily="18" charset="0"/>
              </a:rPr>
              <a:t> </a:t>
            </a:r>
            <a:r>
              <a:rPr lang="en-US" sz="2400" dirty="0" err="1" smtClean="0">
                <a:solidFill>
                  <a:srgbClr val="000000"/>
                </a:solidFill>
                <a:latin typeface="Times New Roman" panose="02020603050405020304" pitchFamily="18" charset="0"/>
                <a:cs typeface="Times New Roman" panose="02020603050405020304" pitchFamily="18" charset="0"/>
              </a:rPr>
              <a:t>trong</a:t>
            </a:r>
            <a:r>
              <a:rPr lang="en-US" sz="2400" dirty="0" smtClean="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nhà</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máy</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bán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dẫn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Đây</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chính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là</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một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trong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những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đặc</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điểm</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làm</a:t>
            </a:r>
            <a:r>
              <a:rPr lang="en-US" sz="2400" dirty="0">
                <a:solidFill>
                  <a:srgbClr val="000000"/>
                </a:solidFill>
                <a:latin typeface="Times New Roman" panose="02020603050405020304" pitchFamily="18" charset="0"/>
                <a:cs typeface="Times New Roman" panose="02020603050405020304" pitchFamily="18" charset="0"/>
              </a:rPr>
              <a:t> FPGA </a:t>
            </a:r>
            <a:r>
              <a:rPr lang="en-US" sz="2400" dirty="0" err="1" smtClean="0">
                <a:solidFill>
                  <a:srgbClr val="000000"/>
                </a:solidFill>
                <a:latin typeface="Times New Roman" panose="02020603050405020304" pitchFamily="18" charset="0"/>
                <a:cs typeface="Times New Roman" panose="02020603050405020304" pitchFamily="18" charset="0"/>
              </a:rPr>
              <a:t>trở</a:t>
            </a:r>
            <a:r>
              <a:rPr lang="en-US" sz="2400" dirty="0" smtClean="0">
                <a:solidFill>
                  <a:srgbClr val="000000"/>
                </a:solidFill>
                <a:latin typeface="Times New Roman" panose="02020603050405020304" pitchFamily="18" charset="0"/>
                <a:cs typeface="Times New Roman" panose="02020603050405020304" pitchFamily="18" charset="0"/>
              </a:rPr>
              <a:t> </a:t>
            </a:r>
            <a:r>
              <a:rPr lang="en-US" sz="2400" dirty="0" err="1" smtClean="0">
                <a:solidFill>
                  <a:srgbClr val="000000"/>
                </a:solidFill>
                <a:latin typeface="Times New Roman" panose="02020603050405020304" pitchFamily="18" charset="0"/>
                <a:cs typeface="Times New Roman" panose="02020603050405020304" pitchFamily="18" charset="0"/>
              </a:rPr>
              <a:t>thành</a:t>
            </a:r>
            <a:r>
              <a:rPr lang="en-US" sz="2400" dirty="0" smtClean="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một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công</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nghệ</a:t>
            </a:r>
            <a:r>
              <a:rPr lang="en-US" sz="2400" dirty="0">
                <a:solidFill>
                  <a:srgbClr val="000000"/>
                </a:solidFill>
                <a:latin typeface="Times New Roman" panose="02020603050405020304" pitchFamily="18" charset="0"/>
                <a:cs typeface="Times New Roman" panose="02020603050405020304" pitchFamily="18" charset="0"/>
              </a:rPr>
              <a:t> IC </a:t>
            </a:r>
            <a:r>
              <a:rPr lang="en-US" sz="2400" dirty="0" err="1">
                <a:solidFill>
                  <a:srgbClr val="000000"/>
                </a:solidFill>
                <a:latin typeface="Times New Roman" panose="02020603050405020304" pitchFamily="18" charset="0"/>
                <a:cs typeface="Times New Roman" panose="02020603050405020304" pitchFamily="18" charset="0"/>
              </a:rPr>
              <a:t>khả</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trình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smtClean="0">
                <a:solidFill>
                  <a:srgbClr val="000000"/>
                </a:solidFill>
                <a:latin typeface="Times New Roman" panose="02020603050405020304" pitchFamily="18" charset="0"/>
                <a:cs typeface="Times New Roman" panose="02020603050405020304" pitchFamily="18" charset="0"/>
              </a:rPr>
              <a:t>được</a:t>
            </a:r>
            <a:r>
              <a:rPr lang="en-US" sz="2400" dirty="0" smtClean="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nghiên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và</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cứu</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phát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triển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nhiều</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nhất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smtClean="0">
                <a:solidFill>
                  <a:srgbClr val="000000"/>
                </a:solidFill>
                <a:latin typeface="Times New Roman" panose="02020603050405020304" pitchFamily="18" charset="0"/>
                <a:cs typeface="Times New Roman" panose="02020603050405020304" pitchFamily="18" charset="0"/>
              </a:rPr>
              <a:t>hiện</a:t>
            </a:r>
            <a:r>
              <a:rPr lang="en-US" sz="2400" dirty="0" smtClean="0">
                <a:solidFill>
                  <a:srgbClr val="000000"/>
                </a:solidFill>
                <a:latin typeface="Times New Roman" panose="02020603050405020304" pitchFamily="18" charset="0"/>
                <a:cs typeface="Times New Roman" panose="02020603050405020304" pitchFamily="18" charset="0"/>
              </a:rPr>
              <a:t> nay.</a:t>
            </a:r>
          </a:p>
          <a:p>
            <a:pPr marL="342900" indent="-342900" algn="just">
              <a:spcBef>
                <a:spcPts val="600"/>
              </a:spcBef>
              <a:spcAft>
                <a:spcPts val="600"/>
              </a:spcAft>
              <a:buFont typeface="Arial" panose="020B0604020202020204" pitchFamily="34" charset="0"/>
              <a:buChar char="•"/>
            </a:pPr>
            <a:r>
              <a:rPr lang="vi-VN" sz="2400" dirty="0">
                <a:solidFill>
                  <a:srgbClr val="000000"/>
                </a:solidFill>
                <a:latin typeface="Times New Roman" panose="02020603050405020304" pitchFamily="18" charset="0"/>
              </a:rPr>
              <a:t>FPGA có khả năng tích hợp logic với mật độ cao với số cổng logic</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tương</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đương</a:t>
            </a:r>
            <a:r>
              <a:rPr lang="vi-VN" sz="2400" dirty="0">
                <a:solidFill>
                  <a:srgbClr val="000000"/>
                </a:solidFill>
                <a:latin typeface="Times New Roman" panose="02020603050405020304" pitchFamily="18" charset="0"/>
              </a:rPr>
              <a:t> lên tới hàng trăm nghìn, hàng triệu cổng </a:t>
            </a:r>
            <a:endParaRPr lang="en-US" sz="2400" dirty="0" smtClean="0">
              <a:solidFill>
                <a:srgbClr val="000000"/>
              </a:solidFill>
              <a:latin typeface="Times New Roman" panose="02020603050405020304" pitchFamily="18" charset="0"/>
            </a:endParaRPr>
          </a:p>
          <a:p>
            <a:pPr marL="342900" indent="-342900" algn="just">
              <a:spcBef>
                <a:spcPts val="600"/>
              </a:spcBef>
              <a:spcAft>
                <a:spcPts val="600"/>
              </a:spcAft>
              <a:buFont typeface="Arial" panose="020B0604020202020204" pitchFamily="34" charset="0"/>
              <a:buChar char="•"/>
            </a:pPr>
            <a:r>
              <a:rPr lang="en-US" sz="2400" dirty="0">
                <a:solidFill>
                  <a:srgbClr val="000000"/>
                </a:solidFill>
                <a:latin typeface="Times New Roman" panose="02020603050405020304" pitchFamily="18" charset="0"/>
              </a:rPr>
              <a:t>T</a:t>
            </a:r>
            <a:r>
              <a:rPr lang="vi-VN" sz="2400" dirty="0">
                <a:solidFill>
                  <a:srgbClr val="000000"/>
                </a:solidFill>
                <a:latin typeface="Times New Roman" panose="02020603050405020304" pitchFamily="18" charset="0"/>
              </a:rPr>
              <a:t>oàn bộ cấu</a:t>
            </a:r>
            <a:r>
              <a:rPr lang="en-US" sz="2400" dirty="0">
                <a:solidFill>
                  <a:srgbClr val="000000"/>
                </a:solidFill>
                <a:latin typeface="Times New Roman" panose="02020603050405020304" pitchFamily="18" charset="0"/>
              </a:rPr>
              <a:t> </a:t>
            </a:r>
            <a:r>
              <a:rPr lang="vi-VN" sz="2400" dirty="0">
                <a:solidFill>
                  <a:srgbClr val="000000"/>
                </a:solidFill>
                <a:latin typeface="Times New Roman" panose="02020603050405020304" pitchFamily="18" charset="0"/>
              </a:rPr>
              <a:t>hình của FPGA </a:t>
            </a:r>
            <a:r>
              <a:rPr lang="en-US" sz="2400" dirty="0" err="1">
                <a:solidFill>
                  <a:srgbClr val="000000"/>
                </a:solidFill>
                <a:latin typeface="Times New Roman" panose="02020603050405020304" pitchFamily="18" charset="0"/>
              </a:rPr>
              <a:t>thường</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được</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lưu</a:t>
            </a:r>
            <a:r>
              <a:rPr lang="vi-VN" sz="2400" dirty="0">
                <a:solidFill>
                  <a:srgbClr val="000000"/>
                </a:solidFill>
                <a:latin typeface="Times New Roman" panose="02020603050405020304" pitchFamily="18" charset="0"/>
              </a:rPr>
              <a:t> trong một bộ nhớ truy cập ngẫu nhiên (SRAM), quá trình tái cấu trúc </a:t>
            </a:r>
            <a:r>
              <a:rPr lang="en-US" sz="2400" dirty="0" err="1">
                <a:solidFill>
                  <a:srgbClr val="000000"/>
                </a:solidFill>
                <a:latin typeface="Times New Roman" panose="02020603050405020304" pitchFamily="18" charset="0"/>
              </a:rPr>
              <a:t>được</a:t>
            </a:r>
            <a:r>
              <a:rPr lang="vi-VN" sz="2400" dirty="0">
                <a:solidFill>
                  <a:srgbClr val="000000"/>
                </a:solidFill>
                <a:latin typeface="Times New Roman" panose="02020603050405020304" pitchFamily="18" charset="0"/>
              </a:rPr>
              <a:t> thực hiện bằng cách đọc thông tin từ</a:t>
            </a:r>
            <a:r>
              <a:rPr lang="en-US" sz="2400" dirty="0">
                <a:solidFill>
                  <a:srgbClr val="000000"/>
                </a:solidFill>
                <a:latin typeface="Times New Roman" panose="02020603050405020304" pitchFamily="18" charset="0"/>
              </a:rPr>
              <a:t> </a:t>
            </a:r>
            <a:r>
              <a:rPr lang="vi-VN" sz="2400" dirty="0">
                <a:solidFill>
                  <a:srgbClr val="000000"/>
                </a:solidFill>
                <a:latin typeface="Times New Roman" panose="02020603050405020304" pitchFamily="18" charset="0"/>
              </a:rPr>
              <a:t>RAM để lập trình lại các kết nối và chức năng logic trong IC. </a:t>
            </a:r>
            <a:endParaRPr lang="en-US" sz="2400" dirty="0" smtClean="0">
              <a:solidFill>
                <a:srgbClr val="000000"/>
              </a:solidFill>
              <a:latin typeface="Times New Roman" panose="02020603050405020304" pitchFamily="18" charset="0"/>
            </a:endParaRPr>
          </a:p>
          <a:p>
            <a:pPr marL="342900" indent="-342900" algn="just">
              <a:spcBef>
                <a:spcPts val="600"/>
              </a:spcBef>
              <a:spcAft>
                <a:spcPts val="600"/>
              </a:spcAft>
              <a:buFont typeface="Arial" panose="020B0604020202020204" pitchFamily="34" charset="0"/>
              <a:buChar char="•"/>
            </a:pPr>
            <a:r>
              <a:rPr lang="en-US" sz="2400" dirty="0" err="1">
                <a:solidFill>
                  <a:srgbClr val="000000"/>
                </a:solidFill>
                <a:latin typeface="Times New Roman" panose="02020603050405020304" pitchFamily="18" charset="0"/>
              </a:rPr>
              <a:t>Thiết</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kế</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trên</a:t>
            </a:r>
            <a:r>
              <a:rPr lang="en-US" sz="2400" dirty="0">
                <a:solidFill>
                  <a:srgbClr val="000000"/>
                </a:solidFill>
                <a:latin typeface="Times New Roman" panose="02020603050405020304" pitchFamily="18" charset="0"/>
              </a:rPr>
              <a:t> FPGA </a:t>
            </a:r>
            <a:r>
              <a:rPr lang="en-US" sz="2400" dirty="0" err="1">
                <a:solidFill>
                  <a:srgbClr val="000000"/>
                </a:solidFill>
                <a:latin typeface="Times New Roman" panose="02020603050405020304" pitchFamily="18" charset="0"/>
              </a:rPr>
              <a:t>thường</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được</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thực</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hiện</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bởi</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các</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ngôn</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ngữ</a:t>
            </a:r>
            <a:r>
              <a:rPr lang="en-US" sz="2400" dirty="0">
                <a:solidFill>
                  <a:srgbClr val="000000"/>
                </a:solidFill>
                <a:latin typeface="Times New Roman" panose="02020603050405020304" pitchFamily="18" charset="0"/>
              </a:rPr>
              <a:t> HDL </a:t>
            </a:r>
            <a:r>
              <a:rPr lang="en-US" sz="2400" dirty="0" err="1">
                <a:solidFill>
                  <a:srgbClr val="000000"/>
                </a:solidFill>
                <a:latin typeface="Times New Roman" panose="02020603050405020304" pitchFamily="18" charset="0"/>
              </a:rPr>
              <a:t>và</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hầu</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hết</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các</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dòng</a:t>
            </a:r>
            <a:r>
              <a:rPr lang="en-US" sz="2400" dirty="0">
                <a:solidFill>
                  <a:srgbClr val="000000"/>
                </a:solidFill>
                <a:latin typeface="Times New Roman" panose="02020603050405020304" pitchFamily="18" charset="0"/>
              </a:rPr>
              <a:t> FPGA </a:t>
            </a:r>
            <a:r>
              <a:rPr lang="en-US" sz="2400" dirty="0" err="1">
                <a:solidFill>
                  <a:srgbClr val="000000"/>
                </a:solidFill>
                <a:latin typeface="Times New Roman" panose="02020603050405020304" pitchFamily="18" charset="0"/>
              </a:rPr>
              <a:t>hiện</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tại</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hỗ</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trợ</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thiết</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kế</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theo</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hai</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ngôn</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ngữ</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chính</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là</a:t>
            </a:r>
            <a:r>
              <a:rPr lang="en-US" sz="2400" dirty="0">
                <a:solidFill>
                  <a:srgbClr val="000000"/>
                </a:solidFill>
                <a:latin typeface="Times New Roman" panose="02020603050405020304" pitchFamily="18" charset="0"/>
              </a:rPr>
              <a:t> Verilog </a:t>
            </a:r>
            <a:r>
              <a:rPr lang="en-US" sz="2400" dirty="0" err="1">
                <a:solidFill>
                  <a:srgbClr val="000000"/>
                </a:solidFill>
                <a:latin typeface="Times New Roman" panose="02020603050405020304" pitchFamily="18" charset="0"/>
              </a:rPr>
              <a:t>và</a:t>
            </a:r>
            <a:r>
              <a:rPr lang="en-US" sz="2400" dirty="0">
                <a:solidFill>
                  <a:srgbClr val="000000"/>
                </a:solidFill>
                <a:latin typeface="Times New Roman" panose="02020603050405020304" pitchFamily="18" charset="0"/>
              </a:rPr>
              <a:t> </a:t>
            </a:r>
            <a:r>
              <a:rPr lang="en-US" sz="2400" dirty="0" smtClean="0">
                <a:solidFill>
                  <a:srgbClr val="000000"/>
                </a:solidFill>
                <a:latin typeface="Times New Roman" panose="02020603050405020304" pitchFamily="18" charset="0"/>
              </a:rPr>
              <a:t>VHDL</a:t>
            </a:r>
            <a:endParaRPr lang="en-US" sz="2400" dirty="0">
              <a:solidFill>
                <a:srgbClr val="000000"/>
              </a:solidFill>
              <a:latin typeface="Times New Roman" panose="02020603050405020304" pitchFamily="18" charset="0"/>
            </a:endParaRPr>
          </a:p>
        </p:txBody>
      </p:sp>
      <p:sp>
        <p:nvSpPr>
          <p:cNvPr id="16" name="Content Placeholder 2"/>
          <p:cNvSpPr txBox="1">
            <a:spLocks/>
          </p:cNvSpPr>
          <p:nvPr/>
        </p:nvSpPr>
        <p:spPr>
          <a:xfrm>
            <a:off x="482791" y="679558"/>
            <a:ext cx="2801255" cy="68217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auto">
              <a:lnSpc>
                <a:spcPct val="120000"/>
              </a:lnSpc>
              <a:spcAft>
                <a:spcPts val="0"/>
              </a:spcAft>
              <a:buFont typeface="Wingdings" panose="05000000000000000000" pitchFamily="2" charset="2"/>
              <a:buChar char="v"/>
            </a:pPr>
            <a:r>
              <a:rPr lang="en-US" sz="28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2800" b="1" dirty="0" err="1" smtClean="0">
                <a:solidFill>
                  <a:schemeClr val="bg2">
                    <a:lumMod val="25000"/>
                  </a:schemeClr>
                </a:solidFill>
                <a:latin typeface="Times New Roman" panose="02020603050405020304" pitchFamily="18" charset="0"/>
                <a:cs typeface="Times New Roman" panose="02020603050405020304" pitchFamily="18" charset="0"/>
              </a:rPr>
              <a:t>Giới</a:t>
            </a:r>
            <a:r>
              <a:rPr lang="en-US" sz="28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2800" b="1" dirty="0" err="1" smtClean="0">
                <a:solidFill>
                  <a:schemeClr val="bg2">
                    <a:lumMod val="25000"/>
                  </a:schemeClr>
                </a:solidFill>
                <a:latin typeface="Times New Roman" panose="02020603050405020304" pitchFamily="18" charset="0"/>
                <a:cs typeface="Times New Roman" panose="02020603050405020304" pitchFamily="18" charset="0"/>
              </a:rPr>
              <a:t>thiệu</a:t>
            </a:r>
            <a:endParaRPr lang="en-US" sz="2800" dirty="0" smtClean="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196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50" fill="hold"/>
                                        <p:tgtEl>
                                          <p:spTgt spid="16"/>
                                        </p:tgtEl>
                                        <p:attrNameLst>
                                          <p:attrName>ppt_w</p:attrName>
                                        </p:attrNameLst>
                                      </p:cBhvr>
                                      <p:tavLst>
                                        <p:tav tm="0">
                                          <p:val>
                                            <p:fltVal val="0"/>
                                          </p:val>
                                        </p:tav>
                                        <p:tav tm="100000">
                                          <p:val>
                                            <p:strVal val="#ppt_w"/>
                                          </p:val>
                                        </p:tav>
                                      </p:tavLst>
                                    </p:anim>
                                    <p:anim calcmode="lin" valueType="num">
                                      <p:cBhvr>
                                        <p:cTn id="8" dur="750" fill="hold"/>
                                        <p:tgtEl>
                                          <p:spTgt spid="16"/>
                                        </p:tgtEl>
                                        <p:attrNameLst>
                                          <p:attrName>ppt_h</p:attrName>
                                        </p:attrNameLst>
                                      </p:cBhvr>
                                      <p:tavLst>
                                        <p:tav tm="0">
                                          <p:val>
                                            <p:fltVal val="0"/>
                                          </p:val>
                                        </p:tav>
                                        <p:tav tm="100000">
                                          <p:val>
                                            <p:strVal val="#ppt_h"/>
                                          </p:val>
                                        </p:tav>
                                      </p:tavLst>
                                    </p:anim>
                                    <p:animEffect transition="in" filter="fade">
                                      <p:cBhvr>
                                        <p:cTn id="9" dur="75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750"/>
                                        <p:tgtEl>
                                          <p:spTgt spid="3">
                                            <p:txEl>
                                              <p:pRg st="0" end="0"/>
                                            </p:txEl>
                                          </p:spTgt>
                                        </p:tgtEl>
                                      </p:cBhvr>
                                    </p:animEffect>
                                    <p:anim calcmode="lin" valueType="num">
                                      <p:cBhvr>
                                        <p:cTn id="15"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7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750"/>
                                        <p:tgtEl>
                                          <p:spTgt spid="3">
                                            <p:txEl>
                                              <p:pRg st="1" end="1"/>
                                            </p:txEl>
                                          </p:spTgt>
                                        </p:tgtEl>
                                      </p:cBhvr>
                                    </p:animEffect>
                                    <p:anim calcmode="lin" valueType="num">
                                      <p:cBhvr>
                                        <p:cTn id="22" dur="7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7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750"/>
                                        <p:tgtEl>
                                          <p:spTgt spid="3">
                                            <p:txEl>
                                              <p:pRg st="2" end="2"/>
                                            </p:txEl>
                                          </p:spTgt>
                                        </p:tgtEl>
                                      </p:cBhvr>
                                    </p:animEffect>
                                    <p:anim calcmode="lin" valueType="num">
                                      <p:cBhvr>
                                        <p:cTn id="29" dur="7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7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750"/>
                                        <p:tgtEl>
                                          <p:spTgt spid="3">
                                            <p:txEl>
                                              <p:pRg st="3" end="3"/>
                                            </p:txEl>
                                          </p:spTgt>
                                        </p:tgtEl>
                                      </p:cBhvr>
                                    </p:animEffect>
                                    <p:anim calcmode="lin" valueType="num">
                                      <p:cBhvr>
                                        <p:cTn id="36" dur="7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75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149</a:t>
            </a:fld>
            <a:endParaRPr lang="en-US" dirty="0"/>
          </a:p>
        </p:txBody>
      </p:sp>
      <p:sp>
        <p:nvSpPr>
          <p:cNvPr id="6" name="Title 1"/>
          <p:cNvSpPr>
            <a:spLocks noGrp="1"/>
          </p:cNvSpPr>
          <p:nvPr>
            <p:ph type="title"/>
          </p:nvPr>
        </p:nvSpPr>
        <p:spPr>
          <a:xfrm>
            <a:off x="174171" y="158524"/>
            <a:ext cx="11007176" cy="581705"/>
          </a:xfrm>
        </p:spPr>
        <p:txBody>
          <a:bodyPr>
            <a:normAutofit/>
          </a:bodyPr>
          <a:lstStyle/>
          <a:p>
            <a:pPr algn="just"/>
            <a:r>
              <a:rPr lang="en-US" sz="3200" b="1" dirty="0" smtClean="0">
                <a:solidFill>
                  <a:srgbClr val="C00000"/>
                </a:solidFill>
                <a:latin typeface="Times New Roman" panose="02020603050405020304" pitchFamily="18" charset="0"/>
                <a:cs typeface="Times New Roman" panose="02020603050405020304" pitchFamily="18" charset="0"/>
              </a:rPr>
              <a:t>5.2.3. FPGA (2)</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7" name="Content Placeholder 2"/>
          <p:cNvSpPr txBox="1">
            <a:spLocks/>
          </p:cNvSpPr>
          <p:nvPr/>
        </p:nvSpPr>
        <p:spPr>
          <a:xfrm>
            <a:off x="482791" y="740229"/>
            <a:ext cx="4377967" cy="68217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auto">
              <a:lnSpc>
                <a:spcPct val="120000"/>
              </a:lnSpc>
              <a:spcAft>
                <a:spcPts val="0"/>
              </a:spcAft>
              <a:buFont typeface="Wingdings" panose="05000000000000000000" pitchFamily="2" charset="2"/>
              <a:buChar char="v"/>
            </a:pPr>
            <a:r>
              <a:rPr lang="en-US" sz="28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2800" b="1" dirty="0" err="1" smtClean="0">
                <a:solidFill>
                  <a:schemeClr val="bg2">
                    <a:lumMod val="25000"/>
                  </a:schemeClr>
                </a:solidFill>
                <a:latin typeface="Times New Roman" panose="02020603050405020304" pitchFamily="18" charset="0"/>
                <a:cs typeface="Times New Roman" panose="02020603050405020304" pitchFamily="18" charset="0"/>
              </a:rPr>
              <a:t>Cấu</a:t>
            </a:r>
            <a:r>
              <a:rPr lang="en-US" sz="28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2800" b="1" dirty="0" err="1" smtClean="0">
                <a:solidFill>
                  <a:schemeClr val="bg2">
                    <a:lumMod val="25000"/>
                  </a:schemeClr>
                </a:solidFill>
                <a:latin typeface="Times New Roman" panose="02020603050405020304" pitchFamily="18" charset="0"/>
                <a:cs typeface="Times New Roman" panose="02020603050405020304" pitchFamily="18" charset="0"/>
              </a:rPr>
              <a:t>trúc</a:t>
            </a:r>
            <a:r>
              <a:rPr lang="en-US" sz="28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2800" b="1" dirty="0" err="1" smtClean="0">
                <a:solidFill>
                  <a:schemeClr val="bg2">
                    <a:lumMod val="25000"/>
                  </a:schemeClr>
                </a:solidFill>
                <a:latin typeface="Times New Roman" panose="02020603050405020304" pitchFamily="18" charset="0"/>
                <a:cs typeface="Times New Roman" panose="02020603050405020304" pitchFamily="18" charset="0"/>
              </a:rPr>
              <a:t>tổng</a:t>
            </a:r>
            <a:r>
              <a:rPr lang="en-US" sz="28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2800" b="1" dirty="0" err="1" smtClean="0">
                <a:solidFill>
                  <a:schemeClr val="bg2">
                    <a:lumMod val="25000"/>
                  </a:schemeClr>
                </a:solidFill>
                <a:latin typeface="Times New Roman" panose="02020603050405020304" pitchFamily="18" charset="0"/>
                <a:cs typeface="Times New Roman" panose="02020603050405020304" pitchFamily="18" charset="0"/>
              </a:rPr>
              <a:t>quan</a:t>
            </a:r>
            <a:endParaRPr lang="en-US" sz="2800" dirty="0" smtClean="0">
              <a:solidFill>
                <a:schemeClr val="bg2">
                  <a:lumMod val="25000"/>
                </a:schemeClr>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5276705" y="679558"/>
            <a:ext cx="6723598" cy="5245283"/>
          </a:xfrm>
          <a:prstGeom prst="rect">
            <a:avLst/>
          </a:prstGeom>
        </p:spPr>
      </p:pic>
      <p:sp>
        <p:nvSpPr>
          <p:cNvPr id="3" name="Rectangle 2"/>
          <p:cNvSpPr/>
          <p:nvPr/>
        </p:nvSpPr>
        <p:spPr>
          <a:xfrm>
            <a:off x="174171" y="1882763"/>
            <a:ext cx="4686587" cy="4308872"/>
          </a:xfrm>
          <a:prstGeom prst="rect">
            <a:avLst/>
          </a:prstGeom>
        </p:spPr>
        <p:txBody>
          <a:bodyPr wrap="square">
            <a:spAutoFit/>
          </a:bodyPr>
          <a:lstStyle/>
          <a:p>
            <a:pPr algn="just">
              <a:spcBef>
                <a:spcPts val="600"/>
              </a:spcBef>
              <a:spcAft>
                <a:spcPts val="600"/>
              </a:spcAft>
            </a:pPr>
            <a:r>
              <a:rPr lang="vi-VN" sz="2400" dirty="0">
                <a:solidFill>
                  <a:srgbClr val="000000"/>
                </a:solidFill>
                <a:latin typeface="Times New Roman" panose="02020603050405020304" pitchFamily="18" charset="0"/>
                <a:cs typeface="Times New Roman" panose="02020603050405020304" pitchFamily="18" charset="0"/>
              </a:rPr>
              <a:t>FPGA được cấu thành từ các Logic Block được bố trí dưới dạng </a:t>
            </a:r>
            <a:r>
              <a:rPr lang="vi-VN" sz="2400" dirty="0" smtClean="0">
                <a:solidFill>
                  <a:srgbClr val="000000"/>
                </a:solidFill>
                <a:latin typeface="Times New Roman" panose="02020603050405020304" pitchFamily="18" charset="0"/>
                <a:cs typeface="Times New Roman" panose="02020603050405020304" pitchFamily="18" charset="0"/>
              </a:rPr>
              <a:t>ma</a:t>
            </a:r>
            <a:r>
              <a:rPr lang="en-US" sz="2400" dirty="0" smtClean="0">
                <a:solidFill>
                  <a:srgbClr val="000000"/>
                </a:solidFill>
                <a:latin typeface="Times New Roman" panose="02020603050405020304" pitchFamily="18" charset="0"/>
                <a:cs typeface="Times New Roman" panose="02020603050405020304" pitchFamily="18" charset="0"/>
              </a:rPr>
              <a:t> </a:t>
            </a:r>
            <a:r>
              <a:rPr lang="vi-VN" sz="2400" dirty="0" smtClean="0">
                <a:solidFill>
                  <a:srgbClr val="000000"/>
                </a:solidFill>
                <a:latin typeface="Times New Roman" panose="02020603050405020304" pitchFamily="18" charset="0"/>
                <a:cs typeface="Times New Roman" panose="02020603050405020304" pitchFamily="18" charset="0"/>
              </a:rPr>
              <a:t>trận</a:t>
            </a:r>
            <a:r>
              <a:rPr lang="vi-VN" sz="2400" dirty="0">
                <a:solidFill>
                  <a:srgbClr val="000000"/>
                </a:solidFill>
                <a:latin typeface="Times New Roman" panose="02020603050405020304" pitchFamily="18" charset="0"/>
                <a:cs typeface="Times New Roman" panose="02020603050405020304" pitchFamily="18" charset="0"/>
              </a:rPr>
              <a:t>, chúng </a:t>
            </a:r>
            <a:r>
              <a:rPr lang="vi-VN" sz="2400" dirty="0" smtClean="0">
                <a:solidFill>
                  <a:srgbClr val="000000"/>
                </a:solidFill>
                <a:latin typeface="Times New Roman" panose="02020603050405020304" pitchFamily="18" charset="0"/>
                <a:cs typeface="Times New Roman" panose="02020603050405020304" pitchFamily="18" charset="0"/>
              </a:rPr>
              <a:t>được</a:t>
            </a:r>
            <a:r>
              <a:rPr lang="en-US" sz="2400" dirty="0" smtClean="0">
                <a:solidFill>
                  <a:srgbClr val="000000"/>
                </a:solidFill>
                <a:latin typeface="Times New Roman" panose="02020603050405020304" pitchFamily="18" charset="0"/>
                <a:cs typeface="Times New Roman" panose="02020603050405020304" pitchFamily="18" charset="0"/>
              </a:rPr>
              <a:t> </a:t>
            </a:r>
            <a:r>
              <a:rPr lang="vi-VN" sz="2400" dirty="0" smtClean="0">
                <a:solidFill>
                  <a:srgbClr val="000000"/>
                </a:solidFill>
                <a:latin typeface="Times New Roman" panose="02020603050405020304" pitchFamily="18" charset="0"/>
                <a:cs typeface="Times New Roman" panose="02020603050405020304" pitchFamily="18" charset="0"/>
              </a:rPr>
              <a:t>nối </a:t>
            </a:r>
            <a:r>
              <a:rPr lang="vi-VN" sz="2400" dirty="0">
                <a:solidFill>
                  <a:srgbClr val="000000"/>
                </a:solidFill>
                <a:latin typeface="Times New Roman" panose="02020603050405020304" pitchFamily="18" charset="0"/>
                <a:cs typeface="Times New Roman" panose="02020603050405020304" pitchFamily="18" charset="0"/>
              </a:rPr>
              <a:t>với nhau thông qua hệ thống các kênh kết nối lập </a:t>
            </a:r>
            <a:r>
              <a:rPr lang="vi-VN" sz="2400" dirty="0" smtClean="0">
                <a:solidFill>
                  <a:srgbClr val="000000"/>
                </a:solidFill>
                <a:latin typeface="Times New Roman" panose="02020603050405020304" pitchFamily="18" charset="0"/>
                <a:cs typeface="Times New Roman" panose="02020603050405020304" pitchFamily="18" charset="0"/>
              </a:rPr>
              <a:t>trình</a:t>
            </a:r>
            <a:r>
              <a:rPr lang="en-US" sz="2400" dirty="0" smtClean="0">
                <a:solidFill>
                  <a:srgbClr val="000000"/>
                </a:solidFill>
                <a:latin typeface="Times New Roman" panose="02020603050405020304" pitchFamily="18" charset="0"/>
                <a:cs typeface="Times New Roman" panose="02020603050405020304" pitchFamily="18" charset="0"/>
              </a:rPr>
              <a:t> </a:t>
            </a:r>
            <a:r>
              <a:rPr lang="vi-VN" sz="2400" dirty="0" smtClean="0">
                <a:solidFill>
                  <a:srgbClr val="000000"/>
                </a:solidFill>
                <a:latin typeface="Times New Roman" panose="02020603050405020304" pitchFamily="18" charset="0"/>
                <a:cs typeface="Times New Roman" panose="02020603050405020304" pitchFamily="18" charset="0"/>
              </a:rPr>
              <a:t>được </a:t>
            </a:r>
            <a:r>
              <a:rPr lang="vi-VN" sz="2400" dirty="0">
                <a:solidFill>
                  <a:srgbClr val="000000"/>
                </a:solidFill>
                <a:latin typeface="Times New Roman" panose="02020603050405020304" pitchFamily="18" charset="0"/>
                <a:cs typeface="Times New Roman" panose="02020603050405020304" pitchFamily="18" charset="0"/>
              </a:rPr>
              <a:t>Hệ thống này còn có nhiệm vụ kết nối với các cổng giao tiếp IO_PAD </a:t>
            </a:r>
            <a:r>
              <a:rPr lang="vi-VN" sz="2400" dirty="0" smtClean="0">
                <a:solidFill>
                  <a:srgbClr val="000000"/>
                </a:solidFill>
                <a:latin typeface="Times New Roman" panose="02020603050405020304" pitchFamily="18" charset="0"/>
                <a:cs typeface="Times New Roman" panose="02020603050405020304" pitchFamily="18" charset="0"/>
              </a:rPr>
              <a:t>của</a:t>
            </a:r>
            <a:r>
              <a:rPr lang="en-US" sz="2400" dirty="0" smtClean="0">
                <a:solidFill>
                  <a:srgbClr val="000000"/>
                </a:solidFill>
                <a:latin typeface="Times New Roman" panose="02020603050405020304" pitchFamily="18" charset="0"/>
                <a:cs typeface="Times New Roman" panose="02020603050405020304" pitchFamily="18" charset="0"/>
              </a:rPr>
              <a:t> </a:t>
            </a:r>
            <a:r>
              <a:rPr lang="vi-VN" sz="2400" dirty="0" smtClean="0">
                <a:solidFill>
                  <a:srgbClr val="000000"/>
                </a:solidFill>
                <a:latin typeface="Times New Roman" panose="02020603050405020304" pitchFamily="18" charset="0"/>
                <a:cs typeface="Times New Roman" panose="02020603050405020304" pitchFamily="18" charset="0"/>
              </a:rPr>
              <a:t>FPGA</a:t>
            </a:r>
            <a:endParaRPr lang="en-US" sz="2400" dirty="0" smtClean="0">
              <a:solidFill>
                <a:srgbClr val="000000"/>
              </a:solidFill>
              <a:latin typeface="Times New Roman" panose="02020603050405020304" pitchFamily="18" charset="0"/>
              <a:cs typeface="Times New Roman" panose="02020603050405020304" pitchFamily="18" charset="0"/>
            </a:endParaRPr>
          </a:p>
          <a:p>
            <a:pPr algn="just">
              <a:spcBef>
                <a:spcPts val="600"/>
              </a:spcBef>
              <a:spcAft>
                <a:spcPts val="600"/>
              </a:spcAft>
            </a:pPr>
            <a:r>
              <a:rPr lang="en-US" sz="2400" dirty="0" smtClean="0">
                <a:latin typeface="Times New Roman" panose="02020603050405020304" pitchFamily="18" charset="0"/>
                <a:cs typeface="Times New Roman" panose="02020603050405020304" pitchFamily="18" charset="0"/>
              </a:rPr>
              <a:t>Chi </a:t>
            </a:r>
            <a:r>
              <a:rPr lang="en-US" sz="2400" dirty="0" err="1" smtClean="0">
                <a:latin typeface="Times New Roman" panose="02020603050405020304" pitchFamily="18" charset="0"/>
                <a:cs typeface="Times New Roman" panose="02020603050405020304" pitchFamily="18" charset="0"/>
              </a:rPr>
              <a:t>tiết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về</a:t>
            </a:r>
            <a:r>
              <a:rPr lang="en-US" sz="2400" dirty="0" smtClean="0">
                <a:latin typeface="Times New Roman" panose="02020603050405020304" pitchFamily="18" charset="0"/>
                <a:cs typeface="Times New Roman" panose="02020603050405020304" pitchFamily="18" charset="0"/>
              </a:rPr>
              <a:t> k</a:t>
            </a:r>
            <a:r>
              <a:rPr lang="vi-VN" sz="2400" dirty="0" smtClean="0">
                <a:latin typeface="Times New Roman" panose="02020603050405020304" pitchFamily="18" charset="0"/>
                <a:cs typeface="Times New Roman" panose="02020603050405020304" pitchFamily="18" charset="0"/>
              </a:rPr>
              <a:t>iến </a:t>
            </a:r>
            <a:r>
              <a:rPr lang="vi-VN" sz="2400" dirty="0">
                <a:latin typeface="Times New Roman" panose="02020603050405020304" pitchFamily="18" charset="0"/>
                <a:cs typeface="Times New Roman" panose="02020603050405020304" pitchFamily="18" charset="0"/>
              </a:rPr>
              <a:t>trúc và cách thức làm việc </a:t>
            </a:r>
            <a:r>
              <a:rPr lang="vi-VN" sz="2400" dirty="0" smtClean="0">
                <a:latin typeface="Times New Roman" panose="02020603050405020304" pitchFamily="18" charset="0"/>
                <a:cs typeface="Times New Roman" panose="02020603050405020304" pitchFamily="18" charset="0"/>
              </a:rPr>
              <a:t>của</a:t>
            </a:r>
            <a:r>
              <a:rPr lang="en-US" sz="2400" dirty="0" smtClean="0">
                <a:latin typeface="Times New Roman" panose="02020603050405020304" pitchFamily="18" charset="0"/>
                <a:cs typeface="Times New Roman" panose="02020603050405020304" pitchFamily="18" charset="0"/>
              </a:rPr>
              <a:t> </a:t>
            </a:r>
            <a:r>
              <a:rPr lang="vi-VN" sz="2400" dirty="0" smtClean="0">
                <a:latin typeface="Times New Roman" panose="02020603050405020304" pitchFamily="18" charset="0"/>
                <a:cs typeface="Times New Roman" panose="02020603050405020304" pitchFamily="18" charset="0"/>
              </a:rPr>
              <a:t>FPGA </a:t>
            </a:r>
            <a:r>
              <a:rPr lang="vi-VN" sz="2400" dirty="0">
                <a:latin typeface="Times New Roman" panose="02020603050405020304" pitchFamily="18" charset="0"/>
                <a:cs typeface="Times New Roman" panose="02020603050405020304" pitchFamily="18" charset="0"/>
              </a:rPr>
              <a:t>sẽ </a:t>
            </a:r>
            <a:r>
              <a:rPr lang="vi-VN" sz="2400" dirty="0" smtClean="0">
                <a:latin typeface="Times New Roman" panose="02020603050405020304" pitchFamily="18" charset="0"/>
                <a:cs typeface="Times New Roman" panose="02020603050405020304" pitchFamily="18" charset="0"/>
              </a:rPr>
              <a:t>được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giới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thiệu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trong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học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phần</a:t>
            </a:r>
            <a:r>
              <a:rPr lang="en-US" sz="2400" dirty="0" smtClean="0">
                <a:latin typeface="Times New Roman" panose="02020603050405020304" pitchFamily="18" charset="0"/>
                <a:cs typeface="Times New Roman" panose="02020603050405020304" pitchFamily="18" charset="0"/>
              </a:rPr>
              <a:t> </a:t>
            </a:r>
            <a:r>
              <a:rPr lang="en-US" sz="2400" i="1" dirty="0" smtClean="0">
                <a:latin typeface="Times New Roman" panose="02020603050405020304" pitchFamily="18" charset="0"/>
                <a:cs typeface="Times New Roman" panose="02020603050405020304" pitchFamily="18" charset="0"/>
              </a:rPr>
              <a:t>“</a:t>
            </a:r>
            <a:r>
              <a:rPr lang="en-US" sz="2400" i="1" dirty="0" err="1" smtClean="0">
                <a:latin typeface="Times New Roman" panose="02020603050405020304" pitchFamily="18" charset="0"/>
                <a:cs typeface="Times New Roman" panose="02020603050405020304" pitchFamily="18" charset="0"/>
              </a:rPr>
              <a:t>Thiết</a:t>
            </a:r>
            <a:r>
              <a:rPr lang="en-US" sz="2400" i="1" dirty="0" smtClean="0">
                <a:latin typeface="Times New Roman" panose="02020603050405020304" pitchFamily="18" charset="0"/>
                <a:cs typeface="Times New Roman" panose="02020603050405020304" pitchFamily="18" charset="0"/>
              </a:rPr>
              <a:t> </a:t>
            </a:r>
            <a:r>
              <a:rPr lang="en-US" sz="2400" i="1" dirty="0" err="1" smtClean="0">
                <a:latin typeface="Times New Roman" panose="02020603050405020304" pitchFamily="18" charset="0"/>
                <a:cs typeface="Times New Roman" panose="02020603050405020304" pitchFamily="18" charset="0"/>
              </a:rPr>
              <a:t>kế</a:t>
            </a:r>
            <a:r>
              <a:rPr lang="en-US" sz="2400" i="1" dirty="0" smtClean="0">
                <a:latin typeface="Times New Roman" panose="02020603050405020304" pitchFamily="18" charset="0"/>
                <a:cs typeface="Times New Roman" panose="02020603050405020304" pitchFamily="18" charset="0"/>
              </a:rPr>
              <a:t> </a:t>
            </a:r>
            <a:r>
              <a:rPr lang="en-US" sz="2400" i="1" dirty="0" err="1" smtClean="0">
                <a:latin typeface="Times New Roman" panose="02020603050405020304" pitchFamily="18" charset="0"/>
                <a:cs typeface="Times New Roman" panose="02020603050405020304" pitchFamily="18" charset="0"/>
              </a:rPr>
              <a:t>hệ</a:t>
            </a:r>
            <a:r>
              <a:rPr lang="en-US" sz="2400" i="1" dirty="0" smtClean="0">
                <a:latin typeface="Times New Roman" panose="02020603050405020304" pitchFamily="18" charset="0"/>
                <a:cs typeface="Times New Roman" panose="02020603050405020304" pitchFamily="18" charset="0"/>
              </a:rPr>
              <a:t> </a:t>
            </a:r>
            <a:r>
              <a:rPr lang="en-US" sz="2400" i="1" dirty="0" err="1" smtClean="0">
                <a:latin typeface="Times New Roman" panose="02020603050405020304" pitchFamily="18" charset="0"/>
                <a:cs typeface="Times New Roman" panose="02020603050405020304" pitchFamily="18" charset="0"/>
              </a:rPr>
              <a:t>thống</a:t>
            </a:r>
            <a:r>
              <a:rPr lang="en-US" sz="2400" i="1" dirty="0" smtClean="0">
                <a:latin typeface="Times New Roman" panose="02020603050405020304" pitchFamily="18" charset="0"/>
                <a:cs typeface="Times New Roman" panose="02020603050405020304" pitchFamily="18" charset="0"/>
              </a:rPr>
              <a:t> </a:t>
            </a:r>
            <a:r>
              <a:rPr lang="en-US" sz="2400" i="1" dirty="0" err="1" smtClean="0">
                <a:latin typeface="Times New Roman" panose="02020603050405020304" pitchFamily="18" charset="0"/>
                <a:cs typeface="Times New Roman" panose="02020603050405020304" pitchFamily="18" charset="0"/>
              </a:rPr>
              <a:t>số</a:t>
            </a:r>
            <a:r>
              <a:rPr lang="en-US" sz="2400" i="1" dirty="0" smtClean="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25722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Effect transition="in" filter="fade">
                                      <p:cBhvr>
                                        <p:cTn id="9" dur="75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fltVal val="0"/>
                                          </p:val>
                                        </p:tav>
                                        <p:tav tm="100000">
                                          <p:val>
                                            <p:strVal val="#ppt_w"/>
                                          </p:val>
                                        </p:tav>
                                      </p:tavLst>
                                    </p:anim>
                                    <p:anim calcmode="lin" valueType="num">
                                      <p:cBhvr>
                                        <p:cTn id="15" dur="1000" fill="hold"/>
                                        <p:tgtEl>
                                          <p:spTgt spid="2"/>
                                        </p:tgtEl>
                                        <p:attrNameLst>
                                          <p:attrName>ppt_h</p:attrName>
                                        </p:attrNameLst>
                                      </p:cBhvr>
                                      <p:tavLst>
                                        <p:tav tm="0">
                                          <p:val>
                                            <p:fltVal val="0"/>
                                          </p:val>
                                        </p:tav>
                                        <p:tav tm="100000">
                                          <p:val>
                                            <p:strVal val="#ppt_h"/>
                                          </p:val>
                                        </p:tav>
                                      </p:tavLst>
                                    </p:anim>
                                    <p:anim calcmode="lin" valueType="num">
                                      <p:cBhvr>
                                        <p:cTn id="16" dur="1000" fill="hold"/>
                                        <p:tgtEl>
                                          <p:spTgt spid="2"/>
                                        </p:tgtEl>
                                        <p:attrNameLst>
                                          <p:attrName>style.rotation</p:attrName>
                                        </p:attrNameLst>
                                      </p:cBhvr>
                                      <p:tavLst>
                                        <p:tav tm="0">
                                          <p:val>
                                            <p:fltVal val="90"/>
                                          </p:val>
                                        </p:tav>
                                        <p:tav tm="100000">
                                          <p:val>
                                            <p:fltVal val="0"/>
                                          </p:val>
                                        </p:tav>
                                      </p:tavLst>
                                    </p:anim>
                                    <p:animEffect transition="in" filter="fade">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750"/>
                                        <p:tgtEl>
                                          <p:spTgt spid="3">
                                            <p:txEl>
                                              <p:pRg st="0" end="0"/>
                                            </p:txEl>
                                          </p:spTgt>
                                        </p:tgtEl>
                                      </p:cBhvr>
                                    </p:animEffect>
                                    <p:anim calcmode="lin" valueType="num">
                                      <p:cBhvr>
                                        <p:cTn id="23"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4" dur="7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fade">
                                      <p:cBhvr>
                                        <p:cTn id="29" dur="750"/>
                                        <p:tgtEl>
                                          <p:spTgt spid="3">
                                            <p:txEl>
                                              <p:pRg st="1" end="1"/>
                                            </p:txEl>
                                          </p:spTgt>
                                        </p:tgtEl>
                                      </p:cBhvr>
                                    </p:animEffect>
                                    <p:anim calcmode="lin" valueType="num">
                                      <p:cBhvr>
                                        <p:cTn id="30" dur="7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1" dur="7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47" y="144034"/>
            <a:ext cx="10668251" cy="671460"/>
          </a:xfrm>
        </p:spPr>
        <p:txBody>
          <a:bodyPr>
            <a:normAutofit/>
          </a:bodyPr>
          <a:lstStyle/>
          <a:p>
            <a:pPr algn="l"/>
            <a:r>
              <a:rPr lang="en-US" sz="3200" b="1" dirty="0" smtClean="0">
                <a:solidFill>
                  <a:schemeClr val="bg2">
                    <a:lumMod val="25000"/>
                  </a:schemeClr>
                </a:solidFill>
                <a:latin typeface="Times New Roman" panose="02020603050405020304" pitchFamily="18" charset="0"/>
                <a:cs typeface="Times New Roman" panose="02020603050405020304" pitchFamily="18" charset="0"/>
              </a:rPr>
              <a:t>1.2.3.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Các</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phép</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toán</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số</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học</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smtClean="0">
                <a:solidFill>
                  <a:srgbClr val="C00000"/>
                </a:solidFill>
                <a:latin typeface="Times New Roman" panose="02020603050405020304" pitchFamily="18" charset="0"/>
                <a:cs typeface="Times New Roman" panose="02020603050405020304" pitchFamily="18" charset="0"/>
              </a:rPr>
              <a:t>(</a:t>
            </a:r>
            <a:r>
              <a:rPr lang="en-US" sz="3200" b="1" dirty="0" err="1" smtClean="0">
                <a:solidFill>
                  <a:srgbClr val="C00000"/>
                </a:solidFill>
                <a:latin typeface="Times New Roman" panose="02020603050405020304" pitchFamily="18" charset="0"/>
                <a:cs typeface="Times New Roman" panose="02020603050405020304" pitchFamily="18" charset="0"/>
              </a:rPr>
              <a:t>không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dấu</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trong</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hệ</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nhị</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phân</a:t>
            </a:r>
            <a:endParaRPr lang="en-US" sz="3200" b="1"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08716" y="1338063"/>
            <a:ext cx="2667000" cy="609600"/>
          </a:xfrm>
        </p:spPr>
        <p:txBody>
          <a:bodyPr>
            <a:normAutofit/>
          </a:bodyPr>
          <a:lstStyle/>
          <a:p>
            <a:pPr marL="457200" indent="-457200">
              <a:buFont typeface="+mj-lt"/>
              <a:buAutoNum type="arabicPeriod"/>
            </a:pPr>
            <a:r>
              <a:rPr lang="en-US" sz="2400" b="1" dirty="0" err="1">
                <a:latin typeface="Times New Roman" panose="02020603050405020304" pitchFamily="18" charset="0"/>
                <a:cs typeface="Times New Roman" panose="02020603050405020304" pitchFamily="18" charset="0"/>
              </a:rPr>
              <a:t>Phép</a:t>
            </a:r>
            <a:r>
              <a:rPr lang="en-US" sz="2400" b="1" dirty="0">
                <a:latin typeface="Times New Roman" panose="02020603050405020304" pitchFamily="18" charset="0"/>
                <a:cs typeface="Times New Roman" panose="02020603050405020304" pitchFamily="18" charset="0"/>
              </a:rPr>
              <a:t> cộng</a:t>
            </a:r>
          </a:p>
        </p:txBody>
      </p:sp>
      <p:sp>
        <p:nvSpPr>
          <p:cNvPr id="4" name="Slide Number Placeholder 3"/>
          <p:cNvSpPr>
            <a:spLocks noGrp="1"/>
          </p:cNvSpPr>
          <p:nvPr>
            <p:ph type="sldNum" sz="quarter" idx="12"/>
          </p:nvPr>
        </p:nvSpPr>
        <p:spPr/>
        <p:txBody>
          <a:bodyPr/>
          <a:lstStyle/>
          <a:p>
            <a:fld id="{A8707075-541A-4CB2-8C7D-C1C20183CA57}" type="slidenum">
              <a:rPr lang="en-US" smtClean="0"/>
              <a:pPr/>
              <a:t>15</a:t>
            </a:fld>
            <a:endParaRPr lang="en-US" dirty="0"/>
          </a:p>
        </p:txBody>
      </p:sp>
      <p:sp>
        <p:nvSpPr>
          <p:cNvPr id="6" name="Content Placeholder 2"/>
          <p:cNvSpPr txBox="1">
            <a:spLocks/>
          </p:cNvSpPr>
          <p:nvPr/>
        </p:nvSpPr>
        <p:spPr>
          <a:xfrm>
            <a:off x="7404100" y="1324678"/>
            <a:ext cx="2667000" cy="609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fontAlgn="auto">
              <a:spcAft>
                <a:spcPts val="0"/>
              </a:spcAft>
              <a:buFont typeface="+mj-lt"/>
              <a:buAutoNum type="arabicPeriod" startAt="2"/>
            </a:pPr>
            <a:r>
              <a:rPr lang="en-US" sz="2400" b="1" dirty="0" err="1">
                <a:latin typeface="Times New Roman" panose="02020603050405020304" pitchFamily="18" charset="0"/>
                <a:cs typeface="Times New Roman" panose="02020603050405020304" pitchFamily="18" charset="0"/>
              </a:rPr>
              <a:t>Phép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trừ</a:t>
            </a:r>
            <a:endParaRPr lang="en-US" sz="2400"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6702868" y="2019189"/>
            <a:ext cx="4659815" cy="985408"/>
          </a:xfrm>
          <a:prstGeom prst="rect">
            <a:avLst/>
          </a:prstGeom>
        </p:spPr>
      </p:pic>
      <p:pic>
        <p:nvPicPr>
          <p:cNvPr id="8" name="Picture 7"/>
          <p:cNvPicPr>
            <a:picLocks noChangeAspect="1"/>
          </p:cNvPicPr>
          <p:nvPr/>
        </p:nvPicPr>
        <p:blipFill>
          <a:blip r:embed="rId3"/>
          <a:stretch>
            <a:fillRect/>
          </a:stretch>
        </p:blipFill>
        <p:spPr>
          <a:xfrm>
            <a:off x="560346" y="1935990"/>
            <a:ext cx="3963740" cy="1008020"/>
          </a:xfrm>
          <a:prstGeom prst="rect">
            <a:avLst/>
          </a:prstGeom>
        </p:spPr>
      </p:pic>
      <p:sp>
        <p:nvSpPr>
          <p:cNvPr id="9" name="Content Placeholder 2"/>
          <p:cNvSpPr txBox="1">
            <a:spLocks/>
          </p:cNvSpPr>
          <p:nvPr/>
        </p:nvSpPr>
        <p:spPr>
          <a:xfrm>
            <a:off x="1208716" y="3436621"/>
            <a:ext cx="2667000" cy="609600"/>
          </a:xfrm>
          <a:prstGeom prst="rect">
            <a:avLst/>
          </a:prstGeom>
        </p:spPr>
        <p:txBody>
          <a:bodyPr vert="horz" lIns="91440" tIns="45720" rIns="91440" bIns="45720" rtlCol="0">
            <a:normAutofit/>
          </a:bodyPr>
          <a:lstStyle>
            <a:defPPr>
              <a:defRPr lang="en-US"/>
            </a:defPPr>
            <a:lvl1pPr marL="514350" indent="-514350" defTabSz="914400" eaLnBrk="1" fontAlgn="auto" latinLnBrk="0" hangingPunct="1">
              <a:spcBef>
                <a:spcPct val="20000"/>
              </a:spcBef>
              <a:spcAft>
                <a:spcPts val="0"/>
              </a:spcAft>
              <a:buFont typeface="+mj-lt"/>
              <a:buAutoNum type="arabicPeriod" startAt="2"/>
              <a:defRPr sz="2400" b="1">
                <a:latin typeface="Times New Roman" panose="02020603050405020304" pitchFamily="18" charset="0"/>
                <a:cs typeface="Times New Roman" panose="02020603050405020304" pitchFamily="18" charset="0"/>
              </a:defRPr>
            </a:lvl1pPr>
            <a:lvl2pPr marL="742950" indent="-285750" defTabSz="914400" eaLnBrk="1" latinLnBrk="0" hangingPunct="1">
              <a:spcBef>
                <a:spcPct val="20000"/>
              </a:spcBef>
              <a:buFont typeface="Arial" pitchFamily="34" charset="0"/>
              <a:buChar char="–"/>
              <a:defRPr sz="2800">
                <a:latin typeface="+mn-lt"/>
              </a:defRPr>
            </a:lvl2pPr>
            <a:lvl3pPr marL="1143000" indent="-228600" defTabSz="914400" eaLnBrk="1" latinLnBrk="0" hangingPunct="1">
              <a:spcBef>
                <a:spcPct val="20000"/>
              </a:spcBef>
              <a:buFont typeface="Arial" pitchFamily="34" charset="0"/>
              <a:buChar char="•"/>
              <a:defRPr sz="2400">
                <a:latin typeface="+mn-lt"/>
              </a:defRPr>
            </a:lvl3pPr>
            <a:lvl4pPr marL="1600200" indent="-228600" defTabSz="914400" eaLnBrk="1" latinLnBrk="0" hangingPunct="1">
              <a:spcBef>
                <a:spcPct val="20000"/>
              </a:spcBef>
              <a:buFont typeface="Arial" pitchFamily="34" charset="0"/>
              <a:buChar char="–"/>
              <a:defRPr sz="2000">
                <a:latin typeface="+mn-lt"/>
              </a:defRPr>
            </a:lvl4pPr>
            <a:lvl5pPr marL="2057400" indent="-228600" defTabSz="914400" eaLnBrk="1" latinLnBrk="0" hangingPunct="1">
              <a:spcBef>
                <a:spcPct val="20000"/>
              </a:spcBef>
              <a:buFont typeface="Arial" pitchFamily="34" charset="0"/>
              <a:buChar char="»"/>
              <a:defRPr sz="2000">
                <a:latin typeface="+mn-lt"/>
              </a:defRPr>
            </a:lvl5pPr>
            <a:lvl6pPr marL="2514600" indent="-228600">
              <a:spcBef>
                <a:spcPct val="20000"/>
              </a:spcBef>
              <a:buFont typeface="Arial" pitchFamily="34" charset="0"/>
              <a:buChar char="•"/>
              <a:defRPr sz="2000">
                <a:latin typeface="+mn-lt"/>
              </a:defRPr>
            </a:lvl6pPr>
            <a:lvl7pPr marL="2971800" indent="-228600">
              <a:spcBef>
                <a:spcPct val="20000"/>
              </a:spcBef>
              <a:buFont typeface="Arial" pitchFamily="34" charset="0"/>
              <a:buChar char="•"/>
              <a:defRPr sz="2000">
                <a:latin typeface="+mn-lt"/>
              </a:defRPr>
            </a:lvl7pPr>
            <a:lvl8pPr marL="3429000" indent="-228600">
              <a:spcBef>
                <a:spcPct val="20000"/>
              </a:spcBef>
              <a:buFont typeface="Arial" pitchFamily="34" charset="0"/>
              <a:buChar char="•"/>
              <a:defRPr sz="2000">
                <a:latin typeface="+mn-lt"/>
              </a:defRPr>
            </a:lvl8pPr>
            <a:lvl9pPr marL="3886200" indent="-228600">
              <a:spcBef>
                <a:spcPct val="20000"/>
              </a:spcBef>
              <a:buFont typeface="Arial" pitchFamily="34" charset="0"/>
              <a:buChar char="•"/>
              <a:defRPr sz="2000">
                <a:latin typeface="+mn-lt"/>
              </a:defRPr>
            </a:lvl9pPr>
          </a:lstStyle>
          <a:p>
            <a:pPr>
              <a:buFont typeface="+mj-lt"/>
              <a:buAutoNum type="arabicPeriod" startAt="3"/>
            </a:pPr>
            <a:r>
              <a:rPr lang="en-US" dirty="0" err="1"/>
              <a:t>Phép</a:t>
            </a:r>
            <a:r>
              <a:rPr lang="en-US" dirty="0"/>
              <a:t> </a:t>
            </a:r>
            <a:r>
              <a:rPr lang="en-US" dirty="0" err="1"/>
              <a:t>nhân</a:t>
            </a:r>
            <a:endParaRPr lang="en-US" dirty="0"/>
          </a:p>
        </p:txBody>
      </p:sp>
      <p:sp>
        <p:nvSpPr>
          <p:cNvPr id="10" name="Content Placeholder 2"/>
          <p:cNvSpPr txBox="1">
            <a:spLocks/>
          </p:cNvSpPr>
          <p:nvPr/>
        </p:nvSpPr>
        <p:spPr>
          <a:xfrm>
            <a:off x="7404100" y="3458108"/>
            <a:ext cx="2667000" cy="609600"/>
          </a:xfrm>
          <a:prstGeom prst="rect">
            <a:avLst/>
          </a:prstGeom>
        </p:spPr>
        <p:txBody>
          <a:bodyPr vert="horz" lIns="91440" tIns="45720" rIns="91440" bIns="45720" rtlCol="0">
            <a:normAutofit/>
          </a:bodyPr>
          <a:lstStyle>
            <a:defPPr>
              <a:defRPr lang="en-US"/>
            </a:defPPr>
            <a:lvl1pPr marL="514350" indent="-514350" defTabSz="914400" eaLnBrk="1" fontAlgn="auto" latinLnBrk="0" hangingPunct="1">
              <a:spcBef>
                <a:spcPct val="20000"/>
              </a:spcBef>
              <a:spcAft>
                <a:spcPts val="0"/>
              </a:spcAft>
              <a:buFont typeface="+mj-lt"/>
              <a:buAutoNum type="arabicPeriod" startAt="3"/>
              <a:defRPr sz="2400" b="1">
                <a:latin typeface="Times New Roman" panose="02020603050405020304" pitchFamily="18" charset="0"/>
                <a:cs typeface="Times New Roman" panose="02020603050405020304" pitchFamily="18" charset="0"/>
              </a:defRPr>
            </a:lvl1pPr>
            <a:lvl2pPr marL="742950" indent="-285750" defTabSz="914400" eaLnBrk="1" latinLnBrk="0" hangingPunct="1">
              <a:spcBef>
                <a:spcPct val="20000"/>
              </a:spcBef>
              <a:buFont typeface="Arial" pitchFamily="34" charset="0"/>
              <a:buChar char="–"/>
              <a:defRPr sz="2800">
                <a:latin typeface="+mn-lt"/>
              </a:defRPr>
            </a:lvl2pPr>
            <a:lvl3pPr marL="1143000" indent="-228600" defTabSz="914400" eaLnBrk="1" latinLnBrk="0" hangingPunct="1">
              <a:spcBef>
                <a:spcPct val="20000"/>
              </a:spcBef>
              <a:buFont typeface="Arial" pitchFamily="34" charset="0"/>
              <a:buChar char="•"/>
              <a:defRPr sz="2400">
                <a:latin typeface="+mn-lt"/>
              </a:defRPr>
            </a:lvl3pPr>
            <a:lvl4pPr marL="1600200" indent="-228600" defTabSz="914400" eaLnBrk="1" latinLnBrk="0" hangingPunct="1">
              <a:spcBef>
                <a:spcPct val="20000"/>
              </a:spcBef>
              <a:buFont typeface="Arial" pitchFamily="34" charset="0"/>
              <a:buChar char="–"/>
              <a:defRPr sz="2000">
                <a:latin typeface="+mn-lt"/>
              </a:defRPr>
            </a:lvl4pPr>
            <a:lvl5pPr marL="2057400" indent="-228600" defTabSz="914400" eaLnBrk="1" latinLnBrk="0" hangingPunct="1">
              <a:spcBef>
                <a:spcPct val="20000"/>
              </a:spcBef>
              <a:buFont typeface="Arial" pitchFamily="34" charset="0"/>
              <a:buChar char="»"/>
              <a:defRPr sz="2000">
                <a:latin typeface="+mn-lt"/>
              </a:defRPr>
            </a:lvl5pPr>
            <a:lvl6pPr marL="2514600" indent="-228600">
              <a:spcBef>
                <a:spcPct val="20000"/>
              </a:spcBef>
              <a:buFont typeface="Arial" pitchFamily="34" charset="0"/>
              <a:buChar char="•"/>
              <a:defRPr sz="2000">
                <a:latin typeface="+mn-lt"/>
              </a:defRPr>
            </a:lvl6pPr>
            <a:lvl7pPr marL="2971800" indent="-228600">
              <a:spcBef>
                <a:spcPct val="20000"/>
              </a:spcBef>
              <a:buFont typeface="Arial" pitchFamily="34" charset="0"/>
              <a:buChar char="•"/>
              <a:defRPr sz="2000">
                <a:latin typeface="+mn-lt"/>
              </a:defRPr>
            </a:lvl7pPr>
            <a:lvl8pPr marL="3429000" indent="-228600">
              <a:spcBef>
                <a:spcPct val="20000"/>
              </a:spcBef>
              <a:buFont typeface="Arial" pitchFamily="34" charset="0"/>
              <a:buChar char="•"/>
              <a:defRPr sz="2000">
                <a:latin typeface="+mn-lt"/>
              </a:defRPr>
            </a:lvl8pPr>
            <a:lvl9pPr marL="3886200" indent="-228600">
              <a:spcBef>
                <a:spcPct val="20000"/>
              </a:spcBef>
              <a:buFont typeface="Arial" pitchFamily="34" charset="0"/>
              <a:buChar char="•"/>
              <a:defRPr sz="2000">
                <a:latin typeface="+mn-lt"/>
              </a:defRPr>
            </a:lvl9pPr>
          </a:lstStyle>
          <a:p>
            <a:pPr>
              <a:buFont typeface="+mj-lt"/>
              <a:buAutoNum type="arabicPeriod" startAt="4"/>
            </a:pPr>
            <a:r>
              <a:rPr lang="en-US" dirty="0" err="1"/>
              <a:t>Phép</a:t>
            </a:r>
            <a:r>
              <a:rPr lang="en-US" dirty="0"/>
              <a:t> chia</a:t>
            </a:r>
          </a:p>
        </p:txBody>
      </p:sp>
      <p:pic>
        <p:nvPicPr>
          <p:cNvPr id="11" name="Picture 10"/>
          <p:cNvPicPr>
            <a:picLocks noChangeAspect="1"/>
          </p:cNvPicPr>
          <p:nvPr/>
        </p:nvPicPr>
        <p:blipFill>
          <a:blip r:embed="rId4"/>
          <a:stretch>
            <a:fillRect/>
          </a:stretch>
        </p:blipFill>
        <p:spPr>
          <a:xfrm>
            <a:off x="675316" y="4320248"/>
            <a:ext cx="3733800" cy="868325"/>
          </a:xfrm>
          <a:prstGeom prst="rect">
            <a:avLst/>
          </a:prstGeom>
        </p:spPr>
      </p:pic>
      <p:pic>
        <p:nvPicPr>
          <p:cNvPr id="12" name="Picture 11"/>
          <p:cNvPicPr>
            <a:picLocks noChangeAspect="1"/>
          </p:cNvPicPr>
          <p:nvPr/>
        </p:nvPicPr>
        <p:blipFill>
          <a:blip r:embed="rId5"/>
          <a:stretch>
            <a:fillRect/>
          </a:stretch>
        </p:blipFill>
        <p:spPr>
          <a:xfrm>
            <a:off x="6090014" y="4320248"/>
            <a:ext cx="5011412" cy="540800"/>
          </a:xfrm>
          <a:prstGeom prst="rect">
            <a:avLst/>
          </a:prstGeom>
        </p:spPr>
      </p:pic>
    </p:spTree>
    <p:extLst>
      <p:ext uri="{BB962C8B-B14F-4D97-AF65-F5344CB8AC3E}">
        <p14:creationId xmlns:p14="http://schemas.microsoft.com/office/powerpoint/2010/main" val="148451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xEl>
                                              <p:pRg st="0" end="0"/>
                                            </p:txEl>
                                          </p:spTgt>
                                        </p:tgtEl>
                                        <p:attrNameLst>
                                          <p:attrName>style.visibility</p:attrName>
                                        </p:attrNameLst>
                                      </p:cBhvr>
                                      <p:to>
                                        <p:strVal val="visible"/>
                                      </p:to>
                                    </p:set>
                                    <p:animEffect transition="in" filter="fade">
                                      <p:cBhvr>
                                        <p:cTn id="49" dur="1000"/>
                                        <p:tgtEl>
                                          <p:spTgt spid="10">
                                            <p:txEl>
                                              <p:pRg st="0" end="0"/>
                                            </p:txEl>
                                          </p:spTgt>
                                        </p:tgtEl>
                                      </p:cBhvr>
                                    </p:animEffect>
                                    <p:anim calcmode="lin" valueType="num">
                                      <p:cBhvr>
                                        <p:cTn id="50"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1000"/>
                                        <p:tgtEl>
                                          <p:spTgt spid="12"/>
                                        </p:tgtEl>
                                      </p:cBhvr>
                                    </p:animEffect>
                                    <p:anim calcmode="lin" valueType="num">
                                      <p:cBhvr>
                                        <p:cTn id="57" dur="1000" fill="hold"/>
                                        <p:tgtEl>
                                          <p:spTgt spid="12"/>
                                        </p:tgtEl>
                                        <p:attrNameLst>
                                          <p:attrName>ppt_x</p:attrName>
                                        </p:attrNameLst>
                                      </p:cBhvr>
                                      <p:tavLst>
                                        <p:tav tm="0">
                                          <p:val>
                                            <p:strVal val="#ppt_x"/>
                                          </p:val>
                                        </p:tav>
                                        <p:tav tm="100000">
                                          <p:val>
                                            <p:strVal val="#ppt_x"/>
                                          </p:val>
                                        </p:tav>
                                      </p:tavLst>
                                    </p:anim>
                                    <p:anim calcmode="lin" valueType="num">
                                      <p:cBhvr>
                                        <p:cTn id="5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9"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EF99411-4709-4D85-A7C3-945C4791A054}"/>
              </a:ext>
            </a:extLst>
          </p:cNvPr>
          <p:cNvSpPr txBox="1"/>
          <p:nvPr/>
        </p:nvSpPr>
        <p:spPr>
          <a:xfrm>
            <a:off x="1323975" y="1558845"/>
            <a:ext cx="5048249" cy="830997"/>
          </a:xfrm>
          <a:prstGeom prst="rect">
            <a:avLst/>
          </a:prstGeom>
          <a:noFill/>
        </p:spPr>
        <p:txBody>
          <a:bodyPr wrap="square" rtlCol="0">
            <a:spAutoFit/>
            <a:scene3d>
              <a:camera prst="orthographicFront"/>
              <a:lightRig rig="threePt" dir="t"/>
            </a:scene3d>
            <a:sp3d contourW="12700"/>
          </a:bodyPr>
          <a:lstStyle/>
          <a:p>
            <a:r>
              <a:rPr lang="en-US" altLang="zh-CN" sz="4800" b="1" dirty="0" smtClean="0">
                <a:solidFill>
                  <a:schemeClr val="bg2">
                    <a:lumMod val="25000"/>
                  </a:schemeClr>
                </a:solidFill>
                <a:latin typeface="Times New Roman" panose="02020603050405020304" pitchFamily="18" charset="0"/>
                <a:ea typeface="+mj-ea"/>
                <a:cs typeface="Times New Roman" panose="02020603050405020304" pitchFamily="18" charset="0"/>
              </a:rPr>
              <a:t>ĐIỆN TỬ SỐ</a:t>
            </a:r>
            <a:endParaRPr lang="en-US" altLang="zh-CN" sz="4800" b="1" dirty="0">
              <a:solidFill>
                <a:schemeClr val="bg2">
                  <a:lumMod val="25000"/>
                </a:schemeClr>
              </a:solidFill>
              <a:latin typeface="Times New Roman" panose="02020603050405020304" pitchFamily="18" charset="0"/>
              <a:ea typeface="+mj-ea"/>
              <a:cs typeface="Times New Roman" panose="02020603050405020304" pitchFamily="18" charset="0"/>
            </a:endParaRPr>
          </a:p>
        </p:txBody>
      </p:sp>
      <p:sp>
        <p:nvSpPr>
          <p:cNvPr id="6" name="文本框 6">
            <a:extLst>
              <a:ext uri="{FF2B5EF4-FFF2-40B4-BE49-F238E27FC236}">
                <a16:creationId xmlns:a16="http://schemas.microsoft.com/office/drawing/2014/main" id="{CEF99411-4709-4D85-A7C3-945C4791A054}"/>
              </a:ext>
            </a:extLst>
          </p:cNvPr>
          <p:cNvSpPr txBox="1"/>
          <p:nvPr/>
        </p:nvSpPr>
        <p:spPr>
          <a:xfrm>
            <a:off x="1323974" y="2389842"/>
            <a:ext cx="5048249" cy="646331"/>
          </a:xfrm>
          <a:prstGeom prst="rect">
            <a:avLst/>
          </a:prstGeom>
          <a:noFill/>
        </p:spPr>
        <p:txBody>
          <a:bodyPr wrap="square" rtlCol="0">
            <a:spAutoFit/>
            <a:scene3d>
              <a:camera prst="orthographicFront"/>
              <a:lightRig rig="threePt" dir="t"/>
            </a:scene3d>
            <a:sp3d contourW="12700"/>
          </a:bodyPr>
          <a:lstStyle/>
          <a:p>
            <a:r>
              <a:rPr lang="en-US" altLang="zh-CN" sz="3600" b="1" dirty="0" smtClean="0">
                <a:solidFill>
                  <a:schemeClr val="bg2">
                    <a:lumMod val="25000"/>
                  </a:schemeClr>
                </a:solidFill>
                <a:latin typeface="Times New Roman" panose="02020603050405020304" pitchFamily="18" charset="0"/>
                <a:ea typeface="+mj-ea"/>
                <a:cs typeface="Times New Roman" panose="02020603050405020304" pitchFamily="18" charset="0"/>
              </a:rPr>
              <a:t>Digital Electronics</a:t>
            </a:r>
            <a:endParaRPr lang="en-US" altLang="zh-CN" sz="3600" b="1" dirty="0">
              <a:solidFill>
                <a:schemeClr val="bg2">
                  <a:lumMod val="25000"/>
                </a:schemeClr>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42461742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16</a:t>
            </a:fld>
            <a:endParaRPr lang="en-US" dirty="0"/>
          </a:p>
        </p:txBody>
      </p:sp>
      <p:sp>
        <p:nvSpPr>
          <p:cNvPr id="5" name="Rectangle 4"/>
          <p:cNvSpPr/>
          <p:nvPr/>
        </p:nvSpPr>
        <p:spPr>
          <a:xfrm>
            <a:off x="1168400" y="2121067"/>
            <a:ext cx="8991600" cy="2677656"/>
          </a:xfrm>
          <a:prstGeom prst="rect">
            <a:avLst/>
          </a:prstGeom>
        </p:spPr>
        <p:txBody>
          <a:bodyPr wrap="square">
            <a:spAutoFit/>
          </a:bodyPr>
          <a:lstStyle/>
          <a:p>
            <a:pPr>
              <a:lnSpc>
                <a:spcPct val="115000"/>
              </a:lnSpc>
              <a:spcBef>
                <a:spcPts val="600"/>
              </a:spcBef>
              <a:spcAft>
                <a:spcPts val="600"/>
              </a:spcAft>
              <a:buFont typeface="Times New Roman" panose="02020603050405020304" pitchFamily="18" charset="0"/>
              <a:buChar char="-"/>
            </a:pPr>
            <a:r>
              <a:rPr lang="en-US" sz="2400" b="1" dirty="0" err="1">
                <a:latin typeface="Times New Roman" panose="02020603050405020304" pitchFamily="18" charset="0"/>
                <a:ea typeface="Arial" panose="020B0604020202020204" pitchFamily="34" charset="0"/>
                <a:cs typeface="Times New Roman" panose="02020603050405020304" pitchFamily="18" charset="0"/>
              </a:rPr>
              <a:t>Mã</a:t>
            </a:r>
            <a:r>
              <a:rPr lang="en-US" sz="2400" b="1" dirty="0">
                <a:latin typeface="Times New Roman" panose="02020603050405020304" pitchFamily="18" charset="0"/>
                <a:ea typeface="Arial" panose="020B0604020202020204" pitchFamily="34" charset="0"/>
                <a:cs typeface="Times New Roman" panose="02020603050405020304" pitchFamily="18" charset="0"/>
              </a:rPr>
              <a:t> </a:t>
            </a:r>
            <a:r>
              <a:rPr lang="en-US" sz="2400" b="1" dirty="0" err="1">
                <a:latin typeface="Times New Roman" panose="02020603050405020304" pitchFamily="18" charset="0"/>
                <a:ea typeface="Arial" panose="020B0604020202020204" pitchFamily="34" charset="0"/>
                <a:cs typeface="Times New Roman" panose="02020603050405020304" pitchFamily="18" charset="0"/>
              </a:rPr>
              <a:t>hóa</a:t>
            </a:r>
            <a:r>
              <a:rPr lang="en-US" sz="2400" b="1" dirty="0">
                <a:latin typeface="Times New Roman" panose="02020603050405020304" pitchFamily="18" charset="0"/>
                <a:ea typeface="Arial" panose="020B0604020202020204" pitchFamily="34" charset="0"/>
                <a:cs typeface="Times New Roman" panose="02020603050405020304" pitchFamily="18" charset="0"/>
              </a:rPr>
              <a:t> </a:t>
            </a:r>
            <a:r>
              <a:rPr lang="en-US" sz="2400" b="1" dirty="0" err="1">
                <a:latin typeface="Times New Roman" panose="02020603050405020304" pitchFamily="18" charset="0"/>
                <a:ea typeface="Arial" panose="020B0604020202020204" pitchFamily="34" charset="0"/>
                <a:cs typeface="Times New Roman" panose="02020603050405020304" pitchFamily="18" charset="0"/>
              </a:rPr>
              <a:t>dấu</a:t>
            </a:r>
            <a:r>
              <a:rPr lang="en-US" sz="2400" b="1" dirty="0">
                <a:latin typeface="Times New Roman" panose="02020603050405020304" pitchFamily="18" charset="0"/>
                <a:ea typeface="Arial" panose="020B0604020202020204" pitchFamily="34" charset="0"/>
                <a:cs typeface="Times New Roman" panose="02020603050405020304" pitchFamily="18" charset="0"/>
              </a:rPr>
              <a:t>:</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dùng</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một</a:t>
            </a:r>
            <a:r>
              <a:rPr lang="en-US" sz="2400" dirty="0">
                <a:latin typeface="Times New Roman" panose="02020603050405020304" pitchFamily="18" charset="0"/>
                <a:ea typeface="Arial" panose="020B0604020202020204" pitchFamily="34" charset="0"/>
                <a:cs typeface="Times New Roman" panose="02020603050405020304" pitchFamily="18" charset="0"/>
              </a:rPr>
              <a:t> bit (</a:t>
            </a:r>
            <a:r>
              <a:rPr lang="en-US" sz="2400" dirty="0" err="1">
                <a:latin typeface="Times New Roman" panose="02020603050405020304" pitchFamily="18" charset="0"/>
                <a:ea typeface="Arial" panose="020B0604020202020204" pitchFamily="34" charset="0"/>
                <a:cs typeface="Times New Roman" panose="02020603050405020304" pitchFamily="18" charset="0"/>
              </a:rPr>
              <a:t>mã</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hóa</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một</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cột</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dấu</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hoặc</a:t>
            </a:r>
            <a:r>
              <a:rPr lang="en-US" sz="2400" dirty="0">
                <a:latin typeface="Times New Roman" panose="02020603050405020304" pitchFamily="18" charset="0"/>
                <a:ea typeface="Arial" panose="020B0604020202020204" pitchFamily="34" charset="0"/>
                <a:cs typeface="Times New Roman" panose="02020603050405020304" pitchFamily="18" charset="0"/>
              </a:rPr>
              <a:t> 2 bit (</a:t>
            </a:r>
            <a:r>
              <a:rPr lang="en-US" sz="2400" dirty="0" err="1">
                <a:latin typeface="Times New Roman" panose="02020603050405020304" pitchFamily="18" charset="0"/>
                <a:ea typeface="Arial" panose="020B0604020202020204" pitchFamily="34" charset="0"/>
                <a:cs typeface="Times New Roman" panose="02020603050405020304" pitchFamily="18" charset="0"/>
              </a:rPr>
              <a:t>mã</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hóa</a:t>
            </a:r>
            <a:r>
              <a:rPr lang="en-US" sz="2400" dirty="0">
                <a:latin typeface="Times New Roman" panose="02020603050405020304" pitchFamily="18" charset="0"/>
                <a:ea typeface="Arial" panose="020B0604020202020204" pitchFamily="34" charset="0"/>
                <a:cs typeface="Times New Roman" panose="02020603050405020304" pitchFamily="18" charset="0"/>
              </a:rPr>
              <a:t> 2 </a:t>
            </a:r>
            <a:r>
              <a:rPr lang="en-US" sz="2400" dirty="0" err="1">
                <a:latin typeface="Times New Roman" panose="02020603050405020304" pitchFamily="18" charset="0"/>
                <a:ea typeface="Arial" panose="020B0604020202020204" pitchFamily="34" charset="0"/>
                <a:cs typeface="Times New Roman" panose="02020603050405020304" pitchFamily="18" charset="0"/>
              </a:rPr>
              <a:t>cột</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dấu</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đứng</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trước</a:t>
            </a:r>
            <a:r>
              <a:rPr lang="en-US" sz="2400" dirty="0">
                <a:latin typeface="Times New Roman" panose="02020603050405020304" pitchFamily="18" charset="0"/>
                <a:ea typeface="Arial" panose="020B0604020202020204" pitchFamily="34" charset="0"/>
                <a:cs typeface="Times New Roman" panose="02020603050405020304" pitchFamily="18" charset="0"/>
              </a:rPr>
              <a:t> các bit </a:t>
            </a:r>
            <a:r>
              <a:rPr lang="en-US" sz="2400" dirty="0" err="1">
                <a:latin typeface="Times New Roman" panose="02020603050405020304" pitchFamily="18" charset="0"/>
                <a:ea typeface="Arial" panose="020B0604020202020204" pitchFamily="34" charset="0"/>
                <a:cs typeface="Times New Roman" panose="02020603050405020304" pitchFamily="18" charset="0"/>
              </a:rPr>
              <a:t>định</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trị</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để</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biểu</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diễn</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dấu</a:t>
            </a:r>
            <a:r>
              <a:rPr lang="en-US" sz="2400" dirty="0">
                <a:latin typeface="Times New Roman" panose="02020603050405020304" pitchFamily="18" charset="0"/>
                <a:ea typeface="Arial" panose="020B0604020202020204" pitchFamily="34" charset="0"/>
                <a:cs typeface="Times New Roman" panose="02020603050405020304" pitchFamily="18" charset="0"/>
              </a:rPr>
              <a:t>.</a:t>
            </a:r>
          </a:p>
          <a:p>
            <a:pPr>
              <a:lnSpc>
                <a:spcPct val="115000"/>
              </a:lnSpc>
              <a:spcBef>
                <a:spcPts val="600"/>
              </a:spcBef>
              <a:spcAft>
                <a:spcPts val="600"/>
              </a:spcAft>
            </a:pPr>
            <a:r>
              <a:rPr lang="en-US" sz="2400" b="1" i="1" dirty="0" err="1">
                <a:latin typeface="Times New Roman" panose="02020603050405020304" pitchFamily="18" charset="0"/>
                <a:ea typeface="Arial" panose="020B0604020202020204" pitchFamily="34" charset="0"/>
                <a:cs typeface="Times New Roman" panose="02020603050405020304" pitchFamily="18" charset="0"/>
              </a:rPr>
              <a:t>Thí</a:t>
            </a:r>
            <a:r>
              <a:rPr lang="en-US" sz="2400" b="1" i="1" dirty="0">
                <a:latin typeface="Times New Roman" panose="02020603050405020304" pitchFamily="18" charset="0"/>
                <a:ea typeface="Arial" panose="020B0604020202020204" pitchFamily="34" charset="0"/>
                <a:cs typeface="Times New Roman" panose="02020603050405020304" pitchFamily="18" charset="0"/>
              </a:rPr>
              <a:t> </a:t>
            </a:r>
            <a:r>
              <a:rPr lang="en-US" sz="2400" b="1" i="1" dirty="0" err="1">
                <a:latin typeface="Times New Roman" panose="02020603050405020304" pitchFamily="18" charset="0"/>
                <a:ea typeface="Arial" panose="020B0604020202020204" pitchFamily="34" charset="0"/>
                <a:cs typeface="Times New Roman" panose="02020603050405020304" pitchFamily="18" charset="0"/>
              </a:rPr>
              <a:t>dụ</a:t>
            </a:r>
            <a:r>
              <a:rPr lang="en-US" sz="2400" b="1" i="1" dirty="0">
                <a:latin typeface="Times New Roman" panose="02020603050405020304" pitchFamily="18" charset="0"/>
                <a:ea typeface="Arial" panose="020B0604020202020204" pitchFamily="34" charset="0"/>
                <a:cs typeface="Times New Roman" panose="02020603050405020304" pitchFamily="18" charset="0"/>
              </a:rPr>
              <a:t>:</a:t>
            </a:r>
            <a:endParaRPr lang="en-US" sz="2400" dirty="0">
              <a:latin typeface="Times New Roman" panose="02020603050405020304" pitchFamily="18" charset="0"/>
              <a:ea typeface="Arial" panose="020B0604020202020204" pitchFamily="34" charset="0"/>
              <a:cs typeface="Times New Roman" panose="02020603050405020304" pitchFamily="18" charset="0"/>
            </a:endParaRPr>
          </a:p>
          <a:p>
            <a:pPr>
              <a:lnSpc>
                <a:spcPct val="115000"/>
              </a:lnSpc>
              <a:spcBef>
                <a:spcPts val="600"/>
              </a:spcBef>
              <a:spcAft>
                <a:spcPts val="600"/>
              </a:spcAft>
            </a:pPr>
            <a:r>
              <a:rPr lang="en-US" sz="2400" dirty="0">
                <a:latin typeface="Times New Roman" panose="02020603050405020304" pitchFamily="18" charset="0"/>
                <a:ea typeface="Arial" panose="020B0604020202020204" pitchFamily="34" charset="0"/>
                <a:cs typeface="Times New Roman" panose="02020603050405020304" pitchFamily="18" charset="0"/>
              </a:rPr>
              <a:t>‘0’: </a:t>
            </a:r>
            <a:r>
              <a:rPr lang="en-US" sz="2400" dirty="0" err="1">
                <a:latin typeface="Times New Roman" panose="02020603050405020304" pitchFamily="18" charset="0"/>
                <a:ea typeface="Arial" panose="020B0604020202020204" pitchFamily="34" charset="0"/>
                <a:cs typeface="Times New Roman" panose="02020603050405020304" pitchFamily="18" charset="0"/>
              </a:rPr>
              <a:t>mã</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hóa</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dấu</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dương</a:t>
            </a:r>
            <a:r>
              <a:rPr lang="en-US" sz="2400" dirty="0">
                <a:latin typeface="Times New Roman" panose="02020603050405020304" pitchFamily="18" charset="0"/>
                <a:ea typeface="Arial" panose="020B0604020202020204" pitchFamily="34" charset="0"/>
                <a:cs typeface="Times New Roman" panose="02020603050405020304" pitchFamily="18" charset="0"/>
              </a:rPr>
              <a:t>; ‘1’: </a:t>
            </a:r>
            <a:r>
              <a:rPr lang="en-US" sz="2400" dirty="0" err="1">
                <a:latin typeface="Times New Roman" panose="02020603050405020304" pitchFamily="18" charset="0"/>
                <a:ea typeface="Arial" panose="020B0604020202020204" pitchFamily="34" charset="0"/>
                <a:cs typeface="Times New Roman" panose="02020603050405020304" pitchFamily="18" charset="0"/>
              </a:rPr>
              <a:t>mã</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hóa</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dấu</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âm</a:t>
            </a:r>
            <a:r>
              <a:rPr lang="en-US" sz="2400" dirty="0">
                <a:latin typeface="Times New Roman" panose="02020603050405020304" pitchFamily="18" charset="0"/>
                <a:ea typeface="Arial" panose="020B0604020202020204" pitchFamily="34" charset="0"/>
                <a:cs typeface="Times New Roman" panose="02020603050405020304" pitchFamily="18" charset="0"/>
              </a:rPr>
              <a:t> – </a:t>
            </a:r>
            <a:r>
              <a:rPr lang="en-US" sz="2400" dirty="0" err="1">
                <a:latin typeface="Times New Roman" panose="02020603050405020304" pitchFamily="18" charset="0"/>
                <a:ea typeface="Arial" panose="020B0604020202020204" pitchFamily="34" charset="0"/>
                <a:cs typeface="Times New Roman" panose="02020603050405020304" pitchFamily="18" charset="0"/>
              </a:rPr>
              <a:t>mã</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hóa</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một</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cột</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dấu</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hoặc</a:t>
            </a:r>
            <a:endParaRPr lang="en-US" sz="2400" dirty="0">
              <a:latin typeface="Times New Roman" panose="02020603050405020304" pitchFamily="18" charset="0"/>
              <a:ea typeface="Arial" panose="020B0604020202020204" pitchFamily="34" charset="0"/>
              <a:cs typeface="Times New Roman" panose="02020603050405020304" pitchFamily="18" charset="0"/>
            </a:endParaRPr>
          </a:p>
          <a:p>
            <a:pPr>
              <a:lnSpc>
                <a:spcPct val="115000"/>
              </a:lnSpc>
              <a:spcBef>
                <a:spcPts val="600"/>
              </a:spcBef>
              <a:spcAft>
                <a:spcPts val="600"/>
              </a:spcAft>
            </a:pPr>
            <a:r>
              <a:rPr lang="en-US" sz="2400" dirty="0">
                <a:latin typeface="Times New Roman" panose="02020603050405020304" pitchFamily="18" charset="0"/>
                <a:ea typeface="Arial" panose="020B0604020202020204" pitchFamily="34" charset="0"/>
                <a:cs typeface="Times New Roman" panose="02020603050405020304" pitchFamily="18" charset="0"/>
              </a:rPr>
              <a:t>‘00’: </a:t>
            </a:r>
            <a:r>
              <a:rPr lang="en-US" sz="2400" dirty="0" err="1">
                <a:latin typeface="Times New Roman" panose="02020603050405020304" pitchFamily="18" charset="0"/>
                <a:ea typeface="Arial" panose="020B0604020202020204" pitchFamily="34" charset="0"/>
                <a:cs typeface="Times New Roman" panose="02020603050405020304" pitchFamily="18" charset="0"/>
              </a:rPr>
              <a:t>mã</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hóa</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dấu</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dương</a:t>
            </a:r>
            <a:r>
              <a:rPr lang="en-US" sz="2400" dirty="0">
                <a:latin typeface="Times New Roman" panose="02020603050405020304" pitchFamily="18" charset="0"/>
                <a:ea typeface="Arial" panose="020B0604020202020204" pitchFamily="34" charset="0"/>
                <a:cs typeface="Times New Roman" panose="02020603050405020304" pitchFamily="18" charset="0"/>
              </a:rPr>
              <a:t>; ‘11’: </a:t>
            </a:r>
            <a:r>
              <a:rPr lang="en-US" sz="2400" dirty="0" err="1">
                <a:latin typeface="Times New Roman" panose="02020603050405020304" pitchFamily="18" charset="0"/>
                <a:ea typeface="Arial" panose="020B0604020202020204" pitchFamily="34" charset="0"/>
                <a:cs typeface="Times New Roman" panose="02020603050405020304" pitchFamily="18" charset="0"/>
              </a:rPr>
              <a:t>mã</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hóa</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dấu</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âm</a:t>
            </a:r>
            <a:r>
              <a:rPr lang="en-US" sz="2400" dirty="0">
                <a:latin typeface="Times New Roman" panose="02020603050405020304" pitchFamily="18" charset="0"/>
                <a:ea typeface="Arial" panose="020B0604020202020204" pitchFamily="34" charset="0"/>
                <a:cs typeface="Times New Roman" panose="02020603050405020304" pitchFamily="18" charset="0"/>
              </a:rPr>
              <a:t> – </a:t>
            </a:r>
            <a:r>
              <a:rPr lang="en-US" sz="2400" dirty="0" err="1">
                <a:latin typeface="Times New Roman" panose="02020603050405020304" pitchFamily="18" charset="0"/>
                <a:ea typeface="Arial" panose="020B0604020202020204" pitchFamily="34" charset="0"/>
                <a:cs typeface="Times New Roman" panose="02020603050405020304" pitchFamily="18" charset="0"/>
              </a:rPr>
              <a:t>mã</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hóa</a:t>
            </a:r>
            <a:r>
              <a:rPr lang="en-US" sz="2400" dirty="0">
                <a:latin typeface="Times New Roman" panose="02020603050405020304" pitchFamily="18" charset="0"/>
                <a:ea typeface="Arial" panose="020B0604020202020204" pitchFamily="34" charset="0"/>
                <a:cs typeface="Times New Roman" panose="02020603050405020304" pitchFamily="18" charset="0"/>
              </a:rPr>
              <a:t> 2 </a:t>
            </a:r>
            <a:r>
              <a:rPr lang="en-US" sz="2400" dirty="0" err="1">
                <a:latin typeface="Times New Roman" panose="02020603050405020304" pitchFamily="18" charset="0"/>
                <a:ea typeface="Arial" panose="020B0604020202020204" pitchFamily="34" charset="0"/>
                <a:cs typeface="Times New Roman" panose="02020603050405020304" pitchFamily="18" charset="0"/>
              </a:rPr>
              <a:t>cột</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dấu</a:t>
            </a:r>
            <a:r>
              <a:rPr lang="en-US" sz="2400" dirty="0">
                <a:latin typeface="Times New Roman" panose="02020603050405020304" pitchFamily="18" charset="0"/>
                <a:ea typeface="Arial" panose="020B0604020202020204" pitchFamily="34" charset="0"/>
                <a:cs typeface="Times New Roman" panose="02020603050405020304" pitchFamily="18" charset="0"/>
              </a:rPr>
              <a:t>.</a:t>
            </a:r>
          </a:p>
        </p:txBody>
      </p:sp>
      <p:sp>
        <p:nvSpPr>
          <p:cNvPr id="6" name="Title 1"/>
          <p:cNvSpPr txBox="1">
            <a:spLocks/>
          </p:cNvSpPr>
          <p:nvPr/>
        </p:nvSpPr>
        <p:spPr>
          <a:xfrm>
            <a:off x="99347" y="144034"/>
            <a:ext cx="10583167" cy="67146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1.2.4.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Các</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phép</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toán</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số</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học</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smtClean="0">
                <a:solidFill>
                  <a:srgbClr val="C00000"/>
                </a:solidFill>
                <a:latin typeface="Times New Roman" panose="02020603050405020304" pitchFamily="18" charset="0"/>
                <a:cs typeface="Times New Roman" panose="02020603050405020304" pitchFamily="18" charset="0"/>
              </a:rPr>
              <a:t>(</a:t>
            </a:r>
            <a:r>
              <a:rPr lang="en-US" sz="3200" b="1" dirty="0" err="1" smtClean="0">
                <a:solidFill>
                  <a:srgbClr val="C00000"/>
                </a:solidFill>
                <a:latin typeface="Times New Roman" panose="02020603050405020304" pitchFamily="18" charset="0"/>
                <a:cs typeface="Times New Roman" panose="02020603050405020304" pitchFamily="18" charset="0"/>
              </a:rPr>
              <a:t>có</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dấu</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trong</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hệ</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nhị</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phân</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(1)</a:t>
            </a:r>
            <a:endParaRPr lang="en-US" sz="3200" b="1"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2" name="Title 1"/>
          <p:cNvSpPr txBox="1">
            <a:spLocks/>
          </p:cNvSpPr>
          <p:nvPr/>
        </p:nvSpPr>
        <p:spPr>
          <a:xfrm>
            <a:off x="1063574" y="793336"/>
            <a:ext cx="7883510" cy="6714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2800" b="1" dirty="0" smtClean="0">
                <a:latin typeface="Times New Roman" panose="02020603050405020304" pitchFamily="18" charset="0"/>
                <a:cs typeface="Times New Roman" panose="02020603050405020304" pitchFamily="18" charset="0"/>
              </a:rPr>
              <a:t>1. </a:t>
            </a:r>
            <a:r>
              <a:rPr lang="en-US" sz="2800" b="1" dirty="0" err="1" smtClean="0">
                <a:latin typeface="Times New Roman" panose="02020603050405020304" pitchFamily="18" charset="0"/>
                <a:cs typeface="Times New Roman" panose="02020603050405020304" pitchFamily="18" charset="0"/>
              </a:rPr>
              <a:t>Biểu</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diễn</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số</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nhị</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phân</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có</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dấu</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204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17</a:t>
            </a:fld>
            <a:endParaRPr lang="en-US" dirty="0"/>
          </a:p>
        </p:txBody>
      </p:sp>
      <p:sp>
        <p:nvSpPr>
          <p:cNvPr id="5" name="Rectangle 4"/>
          <p:cNvSpPr/>
          <p:nvPr/>
        </p:nvSpPr>
        <p:spPr>
          <a:xfrm>
            <a:off x="1190172" y="2697212"/>
            <a:ext cx="10740572" cy="1338828"/>
          </a:xfrm>
          <a:prstGeom prst="rect">
            <a:avLst/>
          </a:prstGeom>
        </p:spPr>
        <p:txBody>
          <a:bodyPr wrap="square">
            <a:spAutoFit/>
          </a:bodyPr>
          <a:lstStyle/>
          <a:p>
            <a:pPr>
              <a:lnSpc>
                <a:spcPct val="115000"/>
              </a:lnSpc>
              <a:spcBef>
                <a:spcPts val="600"/>
              </a:spcBef>
              <a:spcAft>
                <a:spcPts val="600"/>
              </a:spcAft>
            </a:pPr>
            <a:r>
              <a:rPr lang="en-US" sz="2000" b="1" i="1" dirty="0" err="1">
                <a:latin typeface="Times New Roman" panose="02020603050405020304" pitchFamily="18" charset="0"/>
                <a:ea typeface="Arial" panose="020B0604020202020204" pitchFamily="34" charset="0"/>
                <a:cs typeface="Times New Roman" panose="02020603050405020304" pitchFamily="18" charset="0"/>
              </a:rPr>
              <a:t>Thí</a:t>
            </a:r>
            <a:r>
              <a:rPr lang="en-US" sz="2000" b="1" i="1" dirty="0">
                <a:latin typeface="Times New Roman" panose="02020603050405020304" pitchFamily="18" charset="0"/>
                <a:ea typeface="Arial" panose="020B0604020202020204" pitchFamily="34" charset="0"/>
                <a:cs typeface="Times New Roman" panose="02020603050405020304" pitchFamily="18" charset="0"/>
              </a:rPr>
              <a:t> </a:t>
            </a:r>
            <a:r>
              <a:rPr lang="en-US" sz="2000" b="1" i="1" dirty="0" err="1" smtClean="0">
                <a:latin typeface="Times New Roman" panose="02020603050405020304" pitchFamily="18" charset="0"/>
                <a:ea typeface="Arial" panose="020B0604020202020204" pitchFamily="34" charset="0"/>
                <a:cs typeface="Times New Roman" panose="02020603050405020304" pitchFamily="18" charset="0"/>
              </a:rPr>
              <a:t>dụ</a:t>
            </a:r>
            <a:r>
              <a:rPr lang="en-US" sz="2000" b="1" i="1" dirty="0" smtClean="0">
                <a:latin typeface="Times New Roman" panose="02020603050405020304" pitchFamily="18" charset="0"/>
                <a:ea typeface="Arial" panose="020B0604020202020204" pitchFamily="34" charset="0"/>
                <a:cs typeface="Times New Roman" panose="02020603050405020304" pitchFamily="18" charset="0"/>
              </a:rPr>
              <a:t>:</a:t>
            </a:r>
            <a:endParaRPr lang="en-US" sz="2000" dirty="0" smtClean="0">
              <a:latin typeface="Times New Roman" panose="02020603050405020304" pitchFamily="18" charset="0"/>
              <a:ea typeface="Arial" panose="020B0604020202020204" pitchFamily="34" charset="0"/>
              <a:cs typeface="Times New Roman" panose="02020603050405020304" pitchFamily="18" charset="0"/>
            </a:endParaRPr>
          </a:p>
          <a:p>
            <a:pPr>
              <a:lnSpc>
                <a:spcPct val="115000"/>
              </a:lnSpc>
              <a:spcBef>
                <a:spcPts val="600"/>
              </a:spcBef>
              <a:spcAft>
                <a:spcPts val="600"/>
              </a:spcAft>
            </a:pPr>
            <a:r>
              <a:rPr lang="en-US" sz="2000" dirty="0" smtClean="0">
                <a:latin typeface="Times New Roman" panose="02020603050405020304" pitchFamily="18" charset="0"/>
                <a:ea typeface="Arial" panose="020B0604020202020204" pitchFamily="34" charset="0"/>
                <a:cs typeface="Times New Roman" panose="02020603050405020304" pitchFamily="18" charset="0"/>
              </a:rPr>
              <a:t>	Số </a:t>
            </a:r>
            <a:r>
              <a:rPr lang="en-US" sz="2000" dirty="0">
                <a:latin typeface="Times New Roman" panose="02020603050405020304" pitchFamily="18" charset="0"/>
                <a:ea typeface="Arial" panose="020B0604020202020204" pitchFamily="34" charset="0"/>
                <a:cs typeface="Times New Roman" panose="02020603050405020304" pitchFamily="18" charset="0"/>
              </a:rPr>
              <a:t>+5 </a:t>
            </a:r>
            <a:r>
              <a:rPr lang="en-US" sz="2000" dirty="0" err="1">
                <a:latin typeface="Times New Roman" panose="02020603050405020304" pitchFamily="18" charset="0"/>
                <a:ea typeface="Arial" panose="020B0604020202020204" pitchFamily="34" charset="0"/>
                <a:cs typeface="Times New Roman" panose="02020603050405020304" pitchFamily="18" charset="0"/>
              </a:rPr>
              <a:t>biểu</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diễn</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dưới</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dạng</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bù</a:t>
            </a:r>
            <a:r>
              <a:rPr lang="en-US" sz="2000" dirty="0">
                <a:latin typeface="Times New Roman" panose="02020603050405020304" pitchFamily="18" charset="0"/>
                <a:ea typeface="Arial" panose="020B0604020202020204" pitchFamily="34" charset="0"/>
                <a:cs typeface="Times New Roman" panose="02020603050405020304" pitchFamily="18" charset="0"/>
              </a:rPr>
              <a:t> 1: 0. 0101 ( </a:t>
            </a:r>
            <a:r>
              <a:rPr lang="en-US" sz="2000" dirty="0" err="1">
                <a:latin typeface="Times New Roman" panose="02020603050405020304" pitchFamily="18" charset="0"/>
                <a:ea typeface="Arial" panose="020B0604020202020204" pitchFamily="34" charset="0"/>
                <a:cs typeface="Times New Roman" panose="02020603050405020304" pitchFamily="18" charset="0"/>
              </a:rPr>
              <a:t>mã</a:t>
            </a:r>
            <a:r>
              <a:rPr lang="en-US" sz="2000" dirty="0">
                <a:latin typeface="Times New Roman" panose="02020603050405020304" pitchFamily="18" charset="0"/>
                <a:ea typeface="Arial" panose="020B0604020202020204" pitchFamily="34" charset="0"/>
                <a:cs typeface="Times New Roman" panose="02020603050405020304" pitchFamily="18" charset="0"/>
              </a:rPr>
              <a:t> 1 </a:t>
            </a:r>
            <a:r>
              <a:rPr lang="en-US" sz="2000" dirty="0" err="1">
                <a:latin typeface="Times New Roman" panose="02020603050405020304" pitchFamily="18" charset="0"/>
                <a:ea typeface="Arial" panose="020B0604020202020204" pitchFamily="34" charset="0"/>
                <a:cs typeface="Times New Roman" panose="02020603050405020304" pitchFamily="18" charset="0"/>
              </a:rPr>
              <a:t>cột</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dấu</a:t>
            </a:r>
            <a:r>
              <a:rPr lang="en-US" sz="2000" dirty="0">
                <a:latin typeface="Times New Roman" panose="02020603050405020304" pitchFamily="18" charset="0"/>
                <a:ea typeface="Arial" panose="020B0604020202020204" pitchFamily="34" charset="0"/>
                <a:cs typeface="Times New Roman" panose="02020603050405020304" pitchFamily="18" charset="0"/>
              </a:rPr>
              <a:t>, 4 bit </a:t>
            </a:r>
            <a:r>
              <a:rPr lang="en-US" sz="2000" dirty="0" err="1">
                <a:latin typeface="Times New Roman" panose="02020603050405020304" pitchFamily="18" charset="0"/>
                <a:ea typeface="Arial" panose="020B0604020202020204" pitchFamily="34" charset="0"/>
                <a:cs typeface="Times New Roman" panose="02020603050405020304" pitchFamily="18" charset="0"/>
              </a:rPr>
              <a:t>định</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trị</a:t>
            </a:r>
            <a:r>
              <a:rPr lang="en-US" sz="2000" dirty="0">
                <a:latin typeface="Times New Roman" panose="02020603050405020304" pitchFamily="18" charset="0"/>
                <a:ea typeface="Arial" panose="020B0604020202020204" pitchFamily="34" charset="0"/>
                <a:cs typeface="Times New Roman" panose="02020603050405020304" pitchFamily="18" charset="0"/>
              </a:rPr>
              <a:t>).</a:t>
            </a:r>
          </a:p>
          <a:p>
            <a:r>
              <a:rPr lang="en-US" sz="2000" dirty="0" smtClean="0">
                <a:latin typeface="Times New Roman" panose="02020603050405020304" pitchFamily="18" charset="0"/>
                <a:ea typeface="Arial" panose="020B0604020202020204" pitchFamily="34" charset="0"/>
              </a:rPr>
              <a:t>	Số </a:t>
            </a:r>
            <a:r>
              <a:rPr lang="en-US" sz="2000" dirty="0">
                <a:latin typeface="Times New Roman" panose="02020603050405020304" pitchFamily="18" charset="0"/>
                <a:ea typeface="Arial" panose="020B0604020202020204" pitchFamily="34" charset="0"/>
              </a:rPr>
              <a:t>- 5 </a:t>
            </a:r>
            <a:r>
              <a:rPr lang="en-US" sz="2000" dirty="0" err="1">
                <a:latin typeface="Times New Roman" panose="02020603050405020304" pitchFamily="18" charset="0"/>
                <a:ea typeface="Arial" panose="020B0604020202020204" pitchFamily="34" charset="0"/>
              </a:rPr>
              <a:t>biểu</a:t>
            </a:r>
            <a:r>
              <a:rPr lang="en-US" sz="2000" dirty="0">
                <a:latin typeface="Times New Roman" panose="02020603050405020304" pitchFamily="18" charset="0"/>
                <a:ea typeface="Arial" panose="020B0604020202020204" pitchFamily="34" charset="0"/>
              </a:rPr>
              <a:t> </a:t>
            </a:r>
            <a:r>
              <a:rPr lang="en-US" sz="2000" dirty="0" err="1">
                <a:latin typeface="Times New Roman" panose="02020603050405020304" pitchFamily="18" charset="0"/>
                <a:ea typeface="Arial" panose="020B0604020202020204" pitchFamily="34" charset="0"/>
              </a:rPr>
              <a:t>diễn</a:t>
            </a:r>
            <a:r>
              <a:rPr lang="en-US" sz="2000" dirty="0">
                <a:latin typeface="Times New Roman" panose="02020603050405020304" pitchFamily="18" charset="0"/>
                <a:ea typeface="Arial" panose="020B0604020202020204" pitchFamily="34" charset="0"/>
              </a:rPr>
              <a:t> </a:t>
            </a:r>
            <a:r>
              <a:rPr lang="en-US" sz="2000" dirty="0" err="1">
                <a:latin typeface="Times New Roman" panose="02020603050405020304" pitchFamily="18" charset="0"/>
                <a:ea typeface="Arial" panose="020B0604020202020204" pitchFamily="34" charset="0"/>
              </a:rPr>
              <a:t>dưới</a:t>
            </a:r>
            <a:r>
              <a:rPr lang="en-US" sz="2000" dirty="0">
                <a:latin typeface="Times New Roman" panose="02020603050405020304" pitchFamily="18" charset="0"/>
                <a:ea typeface="Arial" panose="020B0604020202020204" pitchFamily="34" charset="0"/>
              </a:rPr>
              <a:t> </a:t>
            </a:r>
            <a:r>
              <a:rPr lang="en-US" sz="2000" dirty="0" err="1">
                <a:latin typeface="Times New Roman" panose="02020603050405020304" pitchFamily="18" charset="0"/>
                <a:ea typeface="Arial" panose="020B0604020202020204" pitchFamily="34" charset="0"/>
              </a:rPr>
              <a:t>dạng</a:t>
            </a:r>
            <a:r>
              <a:rPr lang="en-US" sz="2000" dirty="0">
                <a:latin typeface="Times New Roman" panose="02020603050405020304" pitchFamily="18" charset="0"/>
                <a:ea typeface="Arial" panose="020B0604020202020204" pitchFamily="34" charset="0"/>
              </a:rPr>
              <a:t> </a:t>
            </a:r>
            <a:r>
              <a:rPr lang="en-US" sz="2000" dirty="0" err="1">
                <a:latin typeface="Times New Roman" panose="02020603050405020304" pitchFamily="18" charset="0"/>
                <a:ea typeface="Arial" panose="020B0604020202020204" pitchFamily="34" charset="0"/>
              </a:rPr>
              <a:t>bù</a:t>
            </a:r>
            <a:r>
              <a:rPr lang="en-US" sz="2000" dirty="0">
                <a:latin typeface="Times New Roman" panose="02020603050405020304" pitchFamily="18" charset="0"/>
                <a:ea typeface="Arial" panose="020B0604020202020204" pitchFamily="34" charset="0"/>
              </a:rPr>
              <a:t> 1: 1. 1010 ( </a:t>
            </a:r>
            <a:r>
              <a:rPr lang="en-US" sz="2000" dirty="0" err="1">
                <a:latin typeface="Times New Roman" panose="02020603050405020304" pitchFamily="18" charset="0"/>
                <a:ea typeface="Arial" panose="020B0604020202020204" pitchFamily="34" charset="0"/>
              </a:rPr>
              <a:t>mã</a:t>
            </a:r>
            <a:r>
              <a:rPr lang="en-US" sz="2000" dirty="0">
                <a:latin typeface="Times New Roman" panose="02020603050405020304" pitchFamily="18" charset="0"/>
                <a:ea typeface="Arial" panose="020B0604020202020204" pitchFamily="34" charset="0"/>
              </a:rPr>
              <a:t> 1 </a:t>
            </a:r>
            <a:r>
              <a:rPr lang="en-US" sz="2000" dirty="0" err="1">
                <a:latin typeface="Times New Roman" panose="02020603050405020304" pitchFamily="18" charset="0"/>
                <a:ea typeface="Arial" panose="020B0604020202020204" pitchFamily="34" charset="0"/>
              </a:rPr>
              <a:t>cột</a:t>
            </a:r>
            <a:r>
              <a:rPr lang="en-US" sz="2000" dirty="0">
                <a:latin typeface="Times New Roman" panose="02020603050405020304" pitchFamily="18" charset="0"/>
                <a:ea typeface="Arial" panose="020B0604020202020204" pitchFamily="34" charset="0"/>
              </a:rPr>
              <a:t> </a:t>
            </a:r>
            <a:r>
              <a:rPr lang="en-US" sz="2000" dirty="0" err="1">
                <a:latin typeface="Times New Roman" panose="02020603050405020304" pitchFamily="18" charset="0"/>
                <a:ea typeface="Arial" panose="020B0604020202020204" pitchFamily="34" charset="0"/>
              </a:rPr>
              <a:t>dấu</a:t>
            </a:r>
            <a:r>
              <a:rPr lang="en-US" sz="2000" dirty="0">
                <a:latin typeface="Times New Roman" panose="02020603050405020304" pitchFamily="18" charset="0"/>
                <a:ea typeface="Arial" panose="020B0604020202020204" pitchFamily="34" charset="0"/>
              </a:rPr>
              <a:t>, 4 bit </a:t>
            </a:r>
            <a:r>
              <a:rPr lang="en-US" sz="2000" dirty="0" err="1">
                <a:latin typeface="Times New Roman" panose="02020603050405020304" pitchFamily="18" charset="0"/>
                <a:ea typeface="Arial" panose="020B0604020202020204" pitchFamily="34" charset="0"/>
              </a:rPr>
              <a:t>định</a:t>
            </a:r>
            <a:r>
              <a:rPr lang="en-US" sz="2000" dirty="0">
                <a:latin typeface="Times New Roman" panose="02020603050405020304" pitchFamily="18" charset="0"/>
                <a:ea typeface="Arial" panose="020B0604020202020204" pitchFamily="34" charset="0"/>
              </a:rPr>
              <a:t> </a:t>
            </a:r>
            <a:r>
              <a:rPr lang="en-US" sz="2000" dirty="0" err="1">
                <a:latin typeface="Times New Roman" panose="02020603050405020304" pitchFamily="18" charset="0"/>
                <a:ea typeface="Arial" panose="020B0604020202020204" pitchFamily="34" charset="0"/>
              </a:rPr>
              <a:t>trị</a:t>
            </a:r>
            <a:r>
              <a:rPr lang="en-US" sz="2000" dirty="0">
                <a:latin typeface="Times New Roman" panose="02020603050405020304" pitchFamily="18" charset="0"/>
                <a:ea typeface="Arial" panose="020B0604020202020204" pitchFamily="34" charset="0"/>
              </a:rPr>
              <a:t>).</a:t>
            </a:r>
            <a:endParaRPr lang="en-US" sz="2000" dirty="0"/>
          </a:p>
        </p:txBody>
      </p:sp>
      <p:sp>
        <p:nvSpPr>
          <p:cNvPr id="6" name="Rectangle 5"/>
          <p:cNvSpPr/>
          <p:nvPr/>
        </p:nvSpPr>
        <p:spPr>
          <a:xfrm>
            <a:off x="348344" y="1659708"/>
            <a:ext cx="11030784" cy="941796"/>
          </a:xfrm>
          <a:prstGeom prst="rect">
            <a:avLst/>
          </a:prstGeom>
        </p:spPr>
        <p:txBody>
          <a:bodyPr wrap="square">
            <a:spAutoFit/>
          </a:bodyPr>
          <a:lstStyle/>
          <a:p>
            <a:pPr marL="342900" indent="-342900">
              <a:lnSpc>
                <a:spcPct val="115000"/>
              </a:lnSpc>
              <a:spcBef>
                <a:spcPts val="600"/>
              </a:spcBef>
              <a:spcAft>
                <a:spcPts val="600"/>
              </a:spcAft>
              <a:buFont typeface="Arial" panose="020B0604020202020204" pitchFamily="34" charset="0"/>
              <a:buChar char="•"/>
            </a:pPr>
            <a:r>
              <a:rPr lang="en-US" sz="2400" b="1" dirty="0">
                <a:latin typeface="Times New Roman" panose="02020603050405020304" pitchFamily="18" charset="0"/>
                <a:ea typeface="Arial" panose="020B0604020202020204" pitchFamily="34" charset="0"/>
                <a:cs typeface="Times New Roman" panose="02020603050405020304" pitchFamily="18" charset="0"/>
              </a:rPr>
              <a:t>Số </a:t>
            </a:r>
            <a:r>
              <a:rPr lang="en-US" sz="2400" b="1" dirty="0" err="1">
                <a:latin typeface="Times New Roman" panose="02020603050405020304" pitchFamily="18" charset="0"/>
                <a:ea typeface="Arial" panose="020B0604020202020204" pitchFamily="34" charset="0"/>
                <a:cs typeface="Times New Roman" panose="02020603050405020304" pitchFamily="18" charset="0"/>
              </a:rPr>
              <a:t>bù</a:t>
            </a:r>
            <a:r>
              <a:rPr lang="en-US" sz="2400" b="1" dirty="0">
                <a:latin typeface="Times New Roman" panose="02020603050405020304" pitchFamily="18" charset="0"/>
                <a:ea typeface="Arial" panose="020B0604020202020204" pitchFamily="34" charset="0"/>
                <a:cs typeface="Times New Roman" panose="02020603050405020304" pitchFamily="18" charset="0"/>
              </a:rPr>
              <a:t> 1:</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Giữ</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nguyên</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bít</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dấu</a:t>
            </a:r>
            <a:r>
              <a:rPr lang="en-US" sz="2400" dirty="0">
                <a:latin typeface="Times New Roman" panose="02020603050405020304" pitchFamily="18" charset="0"/>
                <a:ea typeface="Arial" panose="020B0604020202020204" pitchFamily="34" charset="0"/>
                <a:cs typeface="Times New Roman" panose="02020603050405020304" pitchFamily="18" charset="0"/>
              </a:rPr>
              <a:t>. Số </a:t>
            </a:r>
            <a:r>
              <a:rPr lang="en-US" sz="2400" dirty="0" err="1">
                <a:latin typeface="Times New Roman" panose="02020603050405020304" pitchFamily="18" charset="0"/>
                <a:ea typeface="Arial" panose="020B0604020202020204" pitchFamily="34" charset="0"/>
                <a:cs typeface="Times New Roman" panose="02020603050405020304" pitchFamily="18" charset="0"/>
              </a:rPr>
              <a:t>dương</a:t>
            </a:r>
            <a:r>
              <a:rPr lang="en-US" sz="2400" dirty="0">
                <a:latin typeface="Times New Roman" panose="02020603050405020304" pitchFamily="18" charset="0"/>
                <a:ea typeface="Arial" panose="020B0604020202020204" pitchFamily="34" charset="0"/>
                <a:cs typeface="Times New Roman" panose="02020603050405020304" pitchFamily="18" charset="0"/>
              </a:rPr>
              <a:t> các bit </a:t>
            </a:r>
            <a:r>
              <a:rPr lang="en-US" sz="2400" dirty="0" err="1">
                <a:latin typeface="Times New Roman" panose="02020603050405020304" pitchFamily="18" charset="0"/>
                <a:ea typeface="Arial" panose="020B0604020202020204" pitchFamily="34" charset="0"/>
                <a:cs typeface="Times New Roman" panose="02020603050405020304" pitchFamily="18" charset="0"/>
              </a:rPr>
              <a:t>định</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trị</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giữ</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nguyên</a:t>
            </a:r>
            <a:r>
              <a:rPr lang="en-US" sz="2400" dirty="0">
                <a:latin typeface="Times New Roman" panose="02020603050405020304" pitchFamily="18" charset="0"/>
                <a:ea typeface="Arial" panose="020B0604020202020204" pitchFamily="34" charset="0"/>
                <a:cs typeface="Times New Roman" panose="02020603050405020304" pitchFamily="18" charset="0"/>
              </a:rPr>
              <a:t>, số </a:t>
            </a:r>
            <a:r>
              <a:rPr lang="en-US" sz="2400" dirty="0" err="1">
                <a:latin typeface="Times New Roman" panose="02020603050405020304" pitchFamily="18" charset="0"/>
                <a:ea typeface="Arial" panose="020B0604020202020204" pitchFamily="34" charset="0"/>
                <a:cs typeface="Times New Roman" panose="02020603050405020304" pitchFamily="18" charset="0"/>
              </a:rPr>
              <a:t>âm</a:t>
            </a:r>
            <a:r>
              <a:rPr lang="en-US" sz="2400" dirty="0">
                <a:latin typeface="Times New Roman" panose="02020603050405020304" pitchFamily="18" charset="0"/>
                <a:ea typeface="Arial" panose="020B0604020202020204" pitchFamily="34" charset="0"/>
                <a:cs typeface="Times New Roman" panose="02020603050405020304" pitchFamily="18" charset="0"/>
              </a:rPr>
              <a:t> các bit </a:t>
            </a:r>
            <a:r>
              <a:rPr lang="en-US" sz="2400" dirty="0" err="1">
                <a:latin typeface="Times New Roman" panose="02020603050405020304" pitchFamily="18" charset="0"/>
                <a:ea typeface="Arial" panose="020B0604020202020204" pitchFamily="34" charset="0"/>
                <a:cs typeface="Times New Roman" panose="02020603050405020304" pitchFamily="18" charset="0"/>
              </a:rPr>
              <a:t>định</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trị</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đảo</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ngược</a:t>
            </a:r>
            <a:r>
              <a:rPr lang="en-US" sz="2400" dirty="0">
                <a:latin typeface="Times New Roman" panose="02020603050405020304" pitchFamily="18" charset="0"/>
                <a:ea typeface="Arial" panose="020B0604020202020204" pitchFamily="34" charset="0"/>
                <a:cs typeface="Times New Roman" panose="02020603050405020304" pitchFamily="18" charset="0"/>
              </a:rPr>
              <a:t>.</a:t>
            </a:r>
          </a:p>
        </p:txBody>
      </p:sp>
      <p:sp>
        <p:nvSpPr>
          <p:cNvPr id="7" name="Rectangle 6"/>
          <p:cNvSpPr/>
          <p:nvPr/>
        </p:nvSpPr>
        <p:spPr>
          <a:xfrm>
            <a:off x="348345" y="4152576"/>
            <a:ext cx="11234056" cy="941796"/>
          </a:xfrm>
          <a:prstGeom prst="rect">
            <a:avLst/>
          </a:prstGeom>
        </p:spPr>
        <p:txBody>
          <a:bodyPr wrap="square">
            <a:spAutoFit/>
          </a:bodyPr>
          <a:lstStyle/>
          <a:p>
            <a:pPr marL="285750" indent="-285750">
              <a:lnSpc>
                <a:spcPct val="115000"/>
              </a:lnSpc>
              <a:spcBef>
                <a:spcPts val="600"/>
              </a:spcBef>
              <a:spcAft>
                <a:spcPts val="600"/>
              </a:spcAft>
              <a:buFont typeface="Arial" panose="020B0604020202020204" pitchFamily="34" charset="0"/>
              <a:buChar char="•"/>
            </a:pPr>
            <a:r>
              <a:rPr lang="en-US" sz="2400" b="1" dirty="0">
                <a:latin typeface="Times New Roman" panose="02020603050405020304" pitchFamily="18" charset="0"/>
                <a:ea typeface="Arial" panose="020B0604020202020204" pitchFamily="34" charset="0"/>
                <a:cs typeface="Times New Roman" panose="02020603050405020304" pitchFamily="18" charset="0"/>
              </a:rPr>
              <a:t>Số </a:t>
            </a:r>
            <a:r>
              <a:rPr lang="en-US" sz="2400" b="1" dirty="0" err="1">
                <a:latin typeface="Times New Roman" panose="02020603050405020304" pitchFamily="18" charset="0"/>
                <a:ea typeface="Arial" panose="020B0604020202020204" pitchFamily="34" charset="0"/>
                <a:cs typeface="Times New Roman" panose="02020603050405020304" pitchFamily="18" charset="0"/>
              </a:rPr>
              <a:t>bù</a:t>
            </a:r>
            <a:r>
              <a:rPr lang="en-US" sz="2400" b="1" dirty="0">
                <a:latin typeface="Times New Roman" panose="02020603050405020304" pitchFamily="18" charset="0"/>
                <a:ea typeface="Arial" panose="020B0604020202020204" pitchFamily="34" charset="0"/>
                <a:cs typeface="Times New Roman" panose="02020603050405020304" pitchFamily="18" charset="0"/>
              </a:rPr>
              <a:t> 2:</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Giữ</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nguyên</a:t>
            </a:r>
            <a:r>
              <a:rPr lang="en-US" sz="2400" dirty="0">
                <a:latin typeface="Times New Roman" panose="02020603050405020304" pitchFamily="18" charset="0"/>
                <a:ea typeface="Arial" panose="020B0604020202020204" pitchFamily="34" charset="0"/>
                <a:cs typeface="Times New Roman" panose="02020603050405020304" pitchFamily="18" charset="0"/>
              </a:rPr>
              <a:t> bit </a:t>
            </a:r>
            <a:r>
              <a:rPr lang="en-US" sz="2400" dirty="0" err="1">
                <a:latin typeface="Times New Roman" panose="02020603050405020304" pitchFamily="18" charset="0"/>
                <a:ea typeface="Arial" panose="020B0604020202020204" pitchFamily="34" charset="0"/>
                <a:cs typeface="Times New Roman" panose="02020603050405020304" pitchFamily="18" charset="0"/>
              </a:rPr>
              <a:t>dấu</a:t>
            </a:r>
            <a:r>
              <a:rPr lang="en-US" sz="2400" dirty="0">
                <a:latin typeface="Times New Roman" panose="02020603050405020304" pitchFamily="18" charset="0"/>
                <a:ea typeface="Arial" panose="020B0604020202020204" pitchFamily="34" charset="0"/>
                <a:cs typeface="Times New Roman" panose="02020603050405020304" pitchFamily="18" charset="0"/>
              </a:rPr>
              <a:t>. Số </a:t>
            </a:r>
            <a:r>
              <a:rPr lang="en-US" sz="2400" dirty="0" err="1">
                <a:latin typeface="Times New Roman" panose="02020603050405020304" pitchFamily="18" charset="0"/>
                <a:ea typeface="Arial" panose="020B0604020202020204" pitchFamily="34" charset="0"/>
                <a:cs typeface="Times New Roman" panose="02020603050405020304" pitchFamily="18" charset="0"/>
              </a:rPr>
              <a:t>dương</a:t>
            </a:r>
            <a:r>
              <a:rPr lang="en-US" sz="2400" dirty="0">
                <a:latin typeface="Times New Roman" panose="02020603050405020304" pitchFamily="18" charset="0"/>
                <a:ea typeface="Arial" panose="020B0604020202020204" pitchFamily="34" charset="0"/>
                <a:cs typeface="Times New Roman" panose="02020603050405020304" pitchFamily="18" charset="0"/>
              </a:rPr>
              <a:t> các bit </a:t>
            </a:r>
            <a:r>
              <a:rPr lang="en-US" sz="2400" dirty="0" err="1">
                <a:latin typeface="Times New Roman" panose="02020603050405020304" pitchFamily="18" charset="0"/>
                <a:ea typeface="Arial" panose="020B0604020202020204" pitchFamily="34" charset="0"/>
                <a:cs typeface="Times New Roman" panose="02020603050405020304" pitchFamily="18" charset="0"/>
              </a:rPr>
              <a:t>định</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trị</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giữ</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nguyên</a:t>
            </a:r>
            <a:r>
              <a:rPr lang="en-US" sz="2400" dirty="0">
                <a:latin typeface="Times New Roman" panose="02020603050405020304" pitchFamily="18" charset="0"/>
                <a:ea typeface="Arial" panose="020B0604020202020204" pitchFamily="34" charset="0"/>
                <a:cs typeface="Times New Roman" panose="02020603050405020304" pitchFamily="18" charset="0"/>
              </a:rPr>
              <a:t>, số </a:t>
            </a:r>
            <a:r>
              <a:rPr lang="en-US" sz="2400" dirty="0" err="1">
                <a:latin typeface="Times New Roman" panose="02020603050405020304" pitchFamily="18" charset="0"/>
                <a:ea typeface="Arial" panose="020B0604020202020204" pitchFamily="34" charset="0"/>
                <a:cs typeface="Times New Roman" panose="02020603050405020304" pitchFamily="18" charset="0"/>
              </a:rPr>
              <a:t>âm</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bằng</a:t>
            </a:r>
            <a:r>
              <a:rPr lang="en-US" sz="2400" dirty="0">
                <a:latin typeface="Times New Roman" panose="02020603050405020304" pitchFamily="18" charset="0"/>
                <a:ea typeface="Arial" panose="020B0604020202020204" pitchFamily="34" charset="0"/>
                <a:cs typeface="Times New Roman" panose="02020603050405020304" pitchFamily="18" charset="0"/>
              </a:rPr>
              <a:t> số </a:t>
            </a:r>
            <a:r>
              <a:rPr lang="en-US" sz="2400" dirty="0" err="1">
                <a:latin typeface="Times New Roman" panose="02020603050405020304" pitchFamily="18" charset="0"/>
                <a:ea typeface="Arial" panose="020B0604020202020204" pitchFamily="34" charset="0"/>
                <a:cs typeface="Times New Roman" panose="02020603050405020304" pitchFamily="18" charset="0"/>
              </a:rPr>
              <a:t>bù</a:t>
            </a:r>
            <a:r>
              <a:rPr lang="en-US" sz="2400" dirty="0">
                <a:latin typeface="Times New Roman" panose="02020603050405020304" pitchFamily="18" charset="0"/>
                <a:ea typeface="Arial" panose="020B0604020202020204" pitchFamily="34" charset="0"/>
                <a:cs typeface="Times New Roman" panose="02020603050405020304" pitchFamily="18" charset="0"/>
              </a:rPr>
              <a:t> 1 cộng 1.</a:t>
            </a:r>
          </a:p>
        </p:txBody>
      </p:sp>
      <p:sp>
        <p:nvSpPr>
          <p:cNvPr id="8" name="Rectangle 7"/>
          <p:cNvSpPr/>
          <p:nvPr/>
        </p:nvSpPr>
        <p:spPr>
          <a:xfrm>
            <a:off x="1854054" y="5076832"/>
            <a:ext cx="8628888" cy="1461939"/>
          </a:xfrm>
          <a:prstGeom prst="rect">
            <a:avLst/>
          </a:prstGeom>
        </p:spPr>
        <p:txBody>
          <a:bodyPr wrap="square">
            <a:spAutoFit/>
          </a:bodyPr>
          <a:lstStyle/>
          <a:p>
            <a:pPr>
              <a:lnSpc>
                <a:spcPct val="115000"/>
              </a:lnSpc>
              <a:spcBef>
                <a:spcPts val="600"/>
              </a:spcBef>
              <a:spcAft>
                <a:spcPts val="600"/>
              </a:spcAft>
            </a:pPr>
            <a:r>
              <a:rPr lang="en-US" sz="2000" b="1" i="1" dirty="0" err="1">
                <a:latin typeface="Times New Roman" panose="02020603050405020304" pitchFamily="18" charset="0"/>
                <a:ea typeface="Arial" panose="020B0604020202020204" pitchFamily="34" charset="0"/>
                <a:cs typeface="Times New Roman" panose="02020603050405020304" pitchFamily="18" charset="0"/>
              </a:rPr>
              <a:t>Thí</a:t>
            </a:r>
            <a:r>
              <a:rPr lang="en-US" sz="2000" b="1" i="1" dirty="0">
                <a:latin typeface="Times New Roman" panose="02020603050405020304" pitchFamily="18" charset="0"/>
                <a:ea typeface="Arial" panose="020B0604020202020204" pitchFamily="34" charset="0"/>
                <a:cs typeface="Times New Roman" panose="02020603050405020304" pitchFamily="18" charset="0"/>
              </a:rPr>
              <a:t> </a:t>
            </a:r>
            <a:r>
              <a:rPr lang="en-US" sz="2000" b="1" i="1" dirty="0" err="1">
                <a:latin typeface="Times New Roman" panose="02020603050405020304" pitchFamily="18" charset="0"/>
                <a:ea typeface="Arial" panose="020B0604020202020204" pitchFamily="34" charset="0"/>
                <a:cs typeface="Times New Roman" panose="02020603050405020304" pitchFamily="18" charset="0"/>
              </a:rPr>
              <a:t>dụ</a:t>
            </a:r>
            <a:r>
              <a:rPr lang="en-US" sz="2000" b="1" i="1" dirty="0">
                <a:latin typeface="Times New Roman" panose="02020603050405020304" pitchFamily="18" charset="0"/>
                <a:ea typeface="Arial" panose="020B0604020202020204" pitchFamily="34" charset="0"/>
                <a:cs typeface="Times New Roman" panose="02020603050405020304" pitchFamily="18" charset="0"/>
              </a:rPr>
              <a:t>:</a:t>
            </a:r>
            <a:endParaRPr lang="en-US" sz="2000" dirty="0">
              <a:latin typeface="Times New Roman" panose="02020603050405020304" pitchFamily="18" charset="0"/>
              <a:ea typeface="Arial" panose="020B0604020202020204" pitchFamily="34" charset="0"/>
              <a:cs typeface="Times New Roman" panose="02020603050405020304" pitchFamily="18" charset="0"/>
            </a:endParaRPr>
          </a:p>
          <a:p>
            <a:pPr marL="588645">
              <a:lnSpc>
                <a:spcPct val="115000"/>
              </a:lnSpc>
              <a:spcBef>
                <a:spcPts val="600"/>
              </a:spcBef>
              <a:spcAft>
                <a:spcPts val="600"/>
              </a:spcAft>
            </a:pPr>
            <a:r>
              <a:rPr lang="en-US" sz="2000" dirty="0" smtClean="0">
                <a:latin typeface="Times New Roman" panose="02020603050405020304" pitchFamily="18" charset="0"/>
                <a:ea typeface="Arial" panose="020B0604020202020204" pitchFamily="34" charset="0"/>
                <a:cs typeface="Times New Roman" panose="02020603050405020304" pitchFamily="18" charset="0"/>
              </a:rPr>
              <a:t>	Số </a:t>
            </a:r>
            <a:r>
              <a:rPr lang="en-US" sz="2000" dirty="0">
                <a:latin typeface="Times New Roman" panose="02020603050405020304" pitchFamily="18" charset="0"/>
                <a:ea typeface="Arial" panose="020B0604020202020204" pitchFamily="34" charset="0"/>
                <a:cs typeface="Times New Roman" panose="02020603050405020304" pitchFamily="18" charset="0"/>
              </a:rPr>
              <a:t>+5 </a:t>
            </a:r>
            <a:r>
              <a:rPr lang="en-US" sz="2000" dirty="0" err="1">
                <a:latin typeface="Times New Roman" panose="02020603050405020304" pitchFamily="18" charset="0"/>
                <a:ea typeface="Arial" panose="020B0604020202020204" pitchFamily="34" charset="0"/>
                <a:cs typeface="Times New Roman" panose="02020603050405020304" pitchFamily="18" charset="0"/>
              </a:rPr>
              <a:t>biểu</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diễn</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dưới</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dạng</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bù</a:t>
            </a:r>
            <a:r>
              <a:rPr lang="en-US" sz="2000" dirty="0">
                <a:latin typeface="Times New Roman" panose="02020603050405020304" pitchFamily="18" charset="0"/>
                <a:ea typeface="Arial" panose="020B0604020202020204" pitchFamily="34" charset="0"/>
                <a:cs typeface="Times New Roman" panose="02020603050405020304" pitchFamily="18" charset="0"/>
              </a:rPr>
              <a:t> 1: 0. 0101 ( </a:t>
            </a:r>
            <a:r>
              <a:rPr lang="en-US" sz="2000" dirty="0" err="1">
                <a:latin typeface="Times New Roman" panose="02020603050405020304" pitchFamily="18" charset="0"/>
                <a:ea typeface="Arial" panose="020B0604020202020204" pitchFamily="34" charset="0"/>
                <a:cs typeface="Times New Roman" panose="02020603050405020304" pitchFamily="18" charset="0"/>
              </a:rPr>
              <a:t>mã</a:t>
            </a:r>
            <a:r>
              <a:rPr lang="en-US" sz="2000" dirty="0">
                <a:latin typeface="Times New Roman" panose="02020603050405020304" pitchFamily="18" charset="0"/>
                <a:ea typeface="Arial" panose="020B0604020202020204" pitchFamily="34" charset="0"/>
                <a:cs typeface="Times New Roman" panose="02020603050405020304" pitchFamily="18" charset="0"/>
              </a:rPr>
              <a:t> 1 </a:t>
            </a:r>
            <a:r>
              <a:rPr lang="en-US" sz="2000" dirty="0" err="1">
                <a:latin typeface="Times New Roman" panose="02020603050405020304" pitchFamily="18" charset="0"/>
                <a:ea typeface="Arial" panose="020B0604020202020204" pitchFamily="34" charset="0"/>
                <a:cs typeface="Times New Roman" panose="02020603050405020304" pitchFamily="18" charset="0"/>
              </a:rPr>
              <a:t>cột</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dấu</a:t>
            </a:r>
            <a:r>
              <a:rPr lang="en-US" sz="2000" dirty="0">
                <a:latin typeface="Times New Roman" panose="02020603050405020304" pitchFamily="18" charset="0"/>
                <a:ea typeface="Arial" panose="020B0604020202020204" pitchFamily="34" charset="0"/>
                <a:cs typeface="Times New Roman" panose="02020603050405020304" pitchFamily="18" charset="0"/>
              </a:rPr>
              <a:t>, 4 bit </a:t>
            </a:r>
            <a:r>
              <a:rPr lang="en-US" sz="2000" dirty="0" err="1">
                <a:latin typeface="Times New Roman" panose="02020603050405020304" pitchFamily="18" charset="0"/>
                <a:ea typeface="Arial" panose="020B0604020202020204" pitchFamily="34" charset="0"/>
                <a:cs typeface="Times New Roman" panose="02020603050405020304" pitchFamily="18" charset="0"/>
              </a:rPr>
              <a:t>định</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trị</a:t>
            </a:r>
            <a:r>
              <a:rPr lang="en-US" sz="2000" dirty="0">
                <a:latin typeface="Times New Roman" panose="02020603050405020304" pitchFamily="18" charset="0"/>
                <a:ea typeface="Arial" panose="020B0604020202020204" pitchFamily="34" charset="0"/>
                <a:cs typeface="Times New Roman" panose="02020603050405020304" pitchFamily="18" charset="0"/>
              </a:rPr>
              <a:t>).</a:t>
            </a:r>
          </a:p>
          <a:p>
            <a:pPr marL="588645">
              <a:lnSpc>
                <a:spcPct val="115000"/>
              </a:lnSpc>
              <a:spcBef>
                <a:spcPts val="600"/>
              </a:spcBef>
              <a:spcAft>
                <a:spcPts val="600"/>
              </a:spcAft>
            </a:pPr>
            <a:r>
              <a:rPr lang="en-US" sz="2000" dirty="0" smtClean="0">
                <a:latin typeface="Times New Roman" panose="02020603050405020304" pitchFamily="18" charset="0"/>
                <a:ea typeface="Arial" panose="020B0604020202020204" pitchFamily="34" charset="0"/>
                <a:cs typeface="Times New Roman" panose="02020603050405020304" pitchFamily="18" charset="0"/>
              </a:rPr>
              <a:t>	Số </a:t>
            </a:r>
            <a:r>
              <a:rPr lang="en-US" sz="2000" dirty="0">
                <a:latin typeface="Times New Roman" panose="02020603050405020304" pitchFamily="18" charset="0"/>
                <a:ea typeface="Arial" panose="020B0604020202020204" pitchFamily="34" charset="0"/>
                <a:cs typeface="Times New Roman" panose="02020603050405020304" pitchFamily="18" charset="0"/>
              </a:rPr>
              <a:t>- 5 </a:t>
            </a:r>
            <a:r>
              <a:rPr lang="en-US" sz="2000" dirty="0" err="1">
                <a:latin typeface="Times New Roman" panose="02020603050405020304" pitchFamily="18" charset="0"/>
                <a:ea typeface="Arial" panose="020B0604020202020204" pitchFamily="34" charset="0"/>
                <a:cs typeface="Times New Roman" panose="02020603050405020304" pitchFamily="18" charset="0"/>
              </a:rPr>
              <a:t>biểu</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diễn</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dưới</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dạng</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bù</a:t>
            </a:r>
            <a:r>
              <a:rPr lang="en-US" sz="2000" dirty="0">
                <a:latin typeface="Times New Roman" panose="02020603050405020304" pitchFamily="18" charset="0"/>
                <a:ea typeface="Arial" panose="020B0604020202020204" pitchFamily="34" charset="0"/>
                <a:cs typeface="Times New Roman" panose="02020603050405020304" pitchFamily="18" charset="0"/>
              </a:rPr>
              <a:t> 1: 1. 1011 ( </a:t>
            </a:r>
            <a:r>
              <a:rPr lang="en-US" sz="2000" dirty="0" err="1">
                <a:latin typeface="Times New Roman" panose="02020603050405020304" pitchFamily="18" charset="0"/>
                <a:ea typeface="Arial" panose="020B0604020202020204" pitchFamily="34" charset="0"/>
                <a:cs typeface="Times New Roman" panose="02020603050405020304" pitchFamily="18" charset="0"/>
              </a:rPr>
              <a:t>mã</a:t>
            </a:r>
            <a:r>
              <a:rPr lang="en-US" sz="2000" dirty="0">
                <a:latin typeface="Times New Roman" panose="02020603050405020304" pitchFamily="18" charset="0"/>
                <a:ea typeface="Arial" panose="020B0604020202020204" pitchFamily="34" charset="0"/>
                <a:cs typeface="Times New Roman" panose="02020603050405020304" pitchFamily="18" charset="0"/>
              </a:rPr>
              <a:t> 1 </a:t>
            </a:r>
            <a:r>
              <a:rPr lang="en-US" sz="2000" dirty="0" err="1">
                <a:latin typeface="Times New Roman" panose="02020603050405020304" pitchFamily="18" charset="0"/>
                <a:ea typeface="Arial" panose="020B0604020202020204" pitchFamily="34" charset="0"/>
                <a:cs typeface="Times New Roman" panose="02020603050405020304" pitchFamily="18" charset="0"/>
              </a:rPr>
              <a:t>cột</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dấu</a:t>
            </a:r>
            <a:r>
              <a:rPr lang="en-US" sz="2000" dirty="0">
                <a:latin typeface="Times New Roman" panose="02020603050405020304" pitchFamily="18" charset="0"/>
                <a:ea typeface="Arial" panose="020B0604020202020204" pitchFamily="34" charset="0"/>
                <a:cs typeface="Times New Roman" panose="02020603050405020304" pitchFamily="18" charset="0"/>
              </a:rPr>
              <a:t>, 4 bit </a:t>
            </a:r>
            <a:r>
              <a:rPr lang="en-US" sz="2000" dirty="0" err="1">
                <a:latin typeface="Times New Roman" panose="02020603050405020304" pitchFamily="18" charset="0"/>
                <a:ea typeface="Arial" panose="020B0604020202020204" pitchFamily="34" charset="0"/>
                <a:cs typeface="Times New Roman" panose="02020603050405020304" pitchFamily="18" charset="0"/>
              </a:rPr>
              <a:t>định</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trị</a:t>
            </a:r>
            <a:r>
              <a:rPr lang="en-US" sz="2000" dirty="0">
                <a:latin typeface="Times New Roman" panose="02020603050405020304" pitchFamily="18" charset="0"/>
                <a:ea typeface="Arial" panose="020B0604020202020204" pitchFamily="34" charset="0"/>
                <a:cs typeface="Times New Roman" panose="02020603050405020304" pitchFamily="18" charset="0"/>
              </a:rPr>
              <a:t>).</a:t>
            </a:r>
          </a:p>
        </p:txBody>
      </p:sp>
      <p:sp>
        <p:nvSpPr>
          <p:cNvPr id="13" name="Title 1"/>
          <p:cNvSpPr txBox="1">
            <a:spLocks/>
          </p:cNvSpPr>
          <p:nvPr/>
        </p:nvSpPr>
        <p:spPr>
          <a:xfrm>
            <a:off x="99347" y="144034"/>
            <a:ext cx="10583167" cy="67146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1.2.4.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Các</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phép</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toán</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số</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học</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smtClean="0">
                <a:solidFill>
                  <a:srgbClr val="C00000"/>
                </a:solidFill>
                <a:latin typeface="Times New Roman" panose="02020603050405020304" pitchFamily="18" charset="0"/>
                <a:cs typeface="Times New Roman" panose="02020603050405020304" pitchFamily="18" charset="0"/>
              </a:rPr>
              <a:t>(</a:t>
            </a:r>
            <a:r>
              <a:rPr lang="en-US" sz="3200" b="1" dirty="0" err="1" smtClean="0">
                <a:solidFill>
                  <a:srgbClr val="C00000"/>
                </a:solidFill>
                <a:latin typeface="Times New Roman" panose="02020603050405020304" pitchFamily="18" charset="0"/>
                <a:cs typeface="Times New Roman" panose="02020603050405020304" pitchFamily="18" charset="0"/>
              </a:rPr>
              <a:t>có</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dấu</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trong</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hệ</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nhị</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phân</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(2)</a:t>
            </a:r>
            <a:endParaRPr lang="en-US" sz="3200" b="1"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5" name="Title 1"/>
          <p:cNvSpPr txBox="1">
            <a:spLocks/>
          </p:cNvSpPr>
          <p:nvPr/>
        </p:nvSpPr>
        <p:spPr>
          <a:xfrm>
            <a:off x="1063574" y="793336"/>
            <a:ext cx="7883510" cy="6714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2800" b="1" dirty="0" smtClean="0">
                <a:latin typeface="Times New Roman" panose="02020603050405020304" pitchFamily="18" charset="0"/>
                <a:cs typeface="Times New Roman" panose="02020603050405020304" pitchFamily="18" charset="0"/>
              </a:rPr>
              <a:t>1. </a:t>
            </a:r>
            <a:r>
              <a:rPr lang="en-US" sz="2800" b="1" dirty="0" err="1" smtClean="0">
                <a:latin typeface="Times New Roman" panose="02020603050405020304" pitchFamily="18" charset="0"/>
                <a:cs typeface="Times New Roman" panose="02020603050405020304" pitchFamily="18" charset="0"/>
              </a:rPr>
              <a:t>Biểu</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diễn</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số</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nhị</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phân</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có</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dấu</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339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6715" y="836123"/>
            <a:ext cx="8229600" cy="609600"/>
          </a:xfrm>
        </p:spPr>
        <p:txBody>
          <a:bodyPr>
            <a:normAutofit/>
          </a:bodyPr>
          <a:lstStyle/>
          <a:p>
            <a:pPr marL="514350" indent="-514350">
              <a:buFont typeface="+mj-lt"/>
              <a:buAutoNum type="arabicPeriod" startAt="2"/>
            </a:pPr>
            <a:r>
              <a:rPr lang="en-US" sz="2800" b="1" dirty="0" err="1">
                <a:latin typeface="Times New Roman" panose="02020603050405020304" pitchFamily="18" charset="0"/>
                <a:cs typeface="Times New Roman" panose="02020603050405020304" pitchFamily="18" charset="0"/>
              </a:rPr>
              <a:t>Phép</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toán</a:t>
            </a:r>
            <a:r>
              <a:rPr lang="en-US" sz="2800" b="1" dirty="0">
                <a:latin typeface="Times New Roman" panose="02020603050405020304" pitchFamily="18" charset="0"/>
                <a:cs typeface="Times New Roman" panose="02020603050405020304" pitchFamily="18" charset="0"/>
              </a:rPr>
              <a:t> cộng các số </a:t>
            </a:r>
            <a:r>
              <a:rPr lang="en-US" sz="2800" b="1" dirty="0" err="1">
                <a:latin typeface="Times New Roman" panose="02020603050405020304" pitchFamily="18" charset="0"/>
                <a:cs typeface="Times New Roman" panose="02020603050405020304" pitchFamily="18" charset="0"/>
              </a:rPr>
              <a:t>nhị</a:t>
            </a:r>
            <a:r>
              <a:rPr lang="en-US" sz="2800" b="1" dirty="0">
                <a:latin typeface="Times New Roman" panose="02020603050405020304" pitchFamily="18" charset="0"/>
                <a:cs typeface="Times New Roman" panose="02020603050405020304" pitchFamily="18" charset="0"/>
              </a:rPr>
              <a:t> phân </a:t>
            </a:r>
            <a:r>
              <a:rPr lang="en-US" sz="2800" b="1" dirty="0" err="1">
                <a:latin typeface="Times New Roman" panose="02020603050405020304" pitchFamily="18" charset="0"/>
                <a:cs typeface="Times New Roman" panose="02020603050405020304" pitchFamily="18" charset="0"/>
              </a:rPr>
              <a:t>có</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dấu</a:t>
            </a:r>
            <a:endParaRPr lang="en-US" sz="2800"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A8707075-541A-4CB2-8C7D-C1C20183CA57}" type="slidenum">
              <a:rPr lang="en-US" smtClean="0"/>
              <a:pPr/>
              <a:t>18</a:t>
            </a:fld>
            <a:endParaRPr lang="en-US" dirty="0"/>
          </a:p>
        </p:txBody>
      </p:sp>
      <p:sp>
        <p:nvSpPr>
          <p:cNvPr id="5" name="Rectangle 4"/>
          <p:cNvSpPr/>
          <p:nvPr/>
        </p:nvSpPr>
        <p:spPr>
          <a:xfrm>
            <a:off x="1752601" y="1577868"/>
            <a:ext cx="5001690" cy="483017"/>
          </a:xfrm>
          <a:prstGeom prst="rect">
            <a:avLst/>
          </a:prstGeom>
        </p:spPr>
        <p:txBody>
          <a:bodyPr wrap="none">
            <a:spAutoFit/>
          </a:bodyPr>
          <a:lstStyle/>
          <a:p>
            <a:pPr marL="342900" indent="-342900">
              <a:lnSpc>
                <a:spcPct val="115000"/>
              </a:lnSpc>
              <a:spcBef>
                <a:spcPts val="600"/>
              </a:spcBef>
              <a:spcAft>
                <a:spcPts val="600"/>
              </a:spcAft>
              <a:buFont typeface="Times New Roman" panose="02020603050405020304" pitchFamily="18" charset="0"/>
              <a:buChar char="-"/>
            </a:pPr>
            <a:r>
              <a:rPr lang="en-US" sz="2400" b="1" dirty="0">
                <a:latin typeface="Times New Roman" panose="02020603050405020304" pitchFamily="18" charset="0"/>
                <a:ea typeface="Arial" panose="020B0604020202020204" pitchFamily="34" charset="0"/>
                <a:cs typeface="Times New Roman" panose="02020603050405020304" pitchFamily="18" charset="0"/>
              </a:rPr>
              <a:t>Cộng 2 số </a:t>
            </a:r>
            <a:r>
              <a:rPr lang="en-US" sz="2400" b="1" dirty="0" err="1">
                <a:latin typeface="Times New Roman" panose="02020603050405020304" pitchFamily="18" charset="0"/>
                <a:ea typeface="Arial" panose="020B0604020202020204" pitchFamily="34" charset="0"/>
                <a:cs typeface="Times New Roman" panose="02020603050405020304" pitchFamily="18" charset="0"/>
              </a:rPr>
              <a:t>có</a:t>
            </a:r>
            <a:r>
              <a:rPr lang="en-US" sz="2400" b="1" dirty="0">
                <a:latin typeface="Times New Roman" panose="02020603050405020304" pitchFamily="18" charset="0"/>
                <a:ea typeface="Arial" panose="020B0604020202020204" pitchFamily="34" charset="0"/>
                <a:cs typeface="Times New Roman" panose="02020603050405020304" pitchFamily="18" charset="0"/>
              </a:rPr>
              <a:t> </a:t>
            </a:r>
            <a:r>
              <a:rPr lang="en-US" sz="2400" b="1" dirty="0" err="1">
                <a:latin typeface="Times New Roman" panose="02020603050405020304" pitchFamily="18" charset="0"/>
                <a:ea typeface="Arial" panose="020B0604020202020204" pitchFamily="34" charset="0"/>
                <a:cs typeface="Times New Roman" panose="02020603050405020304" pitchFamily="18" charset="0"/>
              </a:rPr>
              <a:t>dấu</a:t>
            </a:r>
            <a:r>
              <a:rPr lang="en-US" sz="2400" b="1" dirty="0">
                <a:latin typeface="Times New Roman" panose="02020603050405020304" pitchFamily="18" charset="0"/>
                <a:ea typeface="Arial" panose="020B0604020202020204" pitchFamily="34" charset="0"/>
                <a:cs typeface="Times New Roman" panose="02020603050405020304" pitchFamily="18" charset="0"/>
              </a:rPr>
              <a:t> </a:t>
            </a:r>
            <a:r>
              <a:rPr lang="en-US" sz="2400" b="1" dirty="0" err="1">
                <a:latin typeface="Times New Roman" panose="02020603050405020304" pitchFamily="18" charset="0"/>
                <a:ea typeface="Arial" panose="020B0604020202020204" pitchFamily="34" charset="0"/>
                <a:cs typeface="Times New Roman" panose="02020603050405020304" pitchFamily="18" charset="0"/>
              </a:rPr>
              <a:t>dưới</a:t>
            </a:r>
            <a:r>
              <a:rPr lang="en-US" sz="2400" b="1" dirty="0">
                <a:latin typeface="Times New Roman" panose="02020603050405020304" pitchFamily="18" charset="0"/>
                <a:ea typeface="Arial" panose="020B0604020202020204" pitchFamily="34" charset="0"/>
                <a:cs typeface="Times New Roman" panose="02020603050405020304" pitchFamily="18" charset="0"/>
              </a:rPr>
              <a:t> </a:t>
            </a:r>
            <a:r>
              <a:rPr lang="en-US" sz="2400" b="1" dirty="0" err="1">
                <a:latin typeface="Times New Roman" panose="02020603050405020304" pitchFamily="18" charset="0"/>
                <a:ea typeface="Arial" panose="020B0604020202020204" pitchFamily="34" charset="0"/>
                <a:cs typeface="Times New Roman" panose="02020603050405020304" pitchFamily="18" charset="0"/>
              </a:rPr>
              <a:t>dạng</a:t>
            </a:r>
            <a:r>
              <a:rPr lang="en-US" sz="2400" b="1" dirty="0">
                <a:latin typeface="Times New Roman" panose="02020603050405020304" pitchFamily="18" charset="0"/>
                <a:ea typeface="Arial" panose="020B0604020202020204" pitchFamily="34" charset="0"/>
                <a:cs typeface="Times New Roman" panose="02020603050405020304" pitchFamily="18" charset="0"/>
              </a:rPr>
              <a:t> </a:t>
            </a:r>
            <a:r>
              <a:rPr lang="en-US" sz="2400" b="1" dirty="0" err="1">
                <a:latin typeface="Times New Roman" panose="02020603050405020304" pitchFamily="18" charset="0"/>
                <a:ea typeface="Arial" panose="020B0604020202020204" pitchFamily="34" charset="0"/>
                <a:cs typeface="Times New Roman" panose="02020603050405020304" pitchFamily="18" charset="0"/>
              </a:rPr>
              <a:t>bù</a:t>
            </a:r>
            <a:r>
              <a:rPr lang="en-US" sz="2400" b="1" dirty="0">
                <a:latin typeface="Times New Roman" panose="02020603050405020304" pitchFamily="18" charset="0"/>
                <a:ea typeface="Arial" panose="020B0604020202020204" pitchFamily="34" charset="0"/>
                <a:cs typeface="Times New Roman" panose="02020603050405020304" pitchFamily="18" charset="0"/>
              </a:rPr>
              <a:t> 1: </a:t>
            </a:r>
            <a:endParaRPr lang="en-US" sz="2400" dirty="0">
              <a:latin typeface="Times New Roman" panose="02020603050405020304" pitchFamily="18" charset="0"/>
              <a:ea typeface="Arial" panose="020B0604020202020204" pitchFamily="34" charset="0"/>
              <a:cs typeface="Times New Roman" panose="02020603050405020304" pitchFamily="18" charset="0"/>
            </a:endParaRPr>
          </a:p>
        </p:txBody>
      </p:sp>
      <p:sp>
        <p:nvSpPr>
          <p:cNvPr id="6" name="Rectangle 5"/>
          <p:cNvSpPr/>
          <p:nvPr/>
        </p:nvSpPr>
        <p:spPr>
          <a:xfrm>
            <a:off x="2420004" y="2049190"/>
            <a:ext cx="3874779" cy="417871"/>
          </a:xfrm>
          <a:prstGeom prst="rect">
            <a:avLst/>
          </a:prstGeom>
        </p:spPr>
        <p:txBody>
          <a:bodyPr wrap="none">
            <a:spAutoFit/>
          </a:bodyPr>
          <a:lstStyle/>
          <a:p>
            <a:pPr>
              <a:lnSpc>
                <a:spcPct val="115000"/>
              </a:lnSpc>
              <a:spcBef>
                <a:spcPts val="600"/>
              </a:spcBef>
              <a:spcAft>
                <a:spcPts val="600"/>
              </a:spcAft>
            </a:pP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Chuyển</a:t>
            </a:r>
            <a:r>
              <a:rPr lang="en-US" sz="2000" dirty="0">
                <a:latin typeface="Times New Roman" panose="02020603050405020304" pitchFamily="18" charset="0"/>
                <a:ea typeface="Arial" panose="020B0604020202020204" pitchFamily="34" charset="0"/>
                <a:cs typeface="Times New Roman" panose="02020603050405020304" pitchFamily="18" charset="0"/>
              </a:rPr>
              <a:t> các số sang </a:t>
            </a:r>
            <a:r>
              <a:rPr lang="en-US" sz="2000" dirty="0" err="1">
                <a:latin typeface="Times New Roman" panose="02020603050405020304" pitchFamily="18" charset="0"/>
                <a:ea typeface="Arial" panose="020B0604020202020204" pitchFamily="34" charset="0"/>
                <a:cs typeface="Times New Roman" panose="02020603050405020304" pitchFamily="18" charset="0"/>
              </a:rPr>
              <a:t>dạng</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mã</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bù</a:t>
            </a:r>
            <a:r>
              <a:rPr lang="en-US" sz="2000" dirty="0">
                <a:latin typeface="Times New Roman" panose="02020603050405020304" pitchFamily="18" charset="0"/>
                <a:ea typeface="Arial" panose="020B0604020202020204" pitchFamily="34" charset="0"/>
                <a:cs typeface="Times New Roman" panose="02020603050405020304" pitchFamily="18" charset="0"/>
              </a:rPr>
              <a:t> 1</a:t>
            </a:r>
          </a:p>
        </p:txBody>
      </p:sp>
      <p:sp>
        <p:nvSpPr>
          <p:cNvPr id="7" name="Rectangle 6"/>
          <p:cNvSpPr/>
          <p:nvPr/>
        </p:nvSpPr>
        <p:spPr>
          <a:xfrm>
            <a:off x="2420004" y="2607664"/>
            <a:ext cx="6464252" cy="446276"/>
          </a:xfrm>
          <a:prstGeom prst="rect">
            <a:avLst/>
          </a:prstGeom>
        </p:spPr>
        <p:txBody>
          <a:bodyPr wrap="square">
            <a:spAutoFit/>
          </a:bodyPr>
          <a:lstStyle/>
          <a:p>
            <a:pPr>
              <a:lnSpc>
                <a:spcPct val="115000"/>
              </a:lnSpc>
              <a:spcBef>
                <a:spcPts val="600"/>
              </a:spcBef>
              <a:spcAft>
                <a:spcPts val="600"/>
              </a:spcAft>
            </a:pPr>
            <a:r>
              <a:rPr lang="en-US" dirty="0">
                <a:latin typeface="Times New Roman" panose="02020603050405020304" pitchFamily="18" charset="0"/>
                <a:ea typeface="Arial" panose="020B0604020202020204" pitchFamily="34" charset="0"/>
                <a:cs typeface="Times New Roman" panose="02020603050405020304" pitchFamily="18" charset="0"/>
              </a:rPr>
              <a:t>+ Cộng </a:t>
            </a:r>
            <a:r>
              <a:rPr lang="en-US" dirty="0" err="1">
                <a:latin typeface="Times New Roman" panose="02020603050405020304" pitchFamily="18" charset="0"/>
                <a:ea typeface="Arial" panose="020B0604020202020204" pitchFamily="34" charset="0"/>
                <a:cs typeface="Times New Roman" panose="02020603050405020304" pitchFamily="18" charset="0"/>
              </a:rPr>
              <a:t>như</a:t>
            </a:r>
            <a:r>
              <a:rPr lang="en-US" dirty="0">
                <a:latin typeface="Times New Roman" panose="02020603050405020304" pitchFamily="18" charset="0"/>
                <a:ea typeface="Arial" panose="020B0604020202020204" pitchFamily="34" charset="0"/>
                <a:cs typeface="Times New Roman" panose="02020603050405020304" pitchFamily="18" charset="0"/>
              </a:rPr>
              <a:t> cộng các số </a:t>
            </a:r>
            <a:r>
              <a:rPr lang="en-US" sz="2000" dirty="0" err="1">
                <a:latin typeface="Times New Roman" panose="02020603050405020304" pitchFamily="18" charset="0"/>
                <a:ea typeface="Arial" panose="020B0604020202020204" pitchFamily="34" charset="0"/>
                <a:cs typeface="Times New Roman" panose="02020603050405020304" pitchFamily="18" charset="0"/>
              </a:rPr>
              <a:t>nhị</a:t>
            </a:r>
            <a:r>
              <a:rPr lang="en-US" dirty="0">
                <a:latin typeface="Times New Roman" panose="02020603050405020304" pitchFamily="18" charset="0"/>
                <a:ea typeface="Arial" panose="020B0604020202020204" pitchFamily="34" charset="0"/>
                <a:cs typeface="Times New Roman" panose="02020603050405020304" pitchFamily="18" charset="0"/>
              </a:rPr>
              <a:t> phân </a:t>
            </a:r>
            <a:r>
              <a:rPr lang="en-US" dirty="0" err="1">
                <a:latin typeface="Times New Roman" panose="02020603050405020304" pitchFamily="18" charset="0"/>
                <a:ea typeface="Arial" panose="020B0604020202020204" pitchFamily="34" charset="0"/>
                <a:cs typeface="Times New Roman" panose="02020603050405020304" pitchFamily="18" charset="0"/>
              </a:rPr>
              <a:t>thông</a:t>
            </a:r>
            <a:r>
              <a:rPr lang="en-US" dirty="0">
                <a:latin typeface="Times New Roman" panose="02020603050405020304" pitchFamily="18" charset="0"/>
                <a:ea typeface="Arial" panose="020B0604020202020204" pitchFamily="34" charset="0"/>
                <a:cs typeface="Times New Roman" panose="02020603050405020304" pitchFamily="18" charset="0"/>
              </a:rPr>
              <a:t> </a:t>
            </a:r>
            <a:r>
              <a:rPr lang="en-US" dirty="0" err="1">
                <a:latin typeface="Times New Roman" panose="02020603050405020304" pitchFamily="18" charset="0"/>
                <a:ea typeface="Arial" panose="020B0604020202020204" pitchFamily="34" charset="0"/>
                <a:cs typeface="Times New Roman" panose="02020603050405020304" pitchFamily="18" charset="0"/>
              </a:rPr>
              <a:t>thường</a:t>
            </a:r>
            <a:r>
              <a:rPr lang="en-US" dirty="0">
                <a:latin typeface="Times New Roman" panose="02020603050405020304" pitchFamily="18" charset="0"/>
                <a:ea typeface="Arial" panose="020B0604020202020204" pitchFamily="34" charset="0"/>
                <a:cs typeface="Times New Roman" panose="02020603050405020304" pitchFamily="18" charset="0"/>
              </a:rPr>
              <a:t> (cộng </a:t>
            </a:r>
            <a:r>
              <a:rPr lang="en-US" dirty="0" err="1">
                <a:latin typeface="Times New Roman" panose="02020603050405020304" pitchFamily="18" charset="0"/>
                <a:ea typeface="Arial" panose="020B0604020202020204" pitchFamily="34" charset="0"/>
                <a:cs typeface="Times New Roman" panose="02020603050405020304" pitchFamily="18" charset="0"/>
              </a:rPr>
              <a:t>cả</a:t>
            </a:r>
            <a:r>
              <a:rPr lang="en-US" dirty="0">
                <a:latin typeface="Times New Roman" panose="02020603050405020304" pitchFamily="18" charset="0"/>
                <a:ea typeface="Arial" panose="020B0604020202020204" pitchFamily="34" charset="0"/>
                <a:cs typeface="Times New Roman" panose="02020603050405020304" pitchFamily="18" charset="0"/>
              </a:rPr>
              <a:t> bit </a:t>
            </a:r>
            <a:r>
              <a:rPr lang="en-US" dirty="0" err="1">
                <a:latin typeface="Times New Roman" panose="02020603050405020304" pitchFamily="18" charset="0"/>
                <a:ea typeface="Arial" panose="020B0604020202020204" pitchFamily="34" charset="0"/>
                <a:cs typeface="Times New Roman" panose="02020603050405020304" pitchFamily="18" charset="0"/>
              </a:rPr>
              <a:t>dấu</a:t>
            </a:r>
            <a:r>
              <a:rPr lang="en-US" dirty="0">
                <a:latin typeface="Times New Roman" panose="02020603050405020304" pitchFamily="18" charset="0"/>
                <a:ea typeface="Arial" panose="020B0604020202020204" pitchFamily="34" charset="0"/>
                <a:cs typeface="Times New Roman" panose="02020603050405020304" pitchFamily="18" charset="0"/>
              </a:rPr>
              <a:t>)</a:t>
            </a:r>
          </a:p>
        </p:txBody>
      </p:sp>
      <p:sp>
        <p:nvSpPr>
          <p:cNvPr id="8" name="Rectangle 7"/>
          <p:cNvSpPr/>
          <p:nvPr/>
        </p:nvSpPr>
        <p:spPr>
          <a:xfrm>
            <a:off x="2420004" y="3124444"/>
            <a:ext cx="6110684" cy="417871"/>
          </a:xfrm>
          <a:prstGeom prst="rect">
            <a:avLst/>
          </a:prstGeom>
        </p:spPr>
        <p:txBody>
          <a:bodyPr wrap="square">
            <a:spAutoFit/>
          </a:bodyPr>
          <a:lstStyle/>
          <a:p>
            <a:pPr>
              <a:lnSpc>
                <a:spcPct val="115000"/>
              </a:lnSpc>
              <a:spcBef>
                <a:spcPts val="600"/>
              </a:spcBef>
              <a:spcAft>
                <a:spcPts val="600"/>
              </a:spcAft>
            </a:pP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Nếu</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có</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nhớ</a:t>
            </a:r>
            <a:r>
              <a:rPr lang="en-US" sz="2000" dirty="0">
                <a:latin typeface="Times New Roman" panose="02020603050405020304" pitchFamily="18" charset="0"/>
                <a:ea typeface="Arial" panose="020B0604020202020204" pitchFamily="34" charset="0"/>
                <a:cs typeface="Times New Roman" panose="02020603050405020304" pitchFamily="18" charset="0"/>
              </a:rPr>
              <a:t> ở bit </a:t>
            </a:r>
            <a:r>
              <a:rPr lang="en-US" sz="2000" dirty="0" err="1">
                <a:latin typeface="Times New Roman" panose="02020603050405020304" pitchFamily="18" charset="0"/>
                <a:ea typeface="Arial" panose="020B0604020202020204" pitchFamily="34" charset="0"/>
                <a:cs typeface="Times New Roman" panose="02020603050405020304" pitchFamily="18" charset="0"/>
              </a:rPr>
              <a:t>cao</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nhất</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thì</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được</a:t>
            </a:r>
            <a:r>
              <a:rPr lang="en-US" sz="2000" dirty="0">
                <a:latin typeface="Times New Roman" panose="02020603050405020304" pitchFamily="18" charset="0"/>
                <a:ea typeface="Arial" panose="020B0604020202020204" pitchFamily="34" charset="0"/>
                <a:cs typeface="Times New Roman" panose="02020603050405020304" pitchFamily="18" charset="0"/>
              </a:rPr>
              <a:t> cộng vào </a:t>
            </a:r>
            <a:r>
              <a:rPr lang="en-US" sz="2000" dirty="0" err="1">
                <a:latin typeface="Times New Roman" panose="02020603050405020304" pitchFamily="18" charset="0"/>
                <a:ea typeface="Arial" panose="020B0604020202020204" pitchFamily="34" charset="0"/>
                <a:cs typeface="Times New Roman" panose="02020603050405020304" pitchFamily="18" charset="0"/>
              </a:rPr>
              <a:t>kết</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quả</a:t>
            </a:r>
            <a:r>
              <a:rPr lang="en-US" sz="2000" dirty="0">
                <a:latin typeface="Times New Roman" panose="02020603050405020304" pitchFamily="18" charset="0"/>
                <a:ea typeface="Arial" panose="020B0604020202020204" pitchFamily="34" charset="0"/>
                <a:cs typeface="Times New Roman" panose="02020603050405020304" pitchFamily="18" charset="0"/>
              </a:rPr>
              <a:t>.</a:t>
            </a:r>
          </a:p>
        </p:txBody>
      </p:sp>
      <p:sp>
        <p:nvSpPr>
          <p:cNvPr id="9" name="Rectangle 8"/>
          <p:cNvSpPr/>
          <p:nvPr/>
        </p:nvSpPr>
        <p:spPr>
          <a:xfrm>
            <a:off x="1553031" y="3612819"/>
            <a:ext cx="8683170" cy="446276"/>
          </a:xfrm>
          <a:prstGeom prst="rect">
            <a:avLst/>
          </a:prstGeom>
        </p:spPr>
        <p:txBody>
          <a:bodyPr wrap="square">
            <a:spAutoFit/>
          </a:bodyPr>
          <a:lstStyle/>
          <a:p>
            <a:pPr marL="285750" indent="-285750">
              <a:lnSpc>
                <a:spcPct val="115000"/>
              </a:lnSpc>
              <a:spcBef>
                <a:spcPts val="600"/>
              </a:spcBef>
              <a:spcAft>
                <a:spcPts val="600"/>
              </a:spcAft>
              <a:buFont typeface="Wingdings" panose="05000000000000000000" pitchFamily="2" charset="2"/>
              <a:buChar char="Ø"/>
            </a:pPr>
            <a:r>
              <a:rPr lang="en-US" sz="2000" b="1" i="1" dirty="0" err="1">
                <a:latin typeface="Times New Roman" panose="02020603050405020304" pitchFamily="18" charset="0"/>
                <a:ea typeface="Arial" panose="020B0604020202020204" pitchFamily="34" charset="0"/>
                <a:cs typeface="Times New Roman" panose="02020603050405020304" pitchFamily="18" charset="0"/>
              </a:rPr>
              <a:t>Lưu</a:t>
            </a:r>
            <a:r>
              <a:rPr lang="en-US" sz="2000" b="1" i="1" dirty="0">
                <a:latin typeface="Times New Roman" panose="02020603050405020304" pitchFamily="18" charset="0"/>
                <a:ea typeface="Arial" panose="020B0604020202020204" pitchFamily="34" charset="0"/>
                <a:cs typeface="Times New Roman" panose="02020603050405020304" pitchFamily="18" charset="0"/>
              </a:rPr>
              <a:t> ý:</a:t>
            </a:r>
            <a:r>
              <a:rPr lang="en-US" sz="2000" b="1"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Kết</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quả</a:t>
            </a:r>
            <a:r>
              <a:rPr lang="en-US" sz="2000" dirty="0">
                <a:latin typeface="Times New Roman" panose="02020603050405020304" pitchFamily="18" charset="0"/>
                <a:ea typeface="Arial" panose="020B0604020202020204" pitchFamily="34" charset="0"/>
                <a:cs typeface="Times New Roman" panose="02020603050405020304" pitchFamily="18" charset="0"/>
              </a:rPr>
              <a:t> ở </a:t>
            </a:r>
            <a:r>
              <a:rPr lang="en-US" sz="2000" dirty="0" err="1">
                <a:latin typeface="Times New Roman" panose="02020603050405020304" pitchFamily="18" charset="0"/>
                <a:ea typeface="Arial" panose="020B0604020202020204" pitchFamily="34" charset="0"/>
                <a:cs typeface="Times New Roman" panose="02020603050405020304" pitchFamily="18" charset="0"/>
              </a:rPr>
              <a:t>dạng</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mã</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bù</a:t>
            </a:r>
            <a:r>
              <a:rPr lang="en-US" sz="2000" dirty="0">
                <a:latin typeface="Times New Roman" panose="02020603050405020304" pitchFamily="18" charset="0"/>
                <a:ea typeface="Arial" panose="020B0604020202020204" pitchFamily="34" charset="0"/>
                <a:cs typeface="Times New Roman" panose="02020603050405020304" pitchFamily="18" charset="0"/>
              </a:rPr>
              <a:t> 1, do </a:t>
            </a:r>
            <a:r>
              <a:rPr lang="en-US" sz="2000" dirty="0" err="1">
                <a:latin typeface="Times New Roman" panose="02020603050405020304" pitchFamily="18" charset="0"/>
                <a:ea typeface="Arial" panose="020B0604020202020204" pitchFamily="34" charset="0"/>
                <a:cs typeface="Times New Roman" panose="02020603050405020304" pitchFamily="18" charset="0"/>
              </a:rPr>
              <a:t>vậy</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phải</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chuyển</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về</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mã</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nhị</a:t>
            </a:r>
            <a:r>
              <a:rPr lang="en-US" sz="2000" dirty="0">
                <a:latin typeface="Times New Roman" panose="02020603050405020304" pitchFamily="18" charset="0"/>
                <a:ea typeface="Arial" panose="020B0604020202020204" pitchFamily="34" charset="0"/>
                <a:cs typeface="Times New Roman" panose="02020603050405020304" pitchFamily="18" charset="0"/>
              </a:rPr>
              <a:t> phân </a:t>
            </a:r>
            <a:r>
              <a:rPr lang="en-US" sz="2000" dirty="0" err="1">
                <a:latin typeface="Times New Roman" panose="02020603050405020304" pitchFamily="18" charset="0"/>
                <a:ea typeface="Arial" panose="020B0604020202020204" pitchFamily="34" charset="0"/>
                <a:cs typeface="Times New Roman" panose="02020603050405020304" pitchFamily="18" charset="0"/>
              </a:rPr>
              <a:t>có</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dấu</a:t>
            </a:r>
            <a:r>
              <a:rPr lang="en-US" sz="2000" dirty="0">
                <a:latin typeface="Times New Roman" panose="02020603050405020304" pitchFamily="18" charset="0"/>
                <a:ea typeface="Arial" panose="020B0604020202020204" pitchFamily="34" charset="0"/>
                <a:cs typeface="Times New Roman" panose="02020603050405020304" pitchFamily="18" charset="0"/>
              </a:rPr>
              <a:t>.</a:t>
            </a:r>
          </a:p>
        </p:txBody>
      </p:sp>
      <p:sp>
        <p:nvSpPr>
          <p:cNvPr id="10" name="Rectangle 9"/>
          <p:cNvSpPr/>
          <p:nvPr/>
        </p:nvSpPr>
        <p:spPr>
          <a:xfrm>
            <a:off x="2042424" y="4112310"/>
            <a:ext cx="4924746" cy="483017"/>
          </a:xfrm>
          <a:prstGeom prst="rect">
            <a:avLst/>
          </a:prstGeom>
        </p:spPr>
        <p:txBody>
          <a:bodyPr wrap="none">
            <a:spAutoFit/>
          </a:bodyPr>
          <a:lstStyle/>
          <a:p>
            <a:pPr marL="342900" indent="-342900">
              <a:lnSpc>
                <a:spcPct val="115000"/>
              </a:lnSpc>
              <a:spcBef>
                <a:spcPts val="600"/>
              </a:spcBef>
              <a:spcAft>
                <a:spcPts val="600"/>
              </a:spcAft>
              <a:buFont typeface="Times New Roman" panose="02020603050405020304" pitchFamily="18" charset="0"/>
              <a:buChar char="-"/>
            </a:pPr>
            <a:r>
              <a:rPr lang="en-US" sz="2400" b="1" dirty="0">
                <a:latin typeface="Times New Roman" panose="02020603050405020304" pitchFamily="18" charset="0"/>
                <a:ea typeface="Arial" panose="020B0604020202020204" pitchFamily="34" charset="0"/>
                <a:cs typeface="Times New Roman" panose="02020603050405020304" pitchFamily="18" charset="0"/>
              </a:rPr>
              <a:t>Cộng 2 số </a:t>
            </a:r>
            <a:r>
              <a:rPr lang="en-US" sz="2400" b="1" dirty="0" err="1">
                <a:latin typeface="Times New Roman" panose="02020603050405020304" pitchFamily="18" charset="0"/>
                <a:ea typeface="Arial" panose="020B0604020202020204" pitchFamily="34" charset="0"/>
                <a:cs typeface="Times New Roman" panose="02020603050405020304" pitchFamily="18" charset="0"/>
              </a:rPr>
              <a:t>có</a:t>
            </a:r>
            <a:r>
              <a:rPr lang="en-US" sz="2400" b="1" dirty="0">
                <a:latin typeface="Times New Roman" panose="02020603050405020304" pitchFamily="18" charset="0"/>
                <a:ea typeface="Arial" panose="020B0604020202020204" pitchFamily="34" charset="0"/>
                <a:cs typeface="Times New Roman" panose="02020603050405020304" pitchFamily="18" charset="0"/>
              </a:rPr>
              <a:t> </a:t>
            </a:r>
            <a:r>
              <a:rPr lang="en-US" sz="2400" b="1" dirty="0" err="1">
                <a:latin typeface="Times New Roman" panose="02020603050405020304" pitchFamily="18" charset="0"/>
                <a:ea typeface="Arial" panose="020B0604020202020204" pitchFamily="34" charset="0"/>
                <a:cs typeface="Times New Roman" panose="02020603050405020304" pitchFamily="18" charset="0"/>
              </a:rPr>
              <a:t>dấu</a:t>
            </a:r>
            <a:r>
              <a:rPr lang="en-US" sz="2400" b="1" dirty="0">
                <a:latin typeface="Times New Roman" panose="02020603050405020304" pitchFamily="18" charset="0"/>
                <a:ea typeface="Arial" panose="020B0604020202020204" pitchFamily="34" charset="0"/>
                <a:cs typeface="Times New Roman" panose="02020603050405020304" pitchFamily="18" charset="0"/>
              </a:rPr>
              <a:t> </a:t>
            </a:r>
            <a:r>
              <a:rPr lang="en-US" sz="2400" b="1" dirty="0" err="1">
                <a:latin typeface="Times New Roman" panose="02020603050405020304" pitchFamily="18" charset="0"/>
                <a:ea typeface="Arial" panose="020B0604020202020204" pitchFamily="34" charset="0"/>
                <a:cs typeface="Times New Roman" panose="02020603050405020304" pitchFamily="18" charset="0"/>
              </a:rPr>
              <a:t>dưới</a:t>
            </a:r>
            <a:r>
              <a:rPr lang="en-US" sz="2400" b="1" dirty="0">
                <a:latin typeface="Times New Roman" panose="02020603050405020304" pitchFamily="18" charset="0"/>
                <a:ea typeface="Arial" panose="020B0604020202020204" pitchFamily="34" charset="0"/>
                <a:cs typeface="Times New Roman" panose="02020603050405020304" pitchFamily="18" charset="0"/>
              </a:rPr>
              <a:t> </a:t>
            </a:r>
            <a:r>
              <a:rPr lang="en-US" sz="2400" b="1" dirty="0" err="1">
                <a:latin typeface="Times New Roman" panose="02020603050405020304" pitchFamily="18" charset="0"/>
                <a:ea typeface="Arial" panose="020B0604020202020204" pitchFamily="34" charset="0"/>
                <a:cs typeface="Times New Roman" panose="02020603050405020304" pitchFamily="18" charset="0"/>
              </a:rPr>
              <a:t>dạng</a:t>
            </a:r>
            <a:r>
              <a:rPr lang="en-US" sz="2400" b="1" dirty="0">
                <a:latin typeface="Times New Roman" panose="02020603050405020304" pitchFamily="18" charset="0"/>
                <a:ea typeface="Arial" panose="020B0604020202020204" pitchFamily="34" charset="0"/>
                <a:cs typeface="Times New Roman" panose="02020603050405020304" pitchFamily="18" charset="0"/>
              </a:rPr>
              <a:t> </a:t>
            </a:r>
            <a:r>
              <a:rPr lang="en-US" sz="2400" b="1" dirty="0" err="1">
                <a:latin typeface="Times New Roman" panose="02020603050405020304" pitchFamily="18" charset="0"/>
                <a:ea typeface="Arial" panose="020B0604020202020204" pitchFamily="34" charset="0"/>
                <a:cs typeface="Times New Roman" panose="02020603050405020304" pitchFamily="18" charset="0"/>
              </a:rPr>
              <a:t>bù</a:t>
            </a:r>
            <a:r>
              <a:rPr lang="en-US" sz="2400" b="1" dirty="0">
                <a:latin typeface="Times New Roman" panose="02020603050405020304" pitchFamily="18" charset="0"/>
                <a:ea typeface="Arial" panose="020B0604020202020204" pitchFamily="34" charset="0"/>
                <a:cs typeface="Times New Roman" panose="02020603050405020304" pitchFamily="18" charset="0"/>
              </a:rPr>
              <a:t> 2:</a:t>
            </a:r>
            <a:endParaRPr lang="en-US" sz="2400" dirty="0">
              <a:latin typeface="Times New Roman" panose="02020603050405020304" pitchFamily="18" charset="0"/>
              <a:ea typeface="Arial" panose="020B0604020202020204" pitchFamily="34" charset="0"/>
              <a:cs typeface="Times New Roman" panose="02020603050405020304" pitchFamily="18" charset="0"/>
            </a:endParaRPr>
          </a:p>
        </p:txBody>
      </p:sp>
      <p:sp>
        <p:nvSpPr>
          <p:cNvPr id="11" name="Rectangle 10"/>
          <p:cNvSpPr/>
          <p:nvPr/>
        </p:nvSpPr>
        <p:spPr>
          <a:xfrm>
            <a:off x="2420003" y="4640207"/>
            <a:ext cx="3874779" cy="446276"/>
          </a:xfrm>
          <a:prstGeom prst="rect">
            <a:avLst/>
          </a:prstGeom>
        </p:spPr>
        <p:txBody>
          <a:bodyPr wrap="none">
            <a:spAutoFit/>
          </a:bodyPr>
          <a:lstStyle/>
          <a:p>
            <a:pPr>
              <a:lnSpc>
                <a:spcPct val="115000"/>
              </a:lnSpc>
              <a:spcBef>
                <a:spcPts val="600"/>
              </a:spcBef>
              <a:spcAft>
                <a:spcPts val="600"/>
              </a:spcAft>
            </a:pP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Chuyển</a:t>
            </a:r>
            <a:r>
              <a:rPr lang="en-US" sz="2000" dirty="0">
                <a:latin typeface="Times New Roman" panose="02020603050405020304" pitchFamily="18" charset="0"/>
                <a:ea typeface="Arial" panose="020B0604020202020204" pitchFamily="34" charset="0"/>
                <a:cs typeface="Times New Roman" panose="02020603050405020304" pitchFamily="18" charset="0"/>
              </a:rPr>
              <a:t> các số sang </a:t>
            </a:r>
            <a:r>
              <a:rPr lang="en-US" sz="2000" dirty="0" err="1">
                <a:latin typeface="Times New Roman" panose="02020603050405020304" pitchFamily="18" charset="0"/>
                <a:ea typeface="Arial" panose="020B0604020202020204" pitchFamily="34" charset="0"/>
                <a:cs typeface="Times New Roman" panose="02020603050405020304" pitchFamily="18" charset="0"/>
              </a:rPr>
              <a:t>dạng</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mã</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bù</a:t>
            </a:r>
            <a:r>
              <a:rPr lang="en-US" sz="2000" dirty="0">
                <a:latin typeface="Times New Roman" panose="02020603050405020304" pitchFamily="18" charset="0"/>
                <a:ea typeface="Arial" panose="020B0604020202020204" pitchFamily="34" charset="0"/>
                <a:cs typeface="Times New Roman" panose="02020603050405020304" pitchFamily="18" charset="0"/>
              </a:rPr>
              <a:t> 2</a:t>
            </a:r>
          </a:p>
        </p:txBody>
      </p:sp>
      <p:sp>
        <p:nvSpPr>
          <p:cNvPr id="12" name="Rectangle 11"/>
          <p:cNvSpPr/>
          <p:nvPr/>
        </p:nvSpPr>
        <p:spPr>
          <a:xfrm>
            <a:off x="2405684" y="5076932"/>
            <a:ext cx="7200279" cy="446276"/>
          </a:xfrm>
          <a:prstGeom prst="rect">
            <a:avLst/>
          </a:prstGeom>
        </p:spPr>
        <p:txBody>
          <a:bodyPr wrap="square">
            <a:spAutoFit/>
          </a:bodyPr>
          <a:lstStyle/>
          <a:p>
            <a:pPr>
              <a:lnSpc>
                <a:spcPct val="115000"/>
              </a:lnSpc>
              <a:spcBef>
                <a:spcPts val="600"/>
              </a:spcBef>
              <a:spcAft>
                <a:spcPts val="600"/>
              </a:spcAft>
            </a:pPr>
            <a:r>
              <a:rPr lang="en-US" sz="2000" dirty="0">
                <a:latin typeface="Times New Roman" panose="02020603050405020304" pitchFamily="18" charset="0"/>
                <a:ea typeface="Arial" panose="020B0604020202020204" pitchFamily="34" charset="0"/>
                <a:cs typeface="Times New Roman" panose="02020603050405020304" pitchFamily="18" charset="0"/>
              </a:rPr>
              <a:t>+ Cộng </a:t>
            </a:r>
            <a:r>
              <a:rPr lang="en-US" sz="2000" dirty="0" err="1">
                <a:latin typeface="Times New Roman" panose="02020603050405020304" pitchFamily="18" charset="0"/>
                <a:ea typeface="Arial" panose="020B0604020202020204" pitchFamily="34" charset="0"/>
                <a:cs typeface="Times New Roman" panose="02020603050405020304" pitchFamily="18" charset="0"/>
              </a:rPr>
              <a:t>như</a:t>
            </a:r>
            <a:r>
              <a:rPr lang="en-US" sz="2000" dirty="0">
                <a:latin typeface="Times New Roman" panose="02020603050405020304" pitchFamily="18" charset="0"/>
                <a:ea typeface="Arial" panose="020B0604020202020204" pitchFamily="34" charset="0"/>
                <a:cs typeface="Times New Roman" panose="02020603050405020304" pitchFamily="18" charset="0"/>
              </a:rPr>
              <a:t> cộng các số </a:t>
            </a:r>
            <a:r>
              <a:rPr lang="en-US" sz="2000" dirty="0" err="1">
                <a:latin typeface="Times New Roman" panose="02020603050405020304" pitchFamily="18" charset="0"/>
                <a:ea typeface="Arial" panose="020B0604020202020204" pitchFamily="34" charset="0"/>
                <a:cs typeface="Times New Roman" panose="02020603050405020304" pitchFamily="18" charset="0"/>
              </a:rPr>
              <a:t>nhị</a:t>
            </a:r>
            <a:r>
              <a:rPr lang="en-US" sz="2000" dirty="0">
                <a:latin typeface="Times New Roman" panose="02020603050405020304" pitchFamily="18" charset="0"/>
                <a:ea typeface="Arial" panose="020B0604020202020204" pitchFamily="34" charset="0"/>
                <a:cs typeface="Times New Roman" panose="02020603050405020304" pitchFamily="18" charset="0"/>
              </a:rPr>
              <a:t> phân </a:t>
            </a:r>
            <a:r>
              <a:rPr lang="en-US" sz="2000" dirty="0" err="1">
                <a:latin typeface="Times New Roman" panose="02020603050405020304" pitchFamily="18" charset="0"/>
                <a:ea typeface="Arial" panose="020B0604020202020204" pitchFamily="34" charset="0"/>
                <a:cs typeface="Times New Roman" panose="02020603050405020304" pitchFamily="18" charset="0"/>
              </a:rPr>
              <a:t>thông</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thường</a:t>
            </a:r>
            <a:r>
              <a:rPr lang="en-US" sz="2000" dirty="0">
                <a:latin typeface="Times New Roman" panose="02020603050405020304" pitchFamily="18" charset="0"/>
                <a:ea typeface="Arial" panose="020B0604020202020204" pitchFamily="34" charset="0"/>
                <a:cs typeface="Times New Roman" panose="02020603050405020304" pitchFamily="18" charset="0"/>
              </a:rPr>
              <a:t> (cộng </a:t>
            </a:r>
            <a:r>
              <a:rPr lang="en-US" sz="2000" dirty="0" err="1">
                <a:latin typeface="Times New Roman" panose="02020603050405020304" pitchFamily="18" charset="0"/>
                <a:ea typeface="Arial" panose="020B0604020202020204" pitchFamily="34" charset="0"/>
                <a:cs typeface="Times New Roman" panose="02020603050405020304" pitchFamily="18" charset="0"/>
              </a:rPr>
              <a:t>cả</a:t>
            </a:r>
            <a:r>
              <a:rPr lang="en-US" sz="2000" dirty="0">
                <a:latin typeface="Times New Roman" panose="02020603050405020304" pitchFamily="18" charset="0"/>
                <a:ea typeface="Arial" panose="020B0604020202020204" pitchFamily="34" charset="0"/>
                <a:cs typeface="Times New Roman" panose="02020603050405020304" pitchFamily="18" charset="0"/>
              </a:rPr>
              <a:t> bit </a:t>
            </a:r>
            <a:r>
              <a:rPr lang="en-US" sz="2000" dirty="0" err="1">
                <a:latin typeface="Times New Roman" panose="02020603050405020304" pitchFamily="18" charset="0"/>
                <a:ea typeface="Arial" panose="020B0604020202020204" pitchFamily="34" charset="0"/>
                <a:cs typeface="Times New Roman" panose="02020603050405020304" pitchFamily="18" charset="0"/>
              </a:rPr>
              <a:t>dấu</a:t>
            </a:r>
            <a:r>
              <a:rPr lang="en-US" sz="2000" dirty="0">
                <a:latin typeface="Times New Roman" panose="02020603050405020304" pitchFamily="18" charset="0"/>
                <a:ea typeface="Arial" panose="020B0604020202020204" pitchFamily="34" charset="0"/>
                <a:cs typeface="Times New Roman" panose="02020603050405020304" pitchFamily="18" charset="0"/>
              </a:rPr>
              <a:t>)</a:t>
            </a:r>
          </a:p>
        </p:txBody>
      </p:sp>
      <p:sp>
        <p:nvSpPr>
          <p:cNvPr id="13" name="Rectangle 12"/>
          <p:cNvSpPr/>
          <p:nvPr/>
        </p:nvSpPr>
        <p:spPr>
          <a:xfrm>
            <a:off x="2405684" y="5584285"/>
            <a:ext cx="4023858" cy="446276"/>
          </a:xfrm>
          <a:prstGeom prst="rect">
            <a:avLst/>
          </a:prstGeom>
        </p:spPr>
        <p:txBody>
          <a:bodyPr wrap="none">
            <a:spAutoFit/>
          </a:bodyPr>
          <a:lstStyle/>
          <a:p>
            <a:pPr>
              <a:lnSpc>
                <a:spcPct val="115000"/>
              </a:lnSpc>
              <a:spcBef>
                <a:spcPts val="600"/>
              </a:spcBef>
              <a:spcAft>
                <a:spcPts val="600"/>
              </a:spcAft>
            </a:pP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Nếu</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có</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nhớ</a:t>
            </a:r>
            <a:r>
              <a:rPr lang="en-US" sz="2000" dirty="0">
                <a:latin typeface="Times New Roman" panose="02020603050405020304" pitchFamily="18" charset="0"/>
                <a:ea typeface="Arial" panose="020B0604020202020204" pitchFamily="34" charset="0"/>
                <a:cs typeface="Times New Roman" panose="02020603050405020304" pitchFamily="18" charset="0"/>
              </a:rPr>
              <a:t> ở bit </a:t>
            </a:r>
            <a:r>
              <a:rPr lang="en-US" sz="2000" dirty="0" err="1">
                <a:latin typeface="Times New Roman" panose="02020603050405020304" pitchFamily="18" charset="0"/>
                <a:ea typeface="Arial" panose="020B0604020202020204" pitchFamily="34" charset="0"/>
                <a:cs typeface="Times New Roman" panose="02020603050405020304" pitchFamily="18" charset="0"/>
              </a:rPr>
              <a:t>cao</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nhất</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thì</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bỏ</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đi</a:t>
            </a:r>
            <a:r>
              <a:rPr lang="en-US" sz="2000" dirty="0">
                <a:latin typeface="Times New Roman" panose="02020603050405020304" pitchFamily="18" charset="0"/>
                <a:ea typeface="Arial" panose="020B0604020202020204" pitchFamily="34" charset="0"/>
                <a:cs typeface="Times New Roman" panose="02020603050405020304" pitchFamily="18" charset="0"/>
              </a:rPr>
              <a:t>.</a:t>
            </a:r>
          </a:p>
        </p:txBody>
      </p:sp>
      <p:sp>
        <p:nvSpPr>
          <p:cNvPr id="14" name="Rectangle 13"/>
          <p:cNvSpPr/>
          <p:nvPr/>
        </p:nvSpPr>
        <p:spPr>
          <a:xfrm>
            <a:off x="1553031" y="6133213"/>
            <a:ext cx="8483600" cy="446276"/>
          </a:xfrm>
          <a:prstGeom prst="rect">
            <a:avLst/>
          </a:prstGeom>
        </p:spPr>
        <p:txBody>
          <a:bodyPr wrap="square">
            <a:spAutoFit/>
          </a:bodyPr>
          <a:lstStyle/>
          <a:p>
            <a:pPr marL="285750" indent="-285750">
              <a:lnSpc>
                <a:spcPct val="115000"/>
              </a:lnSpc>
              <a:spcBef>
                <a:spcPts val="600"/>
              </a:spcBef>
              <a:spcAft>
                <a:spcPts val="600"/>
              </a:spcAft>
              <a:buFont typeface="Wingdings" panose="05000000000000000000" pitchFamily="2" charset="2"/>
              <a:buChar char="Ø"/>
            </a:pPr>
            <a:r>
              <a:rPr lang="en-US" sz="2000" b="1" i="1" dirty="0" err="1">
                <a:latin typeface="Times New Roman" panose="02020603050405020304" pitchFamily="18" charset="0"/>
                <a:ea typeface="Arial" panose="020B0604020202020204" pitchFamily="34" charset="0"/>
                <a:cs typeface="Times New Roman" panose="02020603050405020304" pitchFamily="18" charset="0"/>
              </a:rPr>
              <a:t>Lưu</a:t>
            </a:r>
            <a:r>
              <a:rPr lang="en-US" sz="2000" b="1" i="1" dirty="0">
                <a:latin typeface="Times New Roman" panose="02020603050405020304" pitchFamily="18" charset="0"/>
                <a:ea typeface="Arial" panose="020B0604020202020204" pitchFamily="34" charset="0"/>
                <a:cs typeface="Times New Roman" panose="02020603050405020304" pitchFamily="18" charset="0"/>
              </a:rPr>
              <a:t> ý</a:t>
            </a:r>
            <a:r>
              <a:rPr lang="en-US" sz="2000" i="1" dirty="0">
                <a:latin typeface="Times New Roman" panose="02020603050405020304" pitchFamily="18" charset="0"/>
                <a:ea typeface="Arial" panose="020B0604020202020204" pitchFamily="34" charset="0"/>
                <a:cs typeface="Times New Roman" panose="02020603050405020304" pitchFamily="18" charset="0"/>
              </a:rPr>
              <a:t>:</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Kết</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quả</a:t>
            </a:r>
            <a:r>
              <a:rPr lang="en-US" sz="2000" dirty="0">
                <a:latin typeface="Times New Roman" panose="02020603050405020304" pitchFamily="18" charset="0"/>
                <a:ea typeface="Arial" panose="020B0604020202020204" pitchFamily="34" charset="0"/>
                <a:cs typeface="Times New Roman" panose="02020603050405020304" pitchFamily="18" charset="0"/>
              </a:rPr>
              <a:t> ở </a:t>
            </a:r>
            <a:r>
              <a:rPr lang="en-US" sz="2000" dirty="0" err="1">
                <a:latin typeface="Times New Roman" panose="02020603050405020304" pitchFamily="18" charset="0"/>
                <a:ea typeface="Arial" panose="020B0604020202020204" pitchFamily="34" charset="0"/>
                <a:cs typeface="Times New Roman" panose="02020603050405020304" pitchFamily="18" charset="0"/>
              </a:rPr>
              <a:t>dạng</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mã</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bù</a:t>
            </a:r>
            <a:r>
              <a:rPr lang="en-US" sz="2000" dirty="0">
                <a:latin typeface="Times New Roman" panose="02020603050405020304" pitchFamily="18" charset="0"/>
                <a:ea typeface="Arial" panose="020B0604020202020204" pitchFamily="34" charset="0"/>
                <a:cs typeface="Times New Roman" panose="02020603050405020304" pitchFamily="18" charset="0"/>
              </a:rPr>
              <a:t> 2, do </a:t>
            </a:r>
            <a:r>
              <a:rPr lang="en-US" sz="2000" dirty="0" err="1">
                <a:latin typeface="Times New Roman" panose="02020603050405020304" pitchFamily="18" charset="0"/>
                <a:ea typeface="Arial" panose="020B0604020202020204" pitchFamily="34" charset="0"/>
                <a:cs typeface="Times New Roman" panose="02020603050405020304" pitchFamily="18" charset="0"/>
              </a:rPr>
              <a:t>vậy</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phải</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chuyển</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về</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mã</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nhị</a:t>
            </a:r>
            <a:r>
              <a:rPr lang="en-US" sz="2000" dirty="0">
                <a:latin typeface="Times New Roman" panose="02020603050405020304" pitchFamily="18" charset="0"/>
                <a:ea typeface="Arial" panose="020B0604020202020204" pitchFamily="34" charset="0"/>
                <a:cs typeface="Times New Roman" panose="02020603050405020304" pitchFamily="18" charset="0"/>
              </a:rPr>
              <a:t> phân </a:t>
            </a:r>
            <a:r>
              <a:rPr lang="en-US" sz="2000" dirty="0" err="1">
                <a:latin typeface="Times New Roman" panose="02020603050405020304" pitchFamily="18" charset="0"/>
                <a:ea typeface="Arial" panose="020B0604020202020204" pitchFamily="34" charset="0"/>
                <a:cs typeface="Times New Roman" panose="02020603050405020304" pitchFamily="18" charset="0"/>
              </a:rPr>
              <a:t>có</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dấu</a:t>
            </a:r>
            <a:r>
              <a:rPr lang="en-US" sz="2000" dirty="0">
                <a:latin typeface="Times New Roman" panose="02020603050405020304" pitchFamily="18" charset="0"/>
                <a:ea typeface="Arial" panose="020B0604020202020204" pitchFamily="34" charset="0"/>
                <a:cs typeface="Times New Roman" panose="02020603050405020304" pitchFamily="18" charset="0"/>
              </a:rPr>
              <a:t>.</a:t>
            </a:r>
          </a:p>
        </p:txBody>
      </p:sp>
      <p:sp>
        <p:nvSpPr>
          <p:cNvPr id="16" name="Title 1"/>
          <p:cNvSpPr txBox="1">
            <a:spLocks/>
          </p:cNvSpPr>
          <p:nvPr/>
        </p:nvSpPr>
        <p:spPr>
          <a:xfrm>
            <a:off x="0" y="39982"/>
            <a:ext cx="10583167" cy="67146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1.2.4.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Các</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phép</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toán</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số</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học</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smtClean="0">
                <a:solidFill>
                  <a:srgbClr val="C00000"/>
                </a:solidFill>
                <a:latin typeface="Times New Roman" panose="02020603050405020304" pitchFamily="18" charset="0"/>
                <a:cs typeface="Times New Roman" panose="02020603050405020304" pitchFamily="18" charset="0"/>
              </a:rPr>
              <a:t>(</a:t>
            </a:r>
            <a:r>
              <a:rPr lang="en-US" sz="3200" b="1" dirty="0" err="1" smtClean="0">
                <a:solidFill>
                  <a:srgbClr val="C00000"/>
                </a:solidFill>
                <a:latin typeface="Times New Roman" panose="02020603050405020304" pitchFamily="18" charset="0"/>
                <a:cs typeface="Times New Roman" panose="02020603050405020304" pitchFamily="18" charset="0"/>
              </a:rPr>
              <a:t>có</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dấu</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trong</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hệ</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nhị</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smtClean="0">
                <a:solidFill>
                  <a:schemeClr val="bg2">
                    <a:lumMod val="25000"/>
                  </a:schemeClr>
                </a:solidFill>
                <a:latin typeface="Times New Roman" panose="02020603050405020304" pitchFamily="18" charset="0"/>
                <a:cs typeface="Times New Roman" panose="02020603050405020304" pitchFamily="18" charset="0"/>
              </a:rPr>
              <a:t>phân</a:t>
            </a:r>
            <a:r>
              <a:rPr lang="en-US" sz="3200" b="1" dirty="0" smtClean="0">
                <a:solidFill>
                  <a:schemeClr val="bg2">
                    <a:lumMod val="25000"/>
                  </a:schemeClr>
                </a:solidFill>
                <a:latin typeface="Times New Roman" panose="02020603050405020304" pitchFamily="18" charset="0"/>
                <a:cs typeface="Times New Roman" panose="02020603050405020304" pitchFamily="18" charset="0"/>
              </a:rPr>
              <a:t> (2)</a:t>
            </a:r>
            <a:endParaRPr lang="en-US" sz="3200" b="1"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130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style.rotation</p:attrName>
                                        </p:attrNameLst>
                                      </p:cBhvr>
                                      <p:tavLst>
                                        <p:tav tm="0">
                                          <p:val>
                                            <p:fltVal val="90"/>
                                          </p:val>
                                        </p:tav>
                                        <p:tav tm="100000">
                                          <p:val>
                                            <p:fltVal val="0"/>
                                          </p:val>
                                        </p:tav>
                                      </p:tavLst>
                                    </p:anim>
                                    <p:animEffect transition="in" filter="fade">
                                      <p:cBhvr>
                                        <p:cTn id="45" dur="10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1000"/>
                                        <p:tgtEl>
                                          <p:spTgt spid="10"/>
                                        </p:tgtEl>
                                      </p:cBhvr>
                                    </p:animEffect>
                                    <p:anim calcmode="lin" valueType="num">
                                      <p:cBhvr>
                                        <p:cTn id="51" dur="1000" fill="hold"/>
                                        <p:tgtEl>
                                          <p:spTgt spid="10"/>
                                        </p:tgtEl>
                                        <p:attrNameLst>
                                          <p:attrName>ppt_x</p:attrName>
                                        </p:attrNameLst>
                                      </p:cBhvr>
                                      <p:tavLst>
                                        <p:tav tm="0">
                                          <p:val>
                                            <p:strVal val="#ppt_x"/>
                                          </p:val>
                                        </p:tav>
                                        <p:tav tm="100000">
                                          <p:val>
                                            <p:strVal val="#ppt_x"/>
                                          </p:val>
                                        </p:tav>
                                      </p:tavLst>
                                    </p:anim>
                                    <p:anim calcmode="lin" valueType="num">
                                      <p:cBhvr>
                                        <p:cTn id="5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1000"/>
                                        <p:tgtEl>
                                          <p:spTgt spid="12"/>
                                        </p:tgtEl>
                                      </p:cBhvr>
                                    </p:animEffect>
                                    <p:anim calcmode="lin" valueType="num">
                                      <p:cBhvr>
                                        <p:cTn id="65" dur="1000" fill="hold"/>
                                        <p:tgtEl>
                                          <p:spTgt spid="12"/>
                                        </p:tgtEl>
                                        <p:attrNameLst>
                                          <p:attrName>ppt_x</p:attrName>
                                        </p:attrNameLst>
                                      </p:cBhvr>
                                      <p:tavLst>
                                        <p:tav tm="0">
                                          <p:val>
                                            <p:strVal val="#ppt_x"/>
                                          </p:val>
                                        </p:tav>
                                        <p:tav tm="100000">
                                          <p:val>
                                            <p:strVal val="#ppt_x"/>
                                          </p:val>
                                        </p:tav>
                                      </p:tavLst>
                                    </p:anim>
                                    <p:anim calcmode="lin" valueType="num">
                                      <p:cBhvr>
                                        <p:cTn id="6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1000"/>
                                        <p:tgtEl>
                                          <p:spTgt spid="13"/>
                                        </p:tgtEl>
                                      </p:cBhvr>
                                    </p:animEffect>
                                    <p:anim calcmode="lin" valueType="num">
                                      <p:cBhvr>
                                        <p:cTn id="72" dur="1000" fill="hold"/>
                                        <p:tgtEl>
                                          <p:spTgt spid="13"/>
                                        </p:tgtEl>
                                        <p:attrNameLst>
                                          <p:attrName>ppt_x</p:attrName>
                                        </p:attrNameLst>
                                      </p:cBhvr>
                                      <p:tavLst>
                                        <p:tav tm="0">
                                          <p:val>
                                            <p:strVal val="#ppt_x"/>
                                          </p:val>
                                        </p:tav>
                                        <p:tav tm="100000">
                                          <p:val>
                                            <p:strVal val="#ppt_x"/>
                                          </p:val>
                                        </p:tav>
                                      </p:tavLst>
                                    </p:anim>
                                    <p:anim calcmode="lin" valueType="num">
                                      <p:cBhvr>
                                        <p:cTn id="7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31" presetClass="entr" presetSubtype="0" fill="hold" grpId="0" nodeType="clickEffect">
                                  <p:stCondLst>
                                    <p:cond delay="0"/>
                                  </p:stCondLst>
                                  <p:childTnLst>
                                    <p:set>
                                      <p:cBhvr>
                                        <p:cTn id="77" dur="1" fill="hold">
                                          <p:stCondLst>
                                            <p:cond delay="0"/>
                                          </p:stCondLst>
                                        </p:cTn>
                                        <p:tgtEl>
                                          <p:spTgt spid="14"/>
                                        </p:tgtEl>
                                        <p:attrNameLst>
                                          <p:attrName>style.visibility</p:attrName>
                                        </p:attrNameLst>
                                      </p:cBhvr>
                                      <p:to>
                                        <p:strVal val="visible"/>
                                      </p:to>
                                    </p:set>
                                    <p:anim calcmode="lin" valueType="num">
                                      <p:cBhvr>
                                        <p:cTn id="78" dur="1000" fill="hold"/>
                                        <p:tgtEl>
                                          <p:spTgt spid="14"/>
                                        </p:tgtEl>
                                        <p:attrNameLst>
                                          <p:attrName>ppt_w</p:attrName>
                                        </p:attrNameLst>
                                      </p:cBhvr>
                                      <p:tavLst>
                                        <p:tav tm="0">
                                          <p:val>
                                            <p:fltVal val="0"/>
                                          </p:val>
                                        </p:tav>
                                        <p:tav tm="100000">
                                          <p:val>
                                            <p:strVal val="#ppt_w"/>
                                          </p:val>
                                        </p:tav>
                                      </p:tavLst>
                                    </p:anim>
                                    <p:anim calcmode="lin" valueType="num">
                                      <p:cBhvr>
                                        <p:cTn id="79" dur="1000" fill="hold"/>
                                        <p:tgtEl>
                                          <p:spTgt spid="14"/>
                                        </p:tgtEl>
                                        <p:attrNameLst>
                                          <p:attrName>ppt_h</p:attrName>
                                        </p:attrNameLst>
                                      </p:cBhvr>
                                      <p:tavLst>
                                        <p:tav tm="0">
                                          <p:val>
                                            <p:fltVal val="0"/>
                                          </p:val>
                                        </p:tav>
                                        <p:tav tm="100000">
                                          <p:val>
                                            <p:strVal val="#ppt_h"/>
                                          </p:val>
                                        </p:tav>
                                      </p:tavLst>
                                    </p:anim>
                                    <p:anim calcmode="lin" valueType="num">
                                      <p:cBhvr>
                                        <p:cTn id="80" dur="1000" fill="hold"/>
                                        <p:tgtEl>
                                          <p:spTgt spid="14"/>
                                        </p:tgtEl>
                                        <p:attrNameLst>
                                          <p:attrName>style.rotation</p:attrName>
                                        </p:attrNameLst>
                                      </p:cBhvr>
                                      <p:tavLst>
                                        <p:tav tm="0">
                                          <p:val>
                                            <p:fltVal val="90"/>
                                          </p:val>
                                        </p:tav>
                                        <p:tav tm="100000">
                                          <p:val>
                                            <p:fltVal val="0"/>
                                          </p:val>
                                        </p:tav>
                                      </p:tavLst>
                                    </p:anim>
                                    <p:animEffect transition="in" filter="fade">
                                      <p:cBhvr>
                                        <p:cTn id="8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9" grpId="0"/>
      <p:bldP spid="10" grpId="0"/>
      <p:bldP spid="11" grpId="0"/>
      <p:bldP spid="12" grpId="0"/>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29" y="142442"/>
            <a:ext cx="8229600" cy="493389"/>
          </a:xfrm>
        </p:spPr>
        <p:txBody>
          <a:bodyPr>
            <a:noAutofit/>
          </a:bodyPr>
          <a:lstStyle/>
          <a:p>
            <a:r>
              <a:rPr lang="en-US" sz="3200" b="1" dirty="0" err="1">
                <a:solidFill>
                  <a:schemeClr val="bg2">
                    <a:lumMod val="25000"/>
                  </a:schemeClr>
                </a:solidFill>
                <a:latin typeface="Times New Roman" panose="02020603050405020304" pitchFamily="18" charset="0"/>
                <a:cs typeface="Times New Roman" panose="02020603050405020304" pitchFamily="18" charset="0"/>
              </a:rPr>
              <a:t>Ví</a:t>
            </a:r>
            <a:r>
              <a:rPr lang="en-US" sz="3200" b="1" dirty="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a:solidFill>
                  <a:schemeClr val="bg2">
                    <a:lumMod val="25000"/>
                  </a:schemeClr>
                </a:solidFill>
                <a:latin typeface="Times New Roman" panose="02020603050405020304" pitchFamily="18" charset="0"/>
                <a:cs typeface="Times New Roman" panose="02020603050405020304" pitchFamily="18" charset="0"/>
              </a:rPr>
              <a:t>dụ</a:t>
            </a:r>
            <a:r>
              <a:rPr lang="en-US" sz="3200" b="1" dirty="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a:solidFill>
                  <a:schemeClr val="bg2">
                    <a:lumMod val="25000"/>
                  </a:schemeClr>
                </a:solidFill>
                <a:latin typeface="Times New Roman" panose="02020603050405020304" pitchFamily="18" charset="0"/>
                <a:cs typeface="Times New Roman" panose="02020603050405020304" pitchFamily="18" charset="0"/>
              </a:rPr>
              <a:t>cộng</a:t>
            </a:r>
            <a:r>
              <a:rPr lang="en-US" sz="3200" b="1" dirty="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a:solidFill>
                  <a:schemeClr val="bg2">
                    <a:lumMod val="25000"/>
                  </a:schemeClr>
                </a:solidFill>
                <a:latin typeface="Times New Roman" panose="02020603050405020304" pitchFamily="18" charset="0"/>
                <a:cs typeface="Times New Roman" panose="02020603050405020304" pitchFamily="18" charset="0"/>
              </a:rPr>
              <a:t>các</a:t>
            </a:r>
            <a:r>
              <a:rPr lang="en-US" sz="3200" b="1" dirty="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a:solidFill>
                  <a:schemeClr val="bg2">
                    <a:lumMod val="25000"/>
                  </a:schemeClr>
                </a:solidFill>
                <a:latin typeface="Times New Roman" panose="02020603050405020304" pitchFamily="18" charset="0"/>
                <a:cs typeface="Times New Roman" panose="02020603050405020304" pitchFamily="18" charset="0"/>
              </a:rPr>
              <a:t>số</a:t>
            </a:r>
            <a:r>
              <a:rPr lang="en-US" sz="3200" b="1" dirty="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a:solidFill>
                  <a:schemeClr val="bg2">
                    <a:lumMod val="25000"/>
                  </a:schemeClr>
                </a:solidFill>
                <a:latin typeface="Times New Roman" panose="02020603050405020304" pitchFamily="18" charset="0"/>
                <a:cs typeface="Times New Roman" panose="02020603050405020304" pitchFamily="18" charset="0"/>
              </a:rPr>
              <a:t>có</a:t>
            </a:r>
            <a:r>
              <a:rPr lang="en-US" sz="3200" b="1" dirty="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a:solidFill>
                  <a:schemeClr val="bg2">
                    <a:lumMod val="25000"/>
                  </a:schemeClr>
                </a:solidFill>
                <a:latin typeface="Times New Roman" panose="02020603050405020304" pitchFamily="18" charset="0"/>
                <a:cs typeface="Times New Roman" panose="02020603050405020304" pitchFamily="18" charset="0"/>
              </a:rPr>
              <a:t>dấu</a:t>
            </a:r>
            <a:endParaRPr lang="en-US" sz="3200" dirty="0">
              <a:solidFill>
                <a:schemeClr val="bg2">
                  <a:lumMod val="25000"/>
                </a:schemeClr>
              </a:solidFill>
            </a:endParaRPr>
          </a:p>
        </p:txBody>
      </p:sp>
      <p:sp>
        <p:nvSpPr>
          <p:cNvPr id="4" name="Slide Number Placeholder 3"/>
          <p:cNvSpPr>
            <a:spLocks noGrp="1"/>
          </p:cNvSpPr>
          <p:nvPr>
            <p:ph type="sldNum" sz="quarter" idx="12"/>
          </p:nvPr>
        </p:nvSpPr>
        <p:spPr/>
        <p:txBody>
          <a:bodyPr/>
          <a:lstStyle/>
          <a:p>
            <a:fld id="{A8707075-541A-4CB2-8C7D-C1C20183CA57}" type="slidenum">
              <a:rPr lang="en-US" smtClean="0"/>
              <a:pPr/>
              <a:t>19</a:t>
            </a:fld>
            <a:endParaRPr lang="en-US" dirty="0"/>
          </a:p>
        </p:txBody>
      </p:sp>
      <p:sp>
        <p:nvSpPr>
          <p:cNvPr id="6" name="TextBox 5"/>
          <p:cNvSpPr txBox="1"/>
          <p:nvPr/>
        </p:nvSpPr>
        <p:spPr>
          <a:xfrm>
            <a:off x="1676400" y="808058"/>
            <a:ext cx="6781800" cy="400110"/>
          </a:xfrm>
          <a:prstGeom prst="rect">
            <a:avLst/>
          </a:prstGeom>
          <a:noFill/>
        </p:spPr>
        <p:txBody>
          <a:bodyPr wrap="square" rtlCol="0">
            <a:spAutoFit/>
          </a:bodyPr>
          <a:lstStyle/>
          <a:p>
            <a:r>
              <a:rPr lang="en-US" sz="2000" b="1" dirty="0" err="1"/>
              <a:t>Ví</a:t>
            </a:r>
            <a:r>
              <a:rPr lang="en-US" sz="2000" b="1" dirty="0"/>
              <a:t> </a:t>
            </a:r>
            <a:r>
              <a:rPr lang="en-US" sz="2000" b="1" dirty="0" err="1"/>
              <a:t>dụ</a:t>
            </a:r>
            <a:r>
              <a:rPr lang="en-US" sz="2000" b="1" dirty="0"/>
              <a:t> 1: </a:t>
            </a:r>
            <a:r>
              <a:rPr lang="en-US" sz="2000" dirty="0" err="1"/>
              <a:t>thực</a:t>
            </a:r>
            <a:r>
              <a:rPr lang="en-US" sz="2000" dirty="0"/>
              <a:t> </a:t>
            </a:r>
            <a:r>
              <a:rPr lang="en-US" sz="2000" dirty="0" err="1"/>
              <a:t>hiện</a:t>
            </a:r>
            <a:r>
              <a:rPr lang="en-US" sz="2000" dirty="0"/>
              <a:t> </a:t>
            </a:r>
            <a:r>
              <a:rPr lang="en-US" sz="2000" dirty="0" err="1"/>
              <a:t>phép</a:t>
            </a:r>
            <a:r>
              <a:rPr lang="en-US" sz="2000" dirty="0"/>
              <a:t> </a:t>
            </a:r>
            <a:r>
              <a:rPr lang="en-US" sz="2000" dirty="0" err="1"/>
              <a:t>toán</a:t>
            </a:r>
            <a:r>
              <a:rPr lang="en-US" sz="2000" dirty="0"/>
              <a:t> 3+5 (</a:t>
            </a:r>
            <a:r>
              <a:rPr lang="en-US" sz="2000" dirty="0" err="1"/>
              <a:t>sử</a:t>
            </a:r>
            <a:r>
              <a:rPr lang="en-US" sz="2000" dirty="0"/>
              <a:t> </a:t>
            </a:r>
            <a:r>
              <a:rPr lang="en-US" sz="2000" dirty="0" err="1"/>
              <a:t>dụng</a:t>
            </a:r>
            <a:r>
              <a:rPr lang="en-US" sz="2000" dirty="0"/>
              <a:t> </a:t>
            </a:r>
            <a:r>
              <a:rPr lang="en-US" sz="2000" dirty="0" err="1"/>
              <a:t>mã</a:t>
            </a:r>
            <a:r>
              <a:rPr lang="en-US" sz="2000" dirty="0"/>
              <a:t> </a:t>
            </a:r>
            <a:r>
              <a:rPr lang="en-US" sz="2000" dirty="0" err="1"/>
              <a:t>bù</a:t>
            </a:r>
            <a:r>
              <a:rPr lang="en-US" sz="2000" dirty="0"/>
              <a:t> 1)</a:t>
            </a:r>
          </a:p>
        </p:txBody>
      </p:sp>
      <p:sp>
        <p:nvSpPr>
          <p:cNvPr id="7" name="TextBox 6"/>
          <p:cNvSpPr txBox="1"/>
          <p:nvPr/>
        </p:nvSpPr>
        <p:spPr>
          <a:xfrm>
            <a:off x="2589543" y="1331228"/>
            <a:ext cx="4767688" cy="400110"/>
          </a:xfrm>
          <a:prstGeom prst="rect">
            <a:avLst/>
          </a:prstGeom>
          <a:noFill/>
        </p:spPr>
        <p:txBody>
          <a:bodyPr wrap="square" rtlCol="0">
            <a:spAutoFit/>
          </a:bodyPr>
          <a:lstStyle/>
          <a:p>
            <a:r>
              <a:rPr lang="en-US" sz="2000" dirty="0"/>
              <a:t> + 3 = 0. 0011 (</a:t>
            </a:r>
            <a:r>
              <a:rPr lang="en-US" sz="2000" dirty="0" err="1"/>
              <a:t>mã</a:t>
            </a:r>
            <a:r>
              <a:rPr lang="en-US" sz="2000" dirty="0"/>
              <a:t> </a:t>
            </a:r>
            <a:r>
              <a:rPr lang="en-US" sz="2000" dirty="0" err="1"/>
              <a:t>bù</a:t>
            </a:r>
            <a:r>
              <a:rPr lang="en-US" sz="2000" dirty="0"/>
              <a:t> 1 </a:t>
            </a:r>
            <a:r>
              <a:rPr lang="en-US" sz="2000" dirty="0" err="1"/>
              <a:t>của</a:t>
            </a:r>
            <a:r>
              <a:rPr lang="en-US" sz="2000" dirty="0"/>
              <a:t> +3)</a:t>
            </a:r>
          </a:p>
        </p:txBody>
      </p:sp>
      <p:sp>
        <p:nvSpPr>
          <p:cNvPr id="8" name="TextBox 7"/>
          <p:cNvSpPr txBox="1"/>
          <p:nvPr/>
        </p:nvSpPr>
        <p:spPr>
          <a:xfrm>
            <a:off x="2562597" y="1704189"/>
            <a:ext cx="4566034" cy="400110"/>
          </a:xfrm>
          <a:prstGeom prst="rect">
            <a:avLst/>
          </a:prstGeom>
          <a:noFill/>
        </p:spPr>
        <p:txBody>
          <a:bodyPr wrap="square" rtlCol="0">
            <a:spAutoFit/>
          </a:bodyPr>
          <a:lstStyle/>
          <a:p>
            <a:r>
              <a:rPr lang="en-US" sz="2000" dirty="0"/>
              <a:t> + 5 = 0. 0101 (</a:t>
            </a:r>
            <a:r>
              <a:rPr lang="en-US" sz="2000" dirty="0" err="1"/>
              <a:t>mã</a:t>
            </a:r>
            <a:r>
              <a:rPr lang="en-US" sz="2000" dirty="0"/>
              <a:t> </a:t>
            </a:r>
            <a:r>
              <a:rPr lang="en-US" sz="2000" dirty="0" err="1"/>
              <a:t>bù</a:t>
            </a:r>
            <a:r>
              <a:rPr lang="en-US" sz="2000" dirty="0"/>
              <a:t> 1 </a:t>
            </a:r>
            <a:r>
              <a:rPr lang="en-US" sz="2000" dirty="0" err="1"/>
              <a:t>của</a:t>
            </a:r>
            <a:r>
              <a:rPr lang="en-US" sz="2000" dirty="0"/>
              <a:t> +5)</a:t>
            </a:r>
          </a:p>
        </p:txBody>
      </p:sp>
      <p:sp>
        <p:nvSpPr>
          <p:cNvPr id="9" name="TextBox 8"/>
          <p:cNvSpPr txBox="1"/>
          <p:nvPr/>
        </p:nvSpPr>
        <p:spPr>
          <a:xfrm>
            <a:off x="2445959" y="2185910"/>
            <a:ext cx="5444672" cy="400110"/>
          </a:xfrm>
          <a:prstGeom prst="rect">
            <a:avLst/>
          </a:prstGeom>
          <a:noFill/>
        </p:spPr>
        <p:txBody>
          <a:bodyPr wrap="square" rtlCol="0">
            <a:spAutoFit/>
          </a:bodyPr>
          <a:lstStyle/>
          <a:p>
            <a:r>
              <a:rPr lang="en-US" sz="2000" dirty="0"/>
              <a:t> </a:t>
            </a:r>
            <a:r>
              <a:rPr lang="en-US" sz="2000" dirty="0" err="1"/>
              <a:t>tổng</a:t>
            </a:r>
            <a:r>
              <a:rPr lang="en-US" sz="2000" dirty="0"/>
              <a:t> = 0. 1000 (ở </a:t>
            </a:r>
            <a:r>
              <a:rPr lang="en-US" sz="2000" dirty="0" err="1"/>
              <a:t>dạng</a:t>
            </a:r>
            <a:r>
              <a:rPr lang="en-US" sz="2000" dirty="0"/>
              <a:t> </a:t>
            </a:r>
            <a:r>
              <a:rPr lang="en-US" sz="2000" dirty="0" err="1"/>
              <a:t>mã</a:t>
            </a:r>
            <a:r>
              <a:rPr lang="en-US" sz="2000" dirty="0"/>
              <a:t> </a:t>
            </a:r>
            <a:r>
              <a:rPr lang="en-US" sz="2000" dirty="0" err="1"/>
              <a:t>bù</a:t>
            </a:r>
            <a:r>
              <a:rPr lang="en-US" sz="2000" dirty="0"/>
              <a:t> 1)</a:t>
            </a:r>
          </a:p>
        </p:txBody>
      </p:sp>
      <p:cxnSp>
        <p:nvCxnSpPr>
          <p:cNvPr id="11" name="Straight Connector 10"/>
          <p:cNvCxnSpPr/>
          <p:nvPr/>
        </p:nvCxnSpPr>
        <p:spPr>
          <a:xfrm>
            <a:off x="2750760" y="2073521"/>
            <a:ext cx="34281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086160" y="3007253"/>
            <a:ext cx="3629781" cy="400110"/>
          </a:xfrm>
          <a:prstGeom prst="rect">
            <a:avLst/>
          </a:prstGeom>
          <a:noFill/>
        </p:spPr>
        <p:txBody>
          <a:bodyPr wrap="square" rtlCol="0">
            <a:spAutoFit/>
          </a:bodyPr>
          <a:lstStyle/>
          <a:p>
            <a:r>
              <a:rPr lang="en-US" sz="2000" b="1" dirty="0"/>
              <a:t> </a:t>
            </a:r>
            <a:r>
              <a:rPr lang="en-US" sz="2000" b="1" dirty="0" err="1"/>
              <a:t>kết</a:t>
            </a:r>
            <a:r>
              <a:rPr lang="en-US" sz="2000" b="1" dirty="0"/>
              <a:t> </a:t>
            </a:r>
            <a:r>
              <a:rPr lang="en-US" sz="2000" b="1" dirty="0" err="1"/>
              <a:t>quả</a:t>
            </a:r>
            <a:r>
              <a:rPr lang="en-US" sz="2000" b="1" dirty="0"/>
              <a:t> = + 8</a:t>
            </a:r>
          </a:p>
        </p:txBody>
      </p:sp>
      <p:sp>
        <p:nvSpPr>
          <p:cNvPr id="21" name="TextBox 20"/>
          <p:cNvSpPr txBox="1"/>
          <p:nvPr/>
        </p:nvSpPr>
        <p:spPr>
          <a:xfrm>
            <a:off x="1777395" y="3713665"/>
            <a:ext cx="6781800" cy="400110"/>
          </a:xfrm>
          <a:prstGeom prst="rect">
            <a:avLst/>
          </a:prstGeom>
          <a:noFill/>
        </p:spPr>
        <p:txBody>
          <a:bodyPr wrap="square" rtlCol="0">
            <a:spAutoFit/>
          </a:bodyPr>
          <a:lstStyle/>
          <a:p>
            <a:r>
              <a:rPr lang="en-US" sz="2000" b="1" dirty="0" err="1"/>
              <a:t>Ví</a:t>
            </a:r>
            <a:r>
              <a:rPr lang="en-US" sz="2000" b="1" dirty="0"/>
              <a:t> </a:t>
            </a:r>
            <a:r>
              <a:rPr lang="en-US" sz="2000" b="1" dirty="0" err="1"/>
              <a:t>dụ</a:t>
            </a:r>
            <a:r>
              <a:rPr lang="en-US" sz="2000" b="1" dirty="0"/>
              <a:t> 2: </a:t>
            </a:r>
            <a:r>
              <a:rPr lang="en-US" sz="2000" dirty="0" err="1"/>
              <a:t>thực</a:t>
            </a:r>
            <a:r>
              <a:rPr lang="en-US" sz="2000" dirty="0"/>
              <a:t> </a:t>
            </a:r>
            <a:r>
              <a:rPr lang="en-US" sz="2000" dirty="0" err="1"/>
              <a:t>hiện</a:t>
            </a:r>
            <a:r>
              <a:rPr lang="en-US" sz="2000" dirty="0"/>
              <a:t> </a:t>
            </a:r>
            <a:r>
              <a:rPr lang="en-US" sz="2000" dirty="0" err="1"/>
              <a:t>phép</a:t>
            </a:r>
            <a:r>
              <a:rPr lang="en-US" sz="2000" dirty="0"/>
              <a:t> </a:t>
            </a:r>
            <a:r>
              <a:rPr lang="en-US" sz="2000" dirty="0" err="1"/>
              <a:t>toán</a:t>
            </a:r>
            <a:r>
              <a:rPr lang="en-US" sz="2000" dirty="0"/>
              <a:t> 3-5 (</a:t>
            </a:r>
            <a:r>
              <a:rPr lang="en-US" sz="2000" dirty="0" err="1"/>
              <a:t>sử</a:t>
            </a:r>
            <a:r>
              <a:rPr lang="en-US" sz="2000" dirty="0"/>
              <a:t> </a:t>
            </a:r>
            <a:r>
              <a:rPr lang="en-US" sz="2000" dirty="0" err="1"/>
              <a:t>dụng</a:t>
            </a:r>
            <a:r>
              <a:rPr lang="en-US" sz="2000" dirty="0"/>
              <a:t> </a:t>
            </a:r>
            <a:r>
              <a:rPr lang="en-US" sz="2000" dirty="0" err="1"/>
              <a:t>mã</a:t>
            </a:r>
            <a:r>
              <a:rPr lang="en-US" sz="2000" dirty="0"/>
              <a:t> </a:t>
            </a:r>
            <a:r>
              <a:rPr lang="en-US" sz="2000" dirty="0" err="1"/>
              <a:t>bù</a:t>
            </a:r>
            <a:r>
              <a:rPr lang="en-US" sz="2000" dirty="0"/>
              <a:t> 1)</a:t>
            </a:r>
          </a:p>
        </p:txBody>
      </p:sp>
      <p:sp>
        <p:nvSpPr>
          <p:cNvPr id="22" name="TextBox 21"/>
          <p:cNvSpPr txBox="1"/>
          <p:nvPr/>
        </p:nvSpPr>
        <p:spPr>
          <a:xfrm>
            <a:off x="2589543" y="4252482"/>
            <a:ext cx="4767688" cy="400110"/>
          </a:xfrm>
          <a:prstGeom prst="rect">
            <a:avLst/>
          </a:prstGeom>
          <a:noFill/>
        </p:spPr>
        <p:txBody>
          <a:bodyPr wrap="square" rtlCol="0">
            <a:spAutoFit/>
          </a:bodyPr>
          <a:lstStyle/>
          <a:p>
            <a:r>
              <a:rPr lang="en-US" sz="2000" dirty="0"/>
              <a:t> + 3 = 0. 0011 (</a:t>
            </a:r>
            <a:r>
              <a:rPr lang="en-US" sz="2000" dirty="0" err="1"/>
              <a:t>mã</a:t>
            </a:r>
            <a:r>
              <a:rPr lang="en-US" sz="2000" dirty="0"/>
              <a:t> </a:t>
            </a:r>
            <a:r>
              <a:rPr lang="en-US" sz="2000" dirty="0" err="1"/>
              <a:t>bù</a:t>
            </a:r>
            <a:r>
              <a:rPr lang="en-US" sz="2000" dirty="0"/>
              <a:t> 1 </a:t>
            </a:r>
            <a:r>
              <a:rPr lang="en-US" sz="2000" dirty="0" err="1"/>
              <a:t>của</a:t>
            </a:r>
            <a:r>
              <a:rPr lang="en-US" sz="2000" dirty="0"/>
              <a:t> + 3)</a:t>
            </a:r>
          </a:p>
        </p:txBody>
      </p:sp>
      <p:sp>
        <p:nvSpPr>
          <p:cNvPr id="23" name="TextBox 22"/>
          <p:cNvSpPr txBox="1"/>
          <p:nvPr/>
        </p:nvSpPr>
        <p:spPr>
          <a:xfrm>
            <a:off x="2623342" y="4625443"/>
            <a:ext cx="4566034" cy="400110"/>
          </a:xfrm>
          <a:prstGeom prst="rect">
            <a:avLst/>
          </a:prstGeom>
          <a:noFill/>
        </p:spPr>
        <p:txBody>
          <a:bodyPr wrap="square" rtlCol="0">
            <a:spAutoFit/>
          </a:bodyPr>
          <a:lstStyle/>
          <a:p>
            <a:r>
              <a:rPr lang="en-US" sz="2000" dirty="0"/>
              <a:t> - 5 = 1. 1010 (</a:t>
            </a:r>
            <a:r>
              <a:rPr lang="en-US" sz="2000" dirty="0" err="1"/>
              <a:t>mã</a:t>
            </a:r>
            <a:r>
              <a:rPr lang="en-US" sz="2000" dirty="0"/>
              <a:t> </a:t>
            </a:r>
            <a:r>
              <a:rPr lang="en-US" sz="2000" dirty="0" err="1"/>
              <a:t>bù</a:t>
            </a:r>
            <a:r>
              <a:rPr lang="en-US" sz="2000" dirty="0"/>
              <a:t> 1 </a:t>
            </a:r>
            <a:r>
              <a:rPr lang="en-US" sz="2000" dirty="0" err="1"/>
              <a:t>của</a:t>
            </a:r>
            <a:r>
              <a:rPr lang="en-US" sz="2000" dirty="0"/>
              <a:t> - 5)</a:t>
            </a:r>
          </a:p>
        </p:txBody>
      </p:sp>
      <p:sp>
        <p:nvSpPr>
          <p:cNvPr id="24" name="TextBox 23"/>
          <p:cNvSpPr txBox="1"/>
          <p:nvPr/>
        </p:nvSpPr>
        <p:spPr>
          <a:xfrm>
            <a:off x="2430504" y="5107164"/>
            <a:ext cx="5444672" cy="400110"/>
          </a:xfrm>
          <a:prstGeom prst="rect">
            <a:avLst/>
          </a:prstGeom>
          <a:noFill/>
        </p:spPr>
        <p:txBody>
          <a:bodyPr wrap="square" rtlCol="0">
            <a:spAutoFit/>
          </a:bodyPr>
          <a:lstStyle/>
          <a:p>
            <a:r>
              <a:rPr lang="en-US" sz="2000" dirty="0"/>
              <a:t> </a:t>
            </a:r>
            <a:r>
              <a:rPr lang="en-US" sz="2000" dirty="0" err="1"/>
              <a:t>tổng</a:t>
            </a:r>
            <a:r>
              <a:rPr lang="en-US" sz="2000" dirty="0"/>
              <a:t> = 1. 1101 (ở </a:t>
            </a:r>
            <a:r>
              <a:rPr lang="en-US" sz="2000" dirty="0" err="1"/>
              <a:t>dạng</a:t>
            </a:r>
            <a:r>
              <a:rPr lang="en-US" sz="2000" dirty="0"/>
              <a:t> </a:t>
            </a:r>
            <a:r>
              <a:rPr lang="en-US" sz="2000" dirty="0" err="1"/>
              <a:t>mã</a:t>
            </a:r>
            <a:r>
              <a:rPr lang="en-US" sz="2000" dirty="0"/>
              <a:t> </a:t>
            </a:r>
            <a:r>
              <a:rPr lang="en-US" sz="2000" dirty="0" err="1"/>
              <a:t>bù</a:t>
            </a:r>
            <a:r>
              <a:rPr lang="en-US" sz="2000" dirty="0"/>
              <a:t> 1)</a:t>
            </a:r>
          </a:p>
        </p:txBody>
      </p:sp>
      <p:cxnSp>
        <p:nvCxnSpPr>
          <p:cNvPr id="25" name="Straight Connector 24"/>
          <p:cNvCxnSpPr/>
          <p:nvPr/>
        </p:nvCxnSpPr>
        <p:spPr>
          <a:xfrm>
            <a:off x="2750760" y="4994775"/>
            <a:ext cx="34281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086160" y="5974623"/>
            <a:ext cx="3629781" cy="400110"/>
          </a:xfrm>
          <a:prstGeom prst="rect">
            <a:avLst/>
          </a:prstGeom>
          <a:noFill/>
        </p:spPr>
        <p:txBody>
          <a:bodyPr wrap="square" rtlCol="0">
            <a:spAutoFit/>
          </a:bodyPr>
          <a:lstStyle/>
          <a:p>
            <a:r>
              <a:rPr lang="en-US" sz="2000" b="1" dirty="0"/>
              <a:t> </a:t>
            </a:r>
            <a:r>
              <a:rPr lang="en-US" sz="2000" b="1" dirty="0" err="1"/>
              <a:t>kết</a:t>
            </a:r>
            <a:r>
              <a:rPr lang="en-US" sz="2000" b="1" dirty="0"/>
              <a:t> </a:t>
            </a:r>
            <a:r>
              <a:rPr lang="en-US" sz="2000" b="1" dirty="0" err="1"/>
              <a:t>quả</a:t>
            </a:r>
            <a:r>
              <a:rPr lang="en-US" sz="2000" b="1" dirty="0"/>
              <a:t> = - 2</a:t>
            </a:r>
          </a:p>
        </p:txBody>
      </p:sp>
      <p:sp>
        <p:nvSpPr>
          <p:cNvPr id="27" name="TextBox 26"/>
          <p:cNvSpPr txBox="1"/>
          <p:nvPr/>
        </p:nvSpPr>
        <p:spPr>
          <a:xfrm>
            <a:off x="1959429" y="2588841"/>
            <a:ext cx="5444672" cy="400110"/>
          </a:xfrm>
          <a:prstGeom prst="rect">
            <a:avLst/>
          </a:prstGeom>
          <a:noFill/>
        </p:spPr>
        <p:txBody>
          <a:bodyPr wrap="square" rtlCol="0">
            <a:spAutoFit/>
          </a:bodyPr>
          <a:lstStyle/>
          <a:p>
            <a:r>
              <a:rPr lang="en-US" sz="2000" dirty="0"/>
              <a:t> </a:t>
            </a:r>
            <a:r>
              <a:rPr lang="en-US" sz="2000" dirty="0" err="1"/>
              <a:t>Nhị</a:t>
            </a:r>
            <a:r>
              <a:rPr lang="en-US" sz="2000" dirty="0"/>
              <a:t> </a:t>
            </a:r>
            <a:r>
              <a:rPr lang="en-US" sz="2000" dirty="0" err="1"/>
              <a:t>phân</a:t>
            </a:r>
            <a:r>
              <a:rPr lang="en-US" sz="2000" dirty="0"/>
              <a:t> = + 1000 </a:t>
            </a:r>
          </a:p>
        </p:txBody>
      </p:sp>
      <p:sp>
        <p:nvSpPr>
          <p:cNvPr id="28" name="TextBox 27"/>
          <p:cNvSpPr txBox="1"/>
          <p:nvPr/>
        </p:nvSpPr>
        <p:spPr>
          <a:xfrm>
            <a:off x="1996587" y="5527535"/>
            <a:ext cx="5444672" cy="400110"/>
          </a:xfrm>
          <a:prstGeom prst="rect">
            <a:avLst/>
          </a:prstGeom>
          <a:noFill/>
        </p:spPr>
        <p:txBody>
          <a:bodyPr wrap="square" rtlCol="0">
            <a:spAutoFit/>
          </a:bodyPr>
          <a:lstStyle/>
          <a:p>
            <a:r>
              <a:rPr lang="en-US" sz="2000" dirty="0" err="1"/>
              <a:t>Nhị</a:t>
            </a:r>
            <a:r>
              <a:rPr lang="en-US" sz="2000" dirty="0"/>
              <a:t> </a:t>
            </a:r>
            <a:r>
              <a:rPr lang="en-US" sz="2000" dirty="0" err="1"/>
              <a:t>phân</a:t>
            </a:r>
            <a:r>
              <a:rPr lang="en-US" sz="2000" dirty="0"/>
              <a:t> =  -  0010</a:t>
            </a:r>
          </a:p>
        </p:txBody>
      </p:sp>
    </p:spTree>
    <p:extLst>
      <p:ext uri="{BB962C8B-B14F-4D97-AF65-F5344CB8AC3E}">
        <p14:creationId xmlns:p14="http://schemas.microsoft.com/office/powerpoint/2010/main" val="365909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7">
                                            <p:txEl>
                                              <p:pRg st="0" end="0"/>
                                            </p:txEl>
                                          </p:spTgt>
                                        </p:tgtEl>
                                        <p:attrNameLst>
                                          <p:attrName>style.visibility</p:attrName>
                                        </p:attrNameLst>
                                      </p:cBhvr>
                                      <p:to>
                                        <p:strVal val="visible"/>
                                      </p:to>
                                    </p:set>
                                    <p:animEffect transition="in" filter="fade">
                                      <p:cBhvr>
                                        <p:cTn id="40" dur="1000"/>
                                        <p:tgtEl>
                                          <p:spTgt spid="27">
                                            <p:txEl>
                                              <p:pRg st="0" end="0"/>
                                            </p:txEl>
                                          </p:spTgt>
                                        </p:tgtEl>
                                      </p:cBhvr>
                                    </p:animEffect>
                                    <p:anim calcmode="lin" valueType="num">
                                      <p:cBhvr>
                                        <p:cTn id="41" dur="10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2">
                                            <p:txEl>
                                              <p:pRg st="0" end="0"/>
                                            </p:txEl>
                                          </p:spTgt>
                                        </p:tgtEl>
                                        <p:attrNameLst>
                                          <p:attrName>style.visibility</p:attrName>
                                        </p:attrNameLst>
                                      </p:cBhvr>
                                      <p:to>
                                        <p:strVal val="visible"/>
                                      </p:to>
                                    </p:set>
                                    <p:animEffect transition="in" filter="fade">
                                      <p:cBhvr>
                                        <p:cTn id="47" dur="1000"/>
                                        <p:tgtEl>
                                          <p:spTgt spid="12">
                                            <p:txEl>
                                              <p:pRg st="0" end="0"/>
                                            </p:txEl>
                                          </p:spTgt>
                                        </p:tgtEl>
                                      </p:cBhvr>
                                    </p:animEffect>
                                    <p:anim calcmode="lin" valueType="num">
                                      <p:cBhvr>
                                        <p:cTn id="4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1000"/>
                                        <p:tgtEl>
                                          <p:spTgt spid="21"/>
                                        </p:tgtEl>
                                      </p:cBhvr>
                                    </p:animEffect>
                                    <p:anim calcmode="lin" valueType="num">
                                      <p:cBhvr>
                                        <p:cTn id="55" dur="1000" fill="hold"/>
                                        <p:tgtEl>
                                          <p:spTgt spid="21"/>
                                        </p:tgtEl>
                                        <p:attrNameLst>
                                          <p:attrName>ppt_x</p:attrName>
                                        </p:attrNameLst>
                                      </p:cBhvr>
                                      <p:tavLst>
                                        <p:tav tm="0">
                                          <p:val>
                                            <p:strVal val="#ppt_x"/>
                                          </p:val>
                                        </p:tav>
                                        <p:tav tm="100000">
                                          <p:val>
                                            <p:strVal val="#ppt_x"/>
                                          </p:val>
                                        </p:tav>
                                      </p:tavLst>
                                    </p:anim>
                                    <p:anim calcmode="lin" valueType="num">
                                      <p:cBhvr>
                                        <p:cTn id="5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22">
                                            <p:txEl>
                                              <p:pRg st="0" end="0"/>
                                            </p:txEl>
                                          </p:spTgt>
                                        </p:tgtEl>
                                        <p:attrNameLst>
                                          <p:attrName>style.visibility</p:attrName>
                                        </p:attrNameLst>
                                      </p:cBhvr>
                                      <p:to>
                                        <p:strVal val="visible"/>
                                      </p:to>
                                    </p:set>
                                    <p:animEffect transition="in" filter="fade">
                                      <p:cBhvr>
                                        <p:cTn id="61" dur="1000"/>
                                        <p:tgtEl>
                                          <p:spTgt spid="22">
                                            <p:txEl>
                                              <p:pRg st="0" end="0"/>
                                            </p:txEl>
                                          </p:spTgt>
                                        </p:tgtEl>
                                      </p:cBhvr>
                                    </p:animEffect>
                                    <p:anim calcmode="lin" valueType="num">
                                      <p:cBhvr>
                                        <p:cTn id="62"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63" dur="1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nodeType="clickEffect">
                                  <p:stCondLst>
                                    <p:cond delay="0"/>
                                  </p:stCondLst>
                                  <p:childTnLst>
                                    <p:set>
                                      <p:cBhvr>
                                        <p:cTn id="67" dur="1" fill="hold">
                                          <p:stCondLst>
                                            <p:cond delay="0"/>
                                          </p:stCondLst>
                                        </p:cTn>
                                        <p:tgtEl>
                                          <p:spTgt spid="23">
                                            <p:txEl>
                                              <p:pRg st="0" end="0"/>
                                            </p:txEl>
                                          </p:spTgt>
                                        </p:tgtEl>
                                        <p:attrNameLst>
                                          <p:attrName>style.visibility</p:attrName>
                                        </p:attrNameLst>
                                      </p:cBhvr>
                                      <p:to>
                                        <p:strVal val="visible"/>
                                      </p:to>
                                    </p:set>
                                    <p:animEffect transition="in" filter="barn(inVertical)">
                                      <p:cBhvr>
                                        <p:cTn id="68" dur="500"/>
                                        <p:tgtEl>
                                          <p:spTgt spid="23">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6" presetClass="entr" presetSubtype="21"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arn(inVertical)">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1000"/>
                                        <p:tgtEl>
                                          <p:spTgt spid="24"/>
                                        </p:tgtEl>
                                      </p:cBhvr>
                                    </p:animEffect>
                                    <p:anim calcmode="lin" valueType="num">
                                      <p:cBhvr>
                                        <p:cTn id="79" dur="1000" fill="hold"/>
                                        <p:tgtEl>
                                          <p:spTgt spid="24"/>
                                        </p:tgtEl>
                                        <p:attrNameLst>
                                          <p:attrName>ppt_x</p:attrName>
                                        </p:attrNameLst>
                                      </p:cBhvr>
                                      <p:tavLst>
                                        <p:tav tm="0">
                                          <p:val>
                                            <p:strVal val="#ppt_x"/>
                                          </p:val>
                                        </p:tav>
                                        <p:tav tm="100000">
                                          <p:val>
                                            <p:strVal val="#ppt_x"/>
                                          </p:val>
                                        </p:tav>
                                      </p:tavLst>
                                    </p:anim>
                                    <p:anim calcmode="lin" valueType="num">
                                      <p:cBhvr>
                                        <p:cTn id="8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1000"/>
                                        <p:tgtEl>
                                          <p:spTgt spid="28"/>
                                        </p:tgtEl>
                                      </p:cBhvr>
                                    </p:animEffect>
                                    <p:anim calcmode="lin" valueType="num">
                                      <p:cBhvr>
                                        <p:cTn id="86" dur="1000" fill="hold"/>
                                        <p:tgtEl>
                                          <p:spTgt spid="28"/>
                                        </p:tgtEl>
                                        <p:attrNameLst>
                                          <p:attrName>ppt_x</p:attrName>
                                        </p:attrNameLst>
                                      </p:cBhvr>
                                      <p:tavLst>
                                        <p:tav tm="0">
                                          <p:val>
                                            <p:strVal val="#ppt_x"/>
                                          </p:val>
                                        </p:tav>
                                        <p:tav tm="100000">
                                          <p:val>
                                            <p:strVal val="#ppt_x"/>
                                          </p:val>
                                        </p:tav>
                                      </p:tavLst>
                                    </p:anim>
                                    <p:anim calcmode="lin" valueType="num">
                                      <p:cBhvr>
                                        <p:cTn id="8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26">
                                            <p:txEl>
                                              <p:pRg st="0" end="0"/>
                                            </p:txEl>
                                          </p:spTgt>
                                        </p:tgtEl>
                                        <p:attrNameLst>
                                          <p:attrName>style.visibility</p:attrName>
                                        </p:attrNameLst>
                                      </p:cBhvr>
                                      <p:to>
                                        <p:strVal val="visible"/>
                                      </p:to>
                                    </p:set>
                                    <p:animEffect transition="in" filter="fade">
                                      <p:cBhvr>
                                        <p:cTn id="92" dur="1000"/>
                                        <p:tgtEl>
                                          <p:spTgt spid="26">
                                            <p:txEl>
                                              <p:pRg st="0" end="0"/>
                                            </p:txEl>
                                          </p:spTgt>
                                        </p:tgtEl>
                                      </p:cBhvr>
                                    </p:animEffect>
                                    <p:anim calcmode="lin" valueType="num">
                                      <p:cBhvr>
                                        <p:cTn id="93"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94" dur="10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1" grpId="0"/>
      <p:bldP spid="24"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2</a:t>
            </a:fld>
            <a:endParaRPr lang="en-US" dirty="0"/>
          </a:p>
        </p:txBody>
      </p:sp>
      <p:sp>
        <p:nvSpPr>
          <p:cNvPr id="6" name="Title 2"/>
          <p:cNvSpPr>
            <a:spLocks noGrp="1"/>
          </p:cNvSpPr>
          <p:nvPr>
            <p:ph type="title"/>
          </p:nvPr>
        </p:nvSpPr>
        <p:spPr>
          <a:xfrm>
            <a:off x="2989942" y="178247"/>
            <a:ext cx="6618515" cy="711205"/>
          </a:xfrm>
        </p:spPr>
        <p:txBody>
          <a:bodyPr>
            <a:normAutofit/>
          </a:bodyPr>
          <a:lstStyle/>
          <a:p>
            <a:r>
              <a:rPr lang="en-US" sz="3600" b="1" dirty="0">
                <a:latin typeface="Times New Roman" panose="02020603050405020304" pitchFamily="18" charset="0"/>
                <a:cs typeface="Times New Roman" panose="02020603050405020304" pitchFamily="18" charset="0"/>
              </a:rPr>
              <a:t>GIỚI THIỆU HỌC PHẦN</a:t>
            </a:r>
          </a:p>
        </p:txBody>
      </p:sp>
      <p:sp>
        <p:nvSpPr>
          <p:cNvPr id="8" name="TextBox 11"/>
          <p:cNvSpPr txBox="1"/>
          <p:nvPr/>
        </p:nvSpPr>
        <p:spPr>
          <a:xfrm>
            <a:off x="2524800" y="1544901"/>
            <a:ext cx="7487458" cy="1477328"/>
          </a:xfrm>
          <a:prstGeom prst="rect">
            <a:avLst/>
          </a:prstGeom>
          <a:solidFill>
            <a:srgbClr val="FFFF00"/>
          </a:solidFill>
        </p:spPr>
        <p:txBody>
          <a:bodyPr wrap="square" lIns="0" tIns="0" rIns="0" bIns="0" rtlCol="0">
            <a:spAutoFit/>
            <a:scene3d>
              <a:camera prst="orthographicFront"/>
              <a:lightRig rig="threePt" dir="t"/>
            </a:scene3d>
            <a:sp3d contourW="12700"/>
          </a:bodyPr>
          <a:lstStyle/>
          <a:p>
            <a:pPr marL="285750" indent="-285750">
              <a:buFont typeface="Wingdings" panose="05000000000000000000" pitchFamily="2" charset="2"/>
              <a:buChar char="§"/>
            </a:pPr>
            <a:r>
              <a:rPr lang="en-US" altLang="zh-CN" sz="2400" dirty="0" err="1">
                <a:latin typeface="Times New Roman" panose="02020603050405020304" pitchFamily="18" charset="0"/>
                <a:ea typeface="时尚中黑简体" panose="01010104010101010101" pitchFamily="2" charset="-122"/>
                <a:cs typeface="Times New Roman" panose="02020603050405020304" pitchFamily="18" charset="0"/>
              </a:rPr>
              <a:t>Thời</a:t>
            </a:r>
            <a:r>
              <a:rPr lang="en-US" altLang="zh-CN" sz="2400" dirty="0">
                <a:latin typeface="Times New Roman" panose="02020603050405020304" pitchFamily="18" charset="0"/>
                <a:ea typeface="时尚中黑简体" panose="01010104010101010101" pitchFamily="2" charset="-122"/>
                <a:cs typeface="Times New Roman" panose="02020603050405020304" pitchFamily="18" charset="0"/>
              </a:rPr>
              <a:t> </a:t>
            </a:r>
            <a:r>
              <a:rPr lang="en-US" altLang="zh-CN" sz="2400" dirty="0" err="1">
                <a:latin typeface="Times New Roman" panose="02020603050405020304" pitchFamily="18" charset="0"/>
                <a:ea typeface="时尚中黑简体" panose="01010104010101010101" pitchFamily="2" charset="-122"/>
                <a:cs typeface="Times New Roman" panose="02020603050405020304" pitchFamily="18" charset="0"/>
              </a:rPr>
              <a:t>lượng</a:t>
            </a:r>
            <a:r>
              <a:rPr lang="en-US" altLang="zh-CN" sz="2400" dirty="0">
                <a:latin typeface="Times New Roman" panose="02020603050405020304" pitchFamily="18" charset="0"/>
                <a:ea typeface="时尚中黑简体" panose="01010104010101010101" pitchFamily="2" charset="-122"/>
                <a:cs typeface="Times New Roman" panose="02020603050405020304" pitchFamily="18" charset="0"/>
              </a:rPr>
              <a:t>: </a:t>
            </a:r>
            <a:r>
              <a:rPr lang="en-US" altLang="zh-CN" sz="2400" dirty="0" smtClean="0">
                <a:latin typeface="Times New Roman" panose="02020603050405020304" pitchFamily="18" charset="0"/>
                <a:ea typeface="时尚中黑简体" panose="01010104010101010101" pitchFamily="2" charset="-122"/>
                <a:cs typeface="Times New Roman" panose="02020603050405020304" pitchFamily="18" charset="0"/>
              </a:rPr>
              <a:t>60 </a:t>
            </a:r>
            <a:r>
              <a:rPr lang="en-US" altLang="zh-CN" sz="2400" dirty="0" err="1">
                <a:latin typeface="Times New Roman" panose="02020603050405020304" pitchFamily="18" charset="0"/>
                <a:ea typeface="时尚中黑简体" panose="01010104010101010101" pitchFamily="2" charset="-122"/>
                <a:cs typeface="Times New Roman" panose="02020603050405020304" pitchFamily="18" charset="0"/>
              </a:rPr>
              <a:t>tiết</a:t>
            </a:r>
            <a:endParaRPr lang="en-US" altLang="zh-CN" sz="2400" dirty="0">
              <a:latin typeface="Times New Roman" panose="02020603050405020304" pitchFamily="18" charset="0"/>
              <a:ea typeface="时尚中黑简体" panose="01010104010101010101" pitchFamily="2" charset="-122"/>
              <a:cs typeface="Times New Roman" panose="02020603050405020304" pitchFamily="18" charset="0"/>
            </a:endParaRPr>
          </a:p>
          <a:p>
            <a:pPr marL="285750" indent="-285750">
              <a:buFont typeface="Wingdings" panose="05000000000000000000" pitchFamily="2" charset="2"/>
              <a:buChar char="§"/>
            </a:pPr>
            <a:r>
              <a:rPr lang="en-US" altLang="zh-CN" sz="2400" dirty="0" err="1">
                <a:latin typeface="Times New Roman" panose="02020603050405020304" pitchFamily="18" charset="0"/>
                <a:ea typeface="时尚中黑简体" panose="01010104010101010101" pitchFamily="2" charset="-122"/>
                <a:cs typeface="Times New Roman" panose="02020603050405020304" pitchFamily="18" charset="0"/>
              </a:rPr>
              <a:t>Lý</a:t>
            </a:r>
            <a:r>
              <a:rPr lang="en-US" altLang="zh-CN" sz="2400" dirty="0">
                <a:latin typeface="Times New Roman" panose="02020603050405020304" pitchFamily="18" charset="0"/>
                <a:ea typeface="时尚中黑简体" panose="01010104010101010101" pitchFamily="2" charset="-122"/>
                <a:cs typeface="Times New Roman" panose="02020603050405020304" pitchFamily="18" charset="0"/>
              </a:rPr>
              <a:t> </a:t>
            </a:r>
            <a:r>
              <a:rPr lang="en-US" altLang="zh-CN" sz="2400" dirty="0" err="1">
                <a:latin typeface="Times New Roman" panose="02020603050405020304" pitchFamily="18" charset="0"/>
                <a:ea typeface="时尚中黑简体" panose="01010104010101010101" pitchFamily="2" charset="-122"/>
                <a:cs typeface="Times New Roman" panose="02020603050405020304" pitchFamily="18" charset="0"/>
              </a:rPr>
              <a:t>thuyết</a:t>
            </a:r>
            <a:r>
              <a:rPr lang="en-US" altLang="zh-CN" sz="2400" dirty="0">
                <a:latin typeface="Times New Roman" panose="02020603050405020304" pitchFamily="18" charset="0"/>
                <a:ea typeface="时尚中黑简体" panose="01010104010101010101" pitchFamily="2" charset="-122"/>
                <a:cs typeface="Times New Roman" panose="02020603050405020304" pitchFamily="18" charset="0"/>
              </a:rPr>
              <a:t>: </a:t>
            </a:r>
            <a:r>
              <a:rPr lang="en-US" altLang="zh-CN" sz="2400" dirty="0" smtClean="0">
                <a:latin typeface="Times New Roman" panose="02020603050405020304" pitchFamily="18" charset="0"/>
                <a:ea typeface="时尚中黑简体" panose="01010104010101010101" pitchFamily="2" charset="-122"/>
                <a:cs typeface="Times New Roman" panose="02020603050405020304" pitchFamily="18" charset="0"/>
              </a:rPr>
              <a:t>30 </a:t>
            </a:r>
            <a:r>
              <a:rPr lang="en-US" altLang="zh-CN" sz="2400" dirty="0" err="1">
                <a:latin typeface="Times New Roman" panose="02020603050405020304" pitchFamily="18" charset="0"/>
                <a:ea typeface="时尚中黑简体" panose="01010104010101010101" pitchFamily="2" charset="-122"/>
                <a:cs typeface="Times New Roman" panose="02020603050405020304" pitchFamily="18" charset="0"/>
              </a:rPr>
              <a:t>tiết</a:t>
            </a:r>
            <a:endParaRPr lang="en-US" altLang="zh-CN" sz="2400" dirty="0">
              <a:latin typeface="Times New Roman" panose="02020603050405020304" pitchFamily="18" charset="0"/>
              <a:ea typeface="时尚中黑简体" panose="01010104010101010101" pitchFamily="2" charset="-122"/>
              <a:cs typeface="Times New Roman" panose="02020603050405020304" pitchFamily="18" charset="0"/>
            </a:endParaRPr>
          </a:p>
          <a:p>
            <a:pPr marL="285750" indent="-285750">
              <a:buFont typeface="Wingdings" panose="05000000000000000000" pitchFamily="2" charset="2"/>
              <a:buChar char="§"/>
            </a:pPr>
            <a:r>
              <a:rPr lang="en-US" altLang="zh-CN" sz="2400" dirty="0" err="1">
                <a:latin typeface="Times New Roman" panose="02020603050405020304" pitchFamily="18" charset="0"/>
                <a:ea typeface="时尚中黑简体" panose="01010104010101010101" pitchFamily="2" charset="-122"/>
                <a:cs typeface="Times New Roman" panose="02020603050405020304" pitchFamily="18" charset="0"/>
              </a:rPr>
              <a:t>Bài</a:t>
            </a:r>
            <a:r>
              <a:rPr lang="en-US" altLang="zh-CN" sz="2400" dirty="0">
                <a:latin typeface="Times New Roman" panose="02020603050405020304" pitchFamily="18" charset="0"/>
                <a:ea typeface="时尚中黑简体" panose="01010104010101010101" pitchFamily="2" charset="-122"/>
                <a:cs typeface="Times New Roman" panose="02020603050405020304" pitchFamily="18" charset="0"/>
              </a:rPr>
              <a:t> </a:t>
            </a:r>
            <a:r>
              <a:rPr lang="en-US" altLang="zh-CN" sz="2400" dirty="0" err="1">
                <a:latin typeface="Times New Roman" panose="02020603050405020304" pitchFamily="18" charset="0"/>
                <a:ea typeface="时尚中黑简体" panose="01010104010101010101" pitchFamily="2" charset="-122"/>
                <a:cs typeface="Times New Roman" panose="02020603050405020304" pitchFamily="18" charset="0"/>
              </a:rPr>
              <a:t>tập</a:t>
            </a:r>
            <a:r>
              <a:rPr lang="en-US" altLang="zh-CN" sz="2400" dirty="0">
                <a:latin typeface="Times New Roman" panose="02020603050405020304" pitchFamily="18" charset="0"/>
                <a:ea typeface="时尚中黑简体" panose="01010104010101010101" pitchFamily="2" charset="-122"/>
                <a:cs typeface="Times New Roman" panose="02020603050405020304" pitchFamily="18" charset="0"/>
              </a:rPr>
              <a:t>: </a:t>
            </a:r>
            <a:r>
              <a:rPr lang="en-US" altLang="zh-CN" sz="2400" dirty="0" smtClean="0">
                <a:latin typeface="Times New Roman" panose="02020603050405020304" pitchFamily="18" charset="0"/>
                <a:ea typeface="时尚中黑简体" panose="01010104010101010101" pitchFamily="2" charset="-122"/>
                <a:cs typeface="Times New Roman" panose="02020603050405020304" pitchFamily="18" charset="0"/>
              </a:rPr>
              <a:t>10 </a:t>
            </a:r>
            <a:r>
              <a:rPr lang="en-US" altLang="zh-CN" sz="2400" dirty="0" err="1">
                <a:latin typeface="Times New Roman" panose="02020603050405020304" pitchFamily="18" charset="0"/>
                <a:ea typeface="时尚中黑简体" panose="01010104010101010101" pitchFamily="2" charset="-122"/>
                <a:cs typeface="Times New Roman" panose="02020603050405020304" pitchFamily="18" charset="0"/>
              </a:rPr>
              <a:t>tiết</a:t>
            </a:r>
            <a:endParaRPr lang="en-US" altLang="zh-CN" sz="2400" dirty="0">
              <a:latin typeface="Times New Roman" panose="02020603050405020304" pitchFamily="18" charset="0"/>
              <a:ea typeface="时尚中黑简体" panose="01010104010101010101" pitchFamily="2" charset="-122"/>
              <a:cs typeface="Times New Roman" panose="02020603050405020304" pitchFamily="18" charset="0"/>
            </a:endParaRPr>
          </a:p>
          <a:p>
            <a:pPr marL="285750" indent="-285750">
              <a:buFont typeface="Wingdings" panose="05000000000000000000" pitchFamily="2" charset="2"/>
              <a:buChar char="§"/>
            </a:pPr>
            <a:r>
              <a:rPr lang="en-US" altLang="zh-CN" sz="2400" dirty="0" err="1" smtClean="0">
                <a:latin typeface="Times New Roman" panose="02020603050405020304" pitchFamily="18" charset="0"/>
                <a:ea typeface="时尚中黑简体" panose="01010104010101010101" pitchFamily="2" charset="-122"/>
                <a:cs typeface="Times New Roman" panose="02020603050405020304" pitchFamily="18" charset="0"/>
              </a:rPr>
              <a:t>Thực</a:t>
            </a:r>
            <a:r>
              <a:rPr lang="en-US" altLang="zh-CN" sz="2400" dirty="0" smtClean="0">
                <a:latin typeface="Times New Roman" panose="02020603050405020304" pitchFamily="18" charset="0"/>
                <a:ea typeface="时尚中黑简体" panose="01010104010101010101" pitchFamily="2" charset="-122"/>
                <a:cs typeface="Times New Roman" panose="02020603050405020304" pitchFamily="18" charset="0"/>
              </a:rPr>
              <a:t> </a:t>
            </a:r>
            <a:r>
              <a:rPr lang="en-US" altLang="zh-CN" sz="2400" dirty="0" err="1">
                <a:latin typeface="Times New Roman" panose="02020603050405020304" pitchFamily="18" charset="0"/>
                <a:ea typeface="时尚中黑简体" panose="01010104010101010101" pitchFamily="2" charset="-122"/>
                <a:cs typeface="Times New Roman" panose="02020603050405020304" pitchFamily="18" charset="0"/>
              </a:rPr>
              <a:t>hành</a:t>
            </a:r>
            <a:r>
              <a:rPr lang="en-US" altLang="zh-CN" sz="2400" dirty="0">
                <a:latin typeface="Times New Roman" panose="02020603050405020304" pitchFamily="18" charset="0"/>
                <a:ea typeface="时尚中黑简体" panose="01010104010101010101" pitchFamily="2" charset="-122"/>
                <a:cs typeface="Times New Roman" panose="02020603050405020304" pitchFamily="18" charset="0"/>
              </a:rPr>
              <a:t>/</a:t>
            </a:r>
            <a:r>
              <a:rPr lang="en-US" altLang="zh-CN" sz="2400" dirty="0" err="1">
                <a:latin typeface="Times New Roman" panose="02020603050405020304" pitchFamily="18" charset="0"/>
                <a:ea typeface="时尚中黑简体" panose="01010104010101010101" pitchFamily="2" charset="-122"/>
                <a:cs typeface="Times New Roman" panose="02020603050405020304" pitchFamily="18" charset="0"/>
              </a:rPr>
              <a:t>thí</a:t>
            </a:r>
            <a:r>
              <a:rPr lang="en-US" altLang="zh-CN" sz="2400" dirty="0">
                <a:latin typeface="Times New Roman" panose="02020603050405020304" pitchFamily="18" charset="0"/>
                <a:ea typeface="时尚中黑简体" panose="01010104010101010101" pitchFamily="2" charset="-122"/>
                <a:cs typeface="Times New Roman" panose="02020603050405020304" pitchFamily="18" charset="0"/>
              </a:rPr>
              <a:t> </a:t>
            </a:r>
            <a:r>
              <a:rPr lang="en-US" altLang="zh-CN" sz="2400" dirty="0" err="1">
                <a:latin typeface="Times New Roman" panose="02020603050405020304" pitchFamily="18" charset="0"/>
                <a:ea typeface="时尚中黑简体" panose="01010104010101010101" pitchFamily="2" charset="-122"/>
                <a:cs typeface="Times New Roman" panose="02020603050405020304" pitchFamily="18" charset="0"/>
              </a:rPr>
              <a:t>nghiệm</a:t>
            </a:r>
            <a:r>
              <a:rPr lang="en-US" altLang="zh-CN" sz="2400" dirty="0">
                <a:latin typeface="Times New Roman" panose="02020603050405020304" pitchFamily="18" charset="0"/>
                <a:ea typeface="时尚中黑简体" panose="01010104010101010101" pitchFamily="2" charset="-122"/>
                <a:cs typeface="Times New Roman" panose="02020603050405020304" pitchFamily="18" charset="0"/>
              </a:rPr>
              <a:t>: </a:t>
            </a:r>
            <a:r>
              <a:rPr lang="en-US" altLang="zh-CN" sz="2400" dirty="0" smtClean="0">
                <a:latin typeface="Times New Roman" panose="02020603050405020304" pitchFamily="18" charset="0"/>
                <a:ea typeface="时尚中黑简体" panose="01010104010101010101" pitchFamily="2" charset="-122"/>
                <a:cs typeface="Times New Roman" panose="02020603050405020304" pitchFamily="18" charset="0"/>
              </a:rPr>
              <a:t>20 </a:t>
            </a:r>
            <a:r>
              <a:rPr lang="en-US" altLang="zh-CN" sz="2400" dirty="0" err="1" smtClean="0">
                <a:latin typeface="Times New Roman" panose="02020603050405020304" pitchFamily="18" charset="0"/>
                <a:ea typeface="时尚中黑简体" panose="01010104010101010101" pitchFamily="2" charset="-122"/>
                <a:cs typeface="Times New Roman" panose="02020603050405020304" pitchFamily="18" charset="0"/>
              </a:rPr>
              <a:t>tiết</a:t>
            </a:r>
            <a:endParaRPr lang="en-US" altLang="zh-CN" sz="2400" dirty="0">
              <a:latin typeface="Times New Roman" panose="02020603050405020304" pitchFamily="18" charset="0"/>
              <a:ea typeface="时尚中黑简体" panose="01010104010101010101" pitchFamily="2" charset="-122"/>
              <a:cs typeface="Times New Roman" panose="02020603050405020304" pitchFamily="18" charset="0"/>
            </a:endParaRPr>
          </a:p>
        </p:txBody>
      </p:sp>
      <p:sp>
        <p:nvSpPr>
          <p:cNvPr id="9" name="TextBox 11"/>
          <p:cNvSpPr txBox="1"/>
          <p:nvPr/>
        </p:nvSpPr>
        <p:spPr>
          <a:xfrm>
            <a:off x="2524800" y="4103599"/>
            <a:ext cx="7597611" cy="2585323"/>
          </a:xfrm>
          <a:prstGeom prst="rect">
            <a:avLst/>
          </a:prstGeom>
          <a:solidFill>
            <a:srgbClr val="FFFF00"/>
          </a:solidFill>
        </p:spPr>
        <p:txBody>
          <a:bodyPr wrap="square" lIns="0" tIns="0" rIns="0" bIns="0" rtlCol="0">
            <a:spAutoFit/>
            <a:scene3d>
              <a:camera prst="orthographicFront"/>
              <a:lightRig rig="threePt" dir="t"/>
            </a:scene3d>
            <a:sp3d contourW="12700"/>
          </a:bodyPr>
          <a:lstStyle>
            <a:defPPr>
              <a:defRPr lang="en-US"/>
            </a:defPPr>
            <a:lvl1pPr marL="285750" indent="-285750">
              <a:buFont typeface="Wingdings" panose="05000000000000000000" pitchFamily="2" charset="2"/>
              <a:buChar char="§"/>
              <a:defRPr sz="2000">
                <a:latin typeface="Times New Roman" panose="02020603050405020304" pitchFamily="18" charset="0"/>
                <a:ea typeface="时尚中黑简体" panose="01010104010101010101" pitchFamily="2" charset="-122"/>
                <a:cs typeface="Times New Roman" panose="02020603050405020304" pitchFamily="18" charset="0"/>
              </a:defRPr>
            </a:lvl1pPr>
            <a:lvl2pPr marL="742950" lvl="1" indent="-285750">
              <a:buFont typeface="Wingdings" panose="05000000000000000000" pitchFamily="2" charset="2"/>
              <a:buChar char="§"/>
              <a:defRPr sz="2000">
                <a:latin typeface="Times New Roman" panose="02020603050405020304" pitchFamily="18" charset="0"/>
                <a:ea typeface="时尚中黑简体" panose="01010104010101010101" pitchFamily="2" charset="-122"/>
                <a:cs typeface="Times New Roman" panose="02020603050405020304" pitchFamily="18" charset="0"/>
              </a:defRPr>
            </a:lvl2pPr>
          </a:lstStyle>
          <a:p>
            <a:r>
              <a:rPr lang="en-US" altLang="zh-CN" sz="2400" dirty="0" err="1"/>
              <a:t>Điểm</a:t>
            </a:r>
            <a:r>
              <a:rPr lang="en-US" altLang="zh-CN" sz="2400" dirty="0"/>
              <a:t> </a:t>
            </a:r>
            <a:r>
              <a:rPr lang="en-US" altLang="zh-CN" sz="2400" dirty="0" err="1"/>
              <a:t>chuyên</a:t>
            </a:r>
            <a:r>
              <a:rPr lang="en-US" altLang="zh-CN" sz="2400" dirty="0"/>
              <a:t> </a:t>
            </a:r>
            <a:r>
              <a:rPr lang="en-US" altLang="zh-CN" sz="2400" dirty="0" err="1"/>
              <a:t>cần</a:t>
            </a:r>
            <a:r>
              <a:rPr lang="en-US" altLang="zh-CN" sz="2400" dirty="0"/>
              <a:t>:</a:t>
            </a:r>
          </a:p>
          <a:p>
            <a:pPr lvl="1">
              <a:buFont typeface="Arial" panose="020B0604020202020204" pitchFamily="34" charset="0"/>
              <a:buChar char="•"/>
            </a:pPr>
            <a:r>
              <a:rPr lang="en-US" altLang="zh-CN" sz="2400" dirty="0" err="1"/>
              <a:t>Đi</a:t>
            </a:r>
            <a:r>
              <a:rPr lang="en-US" altLang="zh-CN" sz="2400" dirty="0"/>
              <a:t> </a:t>
            </a:r>
            <a:r>
              <a:rPr lang="en-US" altLang="zh-CN" sz="2400" dirty="0" err="1"/>
              <a:t>học</a:t>
            </a:r>
            <a:r>
              <a:rPr lang="en-US" altLang="zh-CN" sz="2400" dirty="0"/>
              <a:t> </a:t>
            </a:r>
            <a:r>
              <a:rPr lang="en-US" altLang="zh-CN" sz="2400" dirty="0" err="1"/>
              <a:t>đầy</a:t>
            </a:r>
            <a:r>
              <a:rPr lang="en-US" altLang="zh-CN" sz="2400" dirty="0"/>
              <a:t> </a:t>
            </a:r>
            <a:r>
              <a:rPr lang="en-US" altLang="zh-CN" sz="2400" dirty="0" err="1"/>
              <a:t>đủ</a:t>
            </a:r>
            <a:r>
              <a:rPr lang="en-US" altLang="zh-CN" sz="2400" dirty="0"/>
              <a:t>, </a:t>
            </a:r>
            <a:r>
              <a:rPr lang="en-US" altLang="zh-CN" sz="2400" dirty="0" err="1"/>
              <a:t>đúng</a:t>
            </a:r>
            <a:r>
              <a:rPr lang="en-US" altLang="zh-CN" sz="2400" dirty="0"/>
              <a:t> </a:t>
            </a:r>
            <a:r>
              <a:rPr lang="en-US" altLang="zh-CN" sz="2400" dirty="0" err="1"/>
              <a:t>giờ</a:t>
            </a:r>
            <a:endParaRPr lang="en-US" altLang="zh-CN" sz="2400" dirty="0"/>
          </a:p>
          <a:p>
            <a:pPr lvl="1">
              <a:buFont typeface="Arial" panose="020B0604020202020204" pitchFamily="34" charset="0"/>
              <a:buChar char="•"/>
            </a:pPr>
            <a:r>
              <a:rPr lang="en-US" altLang="zh-CN" sz="2400" dirty="0" err="1"/>
              <a:t>Tham</a:t>
            </a:r>
            <a:r>
              <a:rPr lang="en-US" altLang="zh-CN" sz="2400" dirty="0"/>
              <a:t> </a:t>
            </a:r>
            <a:r>
              <a:rPr lang="en-US" altLang="zh-CN" sz="2400" dirty="0" err="1"/>
              <a:t>gia</a:t>
            </a:r>
            <a:r>
              <a:rPr lang="en-US" altLang="zh-CN" sz="2400" dirty="0"/>
              <a:t> </a:t>
            </a:r>
            <a:r>
              <a:rPr lang="en-US" altLang="zh-CN" sz="2400" dirty="0" err="1"/>
              <a:t>xây</a:t>
            </a:r>
            <a:r>
              <a:rPr lang="en-US" altLang="zh-CN" sz="2400" dirty="0"/>
              <a:t> </a:t>
            </a:r>
            <a:r>
              <a:rPr lang="en-US" altLang="zh-CN" sz="2400" dirty="0" err="1"/>
              <a:t>dựng</a:t>
            </a:r>
            <a:r>
              <a:rPr lang="en-US" altLang="zh-CN" sz="2400" dirty="0"/>
              <a:t> </a:t>
            </a:r>
            <a:r>
              <a:rPr lang="en-US" altLang="zh-CN" sz="2400" dirty="0" err="1"/>
              <a:t>bài</a:t>
            </a:r>
            <a:endParaRPr lang="en-US" altLang="zh-CN" sz="2400" dirty="0"/>
          </a:p>
          <a:p>
            <a:pPr lvl="1">
              <a:buFont typeface="Arial" panose="020B0604020202020204" pitchFamily="34" charset="0"/>
              <a:buChar char="•"/>
            </a:pPr>
            <a:r>
              <a:rPr lang="en-US" altLang="zh-CN" sz="2400" dirty="0"/>
              <a:t>Ý </a:t>
            </a:r>
            <a:r>
              <a:rPr lang="en-US" altLang="zh-CN" sz="2400" dirty="0" err="1"/>
              <a:t>thức</a:t>
            </a:r>
            <a:r>
              <a:rPr lang="en-US" altLang="zh-CN" sz="2400" dirty="0"/>
              <a:t> </a:t>
            </a:r>
            <a:r>
              <a:rPr lang="en-US" altLang="zh-CN" sz="2400" dirty="0" err="1"/>
              <a:t>khi</a:t>
            </a:r>
            <a:r>
              <a:rPr lang="en-US" altLang="zh-CN" sz="2400" dirty="0"/>
              <a:t> </a:t>
            </a:r>
            <a:r>
              <a:rPr lang="en-US" altLang="zh-CN" sz="2400" dirty="0" err="1"/>
              <a:t>tham</a:t>
            </a:r>
            <a:r>
              <a:rPr lang="en-US" altLang="zh-CN" sz="2400" dirty="0"/>
              <a:t> </a:t>
            </a:r>
            <a:r>
              <a:rPr lang="en-US" altLang="zh-CN" sz="2400" dirty="0" err="1"/>
              <a:t>gia</a:t>
            </a:r>
            <a:r>
              <a:rPr lang="en-US" altLang="zh-CN" sz="2400" dirty="0"/>
              <a:t> </a:t>
            </a:r>
            <a:r>
              <a:rPr lang="en-US" altLang="zh-CN" sz="2400" dirty="0" err="1"/>
              <a:t>học</a:t>
            </a:r>
            <a:r>
              <a:rPr lang="en-US" altLang="zh-CN" sz="2400" dirty="0"/>
              <a:t> </a:t>
            </a:r>
            <a:r>
              <a:rPr lang="en-US" altLang="zh-CN" sz="2400" dirty="0" err="1"/>
              <a:t>tập</a:t>
            </a:r>
            <a:endParaRPr lang="en-US" altLang="zh-CN" sz="2400" dirty="0"/>
          </a:p>
          <a:p>
            <a:r>
              <a:rPr lang="en-US" altLang="zh-CN" sz="2400" dirty="0" err="1"/>
              <a:t>Hình</a:t>
            </a:r>
            <a:r>
              <a:rPr lang="en-US" altLang="zh-CN" sz="2400" dirty="0"/>
              <a:t> </a:t>
            </a:r>
            <a:r>
              <a:rPr lang="en-US" altLang="zh-CN" sz="2400" dirty="0" err="1"/>
              <a:t>thức</a:t>
            </a:r>
            <a:r>
              <a:rPr lang="en-US" altLang="zh-CN" sz="2400" dirty="0"/>
              <a:t> </a:t>
            </a:r>
            <a:r>
              <a:rPr lang="en-US" altLang="zh-CN" sz="2400" dirty="0" err="1"/>
              <a:t>kiểm</a:t>
            </a:r>
            <a:r>
              <a:rPr lang="en-US" altLang="zh-CN" sz="2400" dirty="0"/>
              <a:t> </a:t>
            </a:r>
            <a:r>
              <a:rPr lang="en-US" altLang="zh-CN" sz="2400" dirty="0" err="1"/>
              <a:t>tra</a:t>
            </a:r>
            <a:r>
              <a:rPr lang="en-US" altLang="zh-CN" sz="2400" dirty="0"/>
              <a:t> </a:t>
            </a:r>
            <a:r>
              <a:rPr lang="en-US" altLang="zh-CN" sz="2400" dirty="0" err="1"/>
              <a:t>giữa</a:t>
            </a:r>
            <a:r>
              <a:rPr lang="en-US" altLang="zh-CN" sz="2400" dirty="0"/>
              <a:t> </a:t>
            </a:r>
            <a:r>
              <a:rPr lang="en-US" altLang="zh-CN" sz="2400" dirty="0" err="1"/>
              <a:t>kỳ</a:t>
            </a:r>
            <a:r>
              <a:rPr lang="en-US" altLang="zh-CN" sz="2400" dirty="0"/>
              <a:t>: </a:t>
            </a:r>
            <a:r>
              <a:rPr lang="en-US" altLang="zh-CN" sz="2400" dirty="0" err="1"/>
              <a:t>Thi</a:t>
            </a:r>
            <a:r>
              <a:rPr lang="en-US" altLang="zh-CN" sz="2400" dirty="0"/>
              <a:t> </a:t>
            </a:r>
            <a:r>
              <a:rPr lang="en-US" altLang="zh-CN" sz="2400" dirty="0" err="1"/>
              <a:t>viết</a:t>
            </a:r>
            <a:endParaRPr lang="en-US" altLang="zh-CN" sz="2400" dirty="0"/>
          </a:p>
          <a:p>
            <a:r>
              <a:rPr lang="en-US" altLang="zh-CN" sz="2400" dirty="0" err="1"/>
              <a:t>Hình</a:t>
            </a:r>
            <a:r>
              <a:rPr lang="en-US" altLang="zh-CN" sz="2400" dirty="0"/>
              <a:t> </a:t>
            </a:r>
            <a:r>
              <a:rPr lang="en-US" altLang="zh-CN" sz="2400" dirty="0" err="1"/>
              <a:t>thức</a:t>
            </a:r>
            <a:r>
              <a:rPr lang="en-US" altLang="zh-CN" sz="2400" dirty="0"/>
              <a:t> </a:t>
            </a:r>
            <a:r>
              <a:rPr lang="en-US" altLang="zh-CN" sz="2400" dirty="0" err="1"/>
              <a:t>thi</a:t>
            </a:r>
            <a:r>
              <a:rPr lang="en-US" altLang="zh-CN" sz="2400" dirty="0"/>
              <a:t> </a:t>
            </a:r>
            <a:r>
              <a:rPr lang="en-US" altLang="zh-CN" sz="2400" dirty="0" err="1"/>
              <a:t>kết</a:t>
            </a:r>
            <a:r>
              <a:rPr lang="en-US" altLang="zh-CN" sz="2400" dirty="0"/>
              <a:t> </a:t>
            </a:r>
            <a:r>
              <a:rPr lang="en-US" altLang="zh-CN" sz="2400" dirty="0" err="1"/>
              <a:t>thúc</a:t>
            </a:r>
            <a:r>
              <a:rPr lang="en-US" altLang="zh-CN" sz="2400" dirty="0"/>
              <a:t> </a:t>
            </a:r>
            <a:r>
              <a:rPr lang="en-US" altLang="zh-CN" sz="2400" dirty="0" err="1"/>
              <a:t>học</a:t>
            </a:r>
            <a:r>
              <a:rPr lang="en-US" altLang="zh-CN" sz="2400" dirty="0"/>
              <a:t> </a:t>
            </a:r>
            <a:r>
              <a:rPr lang="en-US" altLang="zh-CN" sz="2400" dirty="0" err="1"/>
              <a:t>phần</a:t>
            </a:r>
            <a:r>
              <a:rPr lang="en-US" altLang="zh-CN" sz="2400" dirty="0"/>
              <a:t>: </a:t>
            </a:r>
            <a:r>
              <a:rPr lang="en-US" altLang="zh-CN" sz="2400" dirty="0" err="1"/>
              <a:t>Trắc</a:t>
            </a:r>
            <a:r>
              <a:rPr lang="en-US" altLang="zh-CN" sz="2400" dirty="0"/>
              <a:t> </a:t>
            </a:r>
            <a:r>
              <a:rPr lang="en-US" altLang="zh-CN" sz="2400" dirty="0" err="1"/>
              <a:t>nghiệm</a:t>
            </a:r>
            <a:endParaRPr lang="en-US" altLang="zh-CN" sz="2400" dirty="0"/>
          </a:p>
          <a:p>
            <a:r>
              <a:rPr lang="en-US" sz="2400" dirty="0" err="1"/>
              <a:t>Hoàn</a:t>
            </a:r>
            <a:r>
              <a:rPr lang="en-US" sz="2400" dirty="0"/>
              <a:t> </a:t>
            </a:r>
            <a:r>
              <a:rPr lang="en-US" sz="2400" dirty="0" err="1"/>
              <a:t>thành</a:t>
            </a:r>
            <a:r>
              <a:rPr lang="en-US" sz="2400" dirty="0"/>
              <a:t> </a:t>
            </a:r>
            <a:r>
              <a:rPr lang="en-US" sz="2400" dirty="0" err="1"/>
              <a:t>tối</a:t>
            </a:r>
            <a:r>
              <a:rPr lang="en-US" sz="2400" dirty="0"/>
              <a:t> </a:t>
            </a:r>
            <a:r>
              <a:rPr lang="en-US" sz="2400" dirty="0" err="1"/>
              <a:t>thiểu</a:t>
            </a:r>
            <a:r>
              <a:rPr lang="en-US" sz="2400" dirty="0"/>
              <a:t> 3/5 </a:t>
            </a:r>
            <a:r>
              <a:rPr lang="en-US" sz="2400" dirty="0" err="1"/>
              <a:t>bài</a:t>
            </a:r>
            <a:r>
              <a:rPr lang="en-US" sz="2400" dirty="0"/>
              <a:t> </a:t>
            </a:r>
            <a:r>
              <a:rPr lang="en-US" sz="2400" dirty="0" err="1"/>
              <a:t>thực</a:t>
            </a:r>
            <a:r>
              <a:rPr lang="en-US" sz="2400" dirty="0"/>
              <a:t> </a:t>
            </a:r>
            <a:r>
              <a:rPr lang="en-US" sz="2400" dirty="0" err="1"/>
              <a:t>hành</a:t>
            </a:r>
            <a:r>
              <a:rPr lang="en-US" sz="2400" dirty="0"/>
              <a:t> </a:t>
            </a:r>
            <a:r>
              <a:rPr lang="en-US" sz="2400" dirty="0" err="1"/>
              <a:t>mới</a:t>
            </a:r>
            <a:r>
              <a:rPr lang="en-US" sz="2400" dirty="0"/>
              <a:t> </a:t>
            </a:r>
            <a:r>
              <a:rPr lang="en-US" sz="2400" dirty="0" err="1"/>
              <a:t>được</a:t>
            </a:r>
            <a:r>
              <a:rPr lang="en-US" sz="2400" dirty="0"/>
              <a:t> </a:t>
            </a:r>
            <a:r>
              <a:rPr lang="en-US" sz="2400" dirty="0" err="1"/>
              <a:t>thi</a:t>
            </a:r>
            <a:endParaRPr lang="en-US" sz="2400" dirty="0"/>
          </a:p>
        </p:txBody>
      </p:sp>
      <p:sp>
        <p:nvSpPr>
          <p:cNvPr id="10" name="TextBox 11"/>
          <p:cNvSpPr txBox="1"/>
          <p:nvPr/>
        </p:nvSpPr>
        <p:spPr>
          <a:xfrm>
            <a:off x="3628572" y="3378248"/>
            <a:ext cx="5329181" cy="369332"/>
          </a:xfrm>
          <a:prstGeom prst="rect">
            <a:avLst/>
          </a:prstGeom>
          <a:solidFill>
            <a:srgbClr val="FFFF00"/>
          </a:solidFill>
        </p:spPr>
        <p:txBody>
          <a:bodyPr wrap="square" lIns="0" tIns="0" rIns="0" bIns="0" rtlCol="0">
            <a:spAutoFit/>
            <a:scene3d>
              <a:camera prst="orthographicFront"/>
              <a:lightRig rig="threePt" dir="t"/>
            </a:scene3d>
            <a:sp3d contourW="12700"/>
          </a:bodyPr>
          <a:lstStyle>
            <a:defPPr>
              <a:defRPr lang="en-US"/>
            </a:defPPr>
            <a:lvl1pPr marL="342900" indent="-342900">
              <a:buFont typeface="Wingdings" panose="05000000000000000000" pitchFamily="2" charset="2"/>
              <a:buChar char="v"/>
              <a:defRPr sz="2400" b="1">
                <a:solidFill>
                  <a:srgbClr val="C00000"/>
                </a:solidFill>
                <a:latin typeface="Times New Roman" panose="02020603050405020304" pitchFamily="18" charset="0"/>
                <a:cs typeface="Times New Roman" panose="02020603050405020304" pitchFamily="18" charset="0"/>
              </a:defRPr>
            </a:lvl1pPr>
          </a:lstStyle>
          <a:p>
            <a:r>
              <a:rPr lang="en-US" dirty="0"/>
              <a:t>ĐÁNH GIÁ KẾT QUẢ HỌC TẬP:</a:t>
            </a:r>
          </a:p>
        </p:txBody>
      </p:sp>
      <p:sp>
        <p:nvSpPr>
          <p:cNvPr id="11" name="TextBox 11"/>
          <p:cNvSpPr txBox="1"/>
          <p:nvPr/>
        </p:nvSpPr>
        <p:spPr>
          <a:xfrm>
            <a:off x="3628572" y="1011492"/>
            <a:ext cx="5329181" cy="369332"/>
          </a:xfrm>
          <a:prstGeom prst="rect">
            <a:avLst/>
          </a:prstGeom>
          <a:solidFill>
            <a:srgbClr val="FFFF00"/>
          </a:solidFill>
        </p:spPr>
        <p:txBody>
          <a:bodyPr wrap="square" lIns="0" tIns="0" rIns="0" bIns="0" rtlCol="0">
            <a:spAutoFit/>
            <a:scene3d>
              <a:camera prst="orthographicFront"/>
              <a:lightRig rig="threePt" dir="t"/>
            </a:scene3d>
            <a:sp3d contourW="12700"/>
          </a:bodyPr>
          <a:lstStyle/>
          <a:p>
            <a:pPr marL="342900" indent="-342900">
              <a:buFont typeface="Wingdings" panose="05000000000000000000" pitchFamily="2" charset="2"/>
              <a:buChar char="v"/>
            </a:pPr>
            <a:r>
              <a:rPr lang="en-US" sz="2400" b="1" dirty="0" smtClean="0">
                <a:solidFill>
                  <a:srgbClr val="C00000"/>
                </a:solidFill>
                <a:latin typeface="Times New Roman" panose="02020603050405020304" pitchFamily="18" charset="0"/>
                <a:cs typeface="Times New Roman" panose="02020603050405020304" pitchFamily="18" charset="0"/>
              </a:rPr>
              <a:t>TỔNG THỜI LƯỢNG: 03 TÍN CHỈ</a:t>
            </a:r>
            <a:endParaRPr lang="en-US" sz="24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11222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20</a:t>
            </a:fld>
            <a:endParaRPr lang="en-US" dirty="0"/>
          </a:p>
        </p:txBody>
      </p:sp>
      <p:sp>
        <p:nvSpPr>
          <p:cNvPr id="6" name="TextBox 5"/>
          <p:cNvSpPr txBox="1"/>
          <p:nvPr/>
        </p:nvSpPr>
        <p:spPr>
          <a:xfrm>
            <a:off x="1582588" y="1259224"/>
            <a:ext cx="3753112" cy="707886"/>
          </a:xfrm>
          <a:prstGeom prst="rect">
            <a:avLst/>
          </a:prstGeom>
          <a:noFill/>
        </p:spPr>
        <p:txBody>
          <a:bodyPr wrap="square" rtlCol="0">
            <a:spAutoFit/>
          </a:bodyPr>
          <a:lstStyle/>
          <a:p>
            <a:r>
              <a:rPr lang="en-US" sz="2000" b="1" dirty="0" err="1"/>
              <a:t>Ví</a:t>
            </a:r>
            <a:r>
              <a:rPr lang="en-US" sz="2000" b="1" dirty="0"/>
              <a:t> </a:t>
            </a:r>
            <a:r>
              <a:rPr lang="en-US" sz="2000" b="1" dirty="0" err="1"/>
              <a:t>dụ</a:t>
            </a:r>
            <a:r>
              <a:rPr lang="en-US" sz="2000" b="1" dirty="0"/>
              <a:t> 3: </a:t>
            </a:r>
            <a:r>
              <a:rPr lang="en-US" sz="2000" dirty="0" err="1"/>
              <a:t>thực</a:t>
            </a:r>
            <a:r>
              <a:rPr lang="en-US" sz="2000" dirty="0"/>
              <a:t> </a:t>
            </a:r>
            <a:r>
              <a:rPr lang="en-US" sz="2000" dirty="0" err="1"/>
              <a:t>hiện</a:t>
            </a:r>
            <a:r>
              <a:rPr lang="en-US" sz="2000" dirty="0"/>
              <a:t> </a:t>
            </a:r>
            <a:r>
              <a:rPr lang="en-US" sz="2000" dirty="0" err="1"/>
              <a:t>phép</a:t>
            </a:r>
            <a:r>
              <a:rPr lang="en-US" sz="2000" dirty="0"/>
              <a:t> </a:t>
            </a:r>
            <a:r>
              <a:rPr lang="en-US" sz="2000" dirty="0" err="1"/>
              <a:t>toán</a:t>
            </a:r>
            <a:r>
              <a:rPr lang="en-US" sz="2000" dirty="0"/>
              <a:t>:</a:t>
            </a:r>
          </a:p>
          <a:p>
            <a:r>
              <a:rPr lang="en-US" sz="2000" dirty="0"/>
              <a:t> (-6) + (-7) (</a:t>
            </a:r>
            <a:r>
              <a:rPr lang="en-US" sz="2000" dirty="0" err="1"/>
              <a:t>sử</a:t>
            </a:r>
            <a:r>
              <a:rPr lang="en-US" sz="2000" dirty="0"/>
              <a:t> </a:t>
            </a:r>
            <a:r>
              <a:rPr lang="en-US" sz="2000" dirty="0" err="1"/>
              <a:t>dụng</a:t>
            </a:r>
            <a:r>
              <a:rPr lang="en-US" sz="2000" dirty="0"/>
              <a:t> </a:t>
            </a:r>
            <a:r>
              <a:rPr lang="en-US" sz="2000" dirty="0" err="1"/>
              <a:t>mã</a:t>
            </a:r>
            <a:r>
              <a:rPr lang="en-US" sz="2000" dirty="0"/>
              <a:t> </a:t>
            </a:r>
            <a:r>
              <a:rPr lang="en-US" sz="2000" dirty="0" err="1"/>
              <a:t>bù</a:t>
            </a:r>
            <a:r>
              <a:rPr lang="en-US" sz="2000" dirty="0"/>
              <a:t> 1)</a:t>
            </a:r>
          </a:p>
        </p:txBody>
      </p:sp>
      <p:sp>
        <p:nvSpPr>
          <p:cNvPr id="7" name="TextBox 6"/>
          <p:cNvSpPr txBox="1"/>
          <p:nvPr/>
        </p:nvSpPr>
        <p:spPr>
          <a:xfrm>
            <a:off x="2359816" y="2244370"/>
            <a:ext cx="3895843" cy="400110"/>
          </a:xfrm>
          <a:prstGeom prst="rect">
            <a:avLst/>
          </a:prstGeom>
          <a:noFill/>
        </p:spPr>
        <p:txBody>
          <a:bodyPr wrap="square" rtlCol="0">
            <a:spAutoFit/>
          </a:bodyPr>
          <a:lstStyle/>
          <a:p>
            <a:r>
              <a:rPr lang="en-US" sz="2000" dirty="0"/>
              <a:t> - 6 = 1. 1001 (</a:t>
            </a:r>
            <a:r>
              <a:rPr lang="en-US" sz="2000" dirty="0" err="1"/>
              <a:t>mã</a:t>
            </a:r>
            <a:r>
              <a:rPr lang="en-US" sz="2000" dirty="0"/>
              <a:t> </a:t>
            </a:r>
            <a:r>
              <a:rPr lang="en-US" sz="2000" dirty="0" err="1"/>
              <a:t>bù</a:t>
            </a:r>
            <a:r>
              <a:rPr lang="en-US" sz="2000" dirty="0"/>
              <a:t> 1 </a:t>
            </a:r>
            <a:r>
              <a:rPr lang="en-US" sz="2000" dirty="0" err="1"/>
              <a:t>của</a:t>
            </a:r>
            <a:r>
              <a:rPr lang="en-US" sz="2000" dirty="0"/>
              <a:t> -6)</a:t>
            </a:r>
          </a:p>
        </p:txBody>
      </p:sp>
      <p:sp>
        <p:nvSpPr>
          <p:cNvPr id="8" name="TextBox 7"/>
          <p:cNvSpPr txBox="1"/>
          <p:nvPr/>
        </p:nvSpPr>
        <p:spPr>
          <a:xfrm>
            <a:off x="2332870" y="2617331"/>
            <a:ext cx="3922789" cy="400110"/>
          </a:xfrm>
          <a:prstGeom prst="rect">
            <a:avLst/>
          </a:prstGeom>
          <a:noFill/>
        </p:spPr>
        <p:txBody>
          <a:bodyPr wrap="square" rtlCol="0">
            <a:spAutoFit/>
          </a:bodyPr>
          <a:lstStyle/>
          <a:p>
            <a:r>
              <a:rPr lang="en-US" sz="2000" dirty="0"/>
              <a:t> - 7 = 1. 1000 (</a:t>
            </a:r>
            <a:r>
              <a:rPr lang="en-US" sz="2000" dirty="0" err="1"/>
              <a:t>mã</a:t>
            </a:r>
            <a:r>
              <a:rPr lang="en-US" sz="2000" dirty="0"/>
              <a:t> </a:t>
            </a:r>
            <a:r>
              <a:rPr lang="en-US" sz="2000" dirty="0" err="1"/>
              <a:t>bù</a:t>
            </a:r>
            <a:r>
              <a:rPr lang="en-US" sz="2000" dirty="0"/>
              <a:t> 1 </a:t>
            </a:r>
            <a:r>
              <a:rPr lang="en-US" sz="2000" dirty="0" err="1"/>
              <a:t>của</a:t>
            </a:r>
            <a:r>
              <a:rPr lang="en-US" sz="2000" dirty="0"/>
              <a:t> -7)</a:t>
            </a:r>
          </a:p>
        </p:txBody>
      </p:sp>
      <p:sp>
        <p:nvSpPr>
          <p:cNvPr id="9" name="TextBox 8"/>
          <p:cNvSpPr txBox="1"/>
          <p:nvPr/>
        </p:nvSpPr>
        <p:spPr>
          <a:xfrm>
            <a:off x="1714627" y="3071376"/>
            <a:ext cx="2895600" cy="400110"/>
          </a:xfrm>
          <a:prstGeom prst="rect">
            <a:avLst/>
          </a:prstGeom>
          <a:noFill/>
        </p:spPr>
        <p:txBody>
          <a:bodyPr wrap="square" rtlCol="0">
            <a:spAutoFit/>
          </a:bodyPr>
          <a:lstStyle/>
          <a:p>
            <a:r>
              <a:rPr lang="en-US" sz="2000" dirty="0"/>
              <a:t>    </a:t>
            </a:r>
            <a:r>
              <a:rPr lang="en-US" sz="2000" dirty="0" err="1"/>
              <a:t>tổng</a:t>
            </a:r>
            <a:r>
              <a:rPr lang="en-US" sz="2000" dirty="0"/>
              <a:t> = </a:t>
            </a:r>
            <a:r>
              <a:rPr lang="en-US" sz="2000"/>
              <a:t>1 1. </a:t>
            </a:r>
            <a:r>
              <a:rPr lang="en-US" sz="2000" dirty="0"/>
              <a:t>0001 </a:t>
            </a:r>
          </a:p>
        </p:txBody>
      </p:sp>
      <p:cxnSp>
        <p:nvCxnSpPr>
          <p:cNvPr id="11" name="Straight Connector 10"/>
          <p:cNvCxnSpPr/>
          <p:nvPr/>
        </p:nvCxnSpPr>
        <p:spPr>
          <a:xfrm>
            <a:off x="2521032" y="2986663"/>
            <a:ext cx="34281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709413" y="4831509"/>
            <a:ext cx="3629781" cy="400110"/>
          </a:xfrm>
          <a:prstGeom prst="rect">
            <a:avLst/>
          </a:prstGeom>
          <a:noFill/>
        </p:spPr>
        <p:txBody>
          <a:bodyPr wrap="square" rtlCol="0">
            <a:spAutoFit/>
          </a:bodyPr>
          <a:lstStyle/>
          <a:p>
            <a:r>
              <a:rPr lang="en-US" sz="2000" b="1" dirty="0"/>
              <a:t> </a:t>
            </a:r>
            <a:r>
              <a:rPr lang="en-US" sz="2000" b="1" dirty="0" err="1"/>
              <a:t>kết</a:t>
            </a:r>
            <a:r>
              <a:rPr lang="en-US" sz="2000" b="1" dirty="0"/>
              <a:t> </a:t>
            </a:r>
            <a:r>
              <a:rPr lang="en-US" sz="2000" b="1" dirty="0" err="1"/>
              <a:t>quả</a:t>
            </a:r>
            <a:r>
              <a:rPr lang="en-US" sz="2000" b="1" dirty="0"/>
              <a:t> = - 13</a:t>
            </a:r>
          </a:p>
        </p:txBody>
      </p:sp>
      <p:sp>
        <p:nvSpPr>
          <p:cNvPr id="27" name="TextBox 26"/>
          <p:cNvSpPr txBox="1"/>
          <p:nvPr/>
        </p:nvSpPr>
        <p:spPr>
          <a:xfrm>
            <a:off x="1560818" y="4348721"/>
            <a:ext cx="3323241" cy="400110"/>
          </a:xfrm>
          <a:prstGeom prst="rect">
            <a:avLst/>
          </a:prstGeom>
          <a:noFill/>
        </p:spPr>
        <p:txBody>
          <a:bodyPr wrap="square" rtlCol="0">
            <a:spAutoFit/>
          </a:bodyPr>
          <a:lstStyle/>
          <a:p>
            <a:r>
              <a:rPr lang="en-US" sz="2000" dirty="0"/>
              <a:t> </a:t>
            </a:r>
            <a:r>
              <a:rPr lang="en-US" sz="2000" dirty="0" err="1"/>
              <a:t>Nhị</a:t>
            </a:r>
            <a:r>
              <a:rPr lang="en-US" sz="2000" dirty="0"/>
              <a:t> </a:t>
            </a:r>
            <a:r>
              <a:rPr lang="en-US" sz="2000" dirty="0" err="1"/>
              <a:t>phân</a:t>
            </a:r>
            <a:r>
              <a:rPr lang="en-US" sz="2000" dirty="0"/>
              <a:t> =  - 1101</a:t>
            </a:r>
          </a:p>
        </p:txBody>
      </p:sp>
      <p:sp>
        <p:nvSpPr>
          <p:cNvPr id="3" name="Oval 2"/>
          <p:cNvSpPr/>
          <p:nvPr/>
        </p:nvSpPr>
        <p:spPr>
          <a:xfrm>
            <a:off x="2786443" y="3129630"/>
            <a:ext cx="304800" cy="3124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580272" y="3426392"/>
            <a:ext cx="540926" cy="400110"/>
          </a:xfrm>
          <a:prstGeom prst="rect">
            <a:avLst/>
          </a:prstGeom>
          <a:noFill/>
        </p:spPr>
        <p:txBody>
          <a:bodyPr wrap="square" rtlCol="0">
            <a:spAutoFit/>
          </a:bodyPr>
          <a:lstStyle/>
          <a:p>
            <a:r>
              <a:rPr lang="en-US" sz="2000" dirty="0"/>
              <a:t> 1</a:t>
            </a:r>
          </a:p>
        </p:txBody>
      </p:sp>
      <p:sp>
        <p:nvSpPr>
          <p:cNvPr id="10" name="Freeform 9"/>
          <p:cNvSpPr/>
          <p:nvPr/>
        </p:nvSpPr>
        <p:spPr>
          <a:xfrm>
            <a:off x="3034750" y="3438743"/>
            <a:ext cx="697923" cy="214855"/>
          </a:xfrm>
          <a:custGeom>
            <a:avLst/>
            <a:gdLst>
              <a:gd name="connsiteX0" fmla="*/ 0 w 798286"/>
              <a:gd name="connsiteY0" fmla="*/ 0 h 333829"/>
              <a:gd name="connsiteX1" fmla="*/ 290286 w 798286"/>
              <a:gd name="connsiteY1" fmla="*/ 275772 h 333829"/>
              <a:gd name="connsiteX2" fmla="*/ 798286 w 798286"/>
              <a:gd name="connsiteY2" fmla="*/ 333829 h 333829"/>
            </a:gdLst>
            <a:ahLst/>
            <a:cxnLst>
              <a:cxn ang="0">
                <a:pos x="connsiteX0" y="connsiteY0"/>
              </a:cxn>
              <a:cxn ang="0">
                <a:pos x="connsiteX1" y="connsiteY1"/>
              </a:cxn>
              <a:cxn ang="0">
                <a:pos x="connsiteX2" y="connsiteY2"/>
              </a:cxn>
            </a:cxnLst>
            <a:rect l="l" t="t" r="r" b="b"/>
            <a:pathLst>
              <a:path w="798286" h="333829">
                <a:moveTo>
                  <a:pt x="0" y="0"/>
                </a:moveTo>
                <a:cubicBezTo>
                  <a:pt x="78619" y="110067"/>
                  <a:pt x="157238" y="220134"/>
                  <a:pt x="290286" y="275772"/>
                </a:cubicBezTo>
                <a:cubicBezTo>
                  <a:pt x="423334" y="331410"/>
                  <a:pt x="610810" y="332619"/>
                  <a:pt x="798286" y="33382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a:endCxn id="20" idx="2"/>
          </p:cNvCxnSpPr>
          <p:nvPr/>
        </p:nvCxnSpPr>
        <p:spPr>
          <a:xfrm>
            <a:off x="2667915" y="3826502"/>
            <a:ext cx="11828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494710" y="3907404"/>
            <a:ext cx="3260763" cy="400110"/>
          </a:xfrm>
          <a:prstGeom prst="rect">
            <a:avLst/>
          </a:prstGeom>
          <a:noFill/>
        </p:spPr>
        <p:txBody>
          <a:bodyPr wrap="square" rtlCol="0">
            <a:spAutoFit/>
          </a:bodyPr>
          <a:lstStyle/>
          <a:p>
            <a:r>
              <a:rPr lang="en-US" sz="2000" dirty="0"/>
              <a:t>       1.0010 (</a:t>
            </a:r>
            <a:r>
              <a:rPr lang="en-US" sz="2000" dirty="0" err="1"/>
              <a:t>mã</a:t>
            </a:r>
            <a:r>
              <a:rPr lang="en-US" sz="2000" dirty="0"/>
              <a:t> </a:t>
            </a:r>
            <a:r>
              <a:rPr lang="en-US" sz="2000" dirty="0" err="1"/>
              <a:t>bù</a:t>
            </a:r>
            <a:r>
              <a:rPr lang="en-US" sz="2000" dirty="0"/>
              <a:t> 1) </a:t>
            </a:r>
          </a:p>
        </p:txBody>
      </p:sp>
      <p:cxnSp>
        <p:nvCxnSpPr>
          <p:cNvPr id="17" name="Straight Connector 16"/>
          <p:cNvCxnSpPr/>
          <p:nvPr/>
        </p:nvCxnSpPr>
        <p:spPr>
          <a:xfrm>
            <a:off x="6096000" y="1259224"/>
            <a:ext cx="0" cy="44557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392502" y="1257888"/>
            <a:ext cx="3945123" cy="707886"/>
          </a:xfrm>
          <a:prstGeom prst="rect">
            <a:avLst/>
          </a:prstGeom>
          <a:noFill/>
        </p:spPr>
        <p:txBody>
          <a:bodyPr wrap="square" rtlCol="0">
            <a:spAutoFit/>
          </a:bodyPr>
          <a:lstStyle/>
          <a:p>
            <a:r>
              <a:rPr lang="en-US" sz="2000" b="1" dirty="0" err="1"/>
              <a:t>Ví</a:t>
            </a:r>
            <a:r>
              <a:rPr lang="en-US" sz="2000" b="1" dirty="0"/>
              <a:t> </a:t>
            </a:r>
            <a:r>
              <a:rPr lang="en-US" sz="2000" b="1" dirty="0" err="1"/>
              <a:t>dụ</a:t>
            </a:r>
            <a:r>
              <a:rPr lang="en-US" sz="2000" b="1" dirty="0"/>
              <a:t> 4 : </a:t>
            </a:r>
            <a:r>
              <a:rPr lang="en-US" sz="2000" dirty="0" err="1"/>
              <a:t>thực</a:t>
            </a:r>
            <a:r>
              <a:rPr lang="en-US" sz="2000" dirty="0"/>
              <a:t> </a:t>
            </a:r>
            <a:r>
              <a:rPr lang="en-US" sz="2000" dirty="0" err="1"/>
              <a:t>hiện</a:t>
            </a:r>
            <a:r>
              <a:rPr lang="en-US" sz="2000" dirty="0"/>
              <a:t> </a:t>
            </a:r>
            <a:r>
              <a:rPr lang="en-US" sz="2000" dirty="0" err="1"/>
              <a:t>phép</a:t>
            </a:r>
            <a:r>
              <a:rPr lang="en-US" sz="2000" dirty="0"/>
              <a:t> </a:t>
            </a:r>
            <a:r>
              <a:rPr lang="en-US" sz="2000" dirty="0" err="1"/>
              <a:t>toán</a:t>
            </a:r>
            <a:r>
              <a:rPr lang="en-US" sz="2000" dirty="0"/>
              <a:t>:</a:t>
            </a:r>
          </a:p>
          <a:p>
            <a:r>
              <a:rPr lang="en-US" sz="2000" dirty="0"/>
              <a:t>9 + 7 (</a:t>
            </a:r>
            <a:r>
              <a:rPr lang="en-US" sz="2000" dirty="0" err="1"/>
              <a:t>sử</a:t>
            </a:r>
            <a:r>
              <a:rPr lang="en-US" sz="2000" dirty="0"/>
              <a:t> </a:t>
            </a:r>
            <a:r>
              <a:rPr lang="en-US" sz="2000" dirty="0" err="1"/>
              <a:t>dụng</a:t>
            </a:r>
            <a:r>
              <a:rPr lang="en-US" sz="2000" dirty="0"/>
              <a:t> </a:t>
            </a:r>
            <a:r>
              <a:rPr lang="en-US" sz="2000" dirty="0" err="1"/>
              <a:t>mã</a:t>
            </a:r>
            <a:r>
              <a:rPr lang="en-US" sz="2000" dirty="0"/>
              <a:t> </a:t>
            </a:r>
            <a:r>
              <a:rPr lang="en-US" sz="2000" dirty="0" err="1"/>
              <a:t>bù</a:t>
            </a:r>
            <a:r>
              <a:rPr lang="en-US" sz="2000" dirty="0"/>
              <a:t> 1)</a:t>
            </a:r>
          </a:p>
        </p:txBody>
      </p:sp>
      <p:sp>
        <p:nvSpPr>
          <p:cNvPr id="32" name="TextBox 31"/>
          <p:cNvSpPr txBox="1"/>
          <p:nvPr/>
        </p:nvSpPr>
        <p:spPr>
          <a:xfrm>
            <a:off x="6852809" y="2255365"/>
            <a:ext cx="3815193" cy="400110"/>
          </a:xfrm>
          <a:prstGeom prst="rect">
            <a:avLst/>
          </a:prstGeom>
          <a:noFill/>
        </p:spPr>
        <p:txBody>
          <a:bodyPr wrap="square" rtlCol="0">
            <a:spAutoFit/>
          </a:bodyPr>
          <a:lstStyle/>
          <a:p>
            <a:r>
              <a:rPr lang="en-US" sz="2000" dirty="0"/>
              <a:t> +9 = 0. 1001 (</a:t>
            </a:r>
            <a:r>
              <a:rPr lang="en-US" sz="2000" dirty="0" err="1"/>
              <a:t>mã</a:t>
            </a:r>
            <a:r>
              <a:rPr lang="en-US" sz="2000" dirty="0"/>
              <a:t> </a:t>
            </a:r>
            <a:r>
              <a:rPr lang="en-US" sz="2000" dirty="0" err="1"/>
              <a:t>bù</a:t>
            </a:r>
            <a:r>
              <a:rPr lang="en-US" sz="2000" dirty="0"/>
              <a:t> 1 </a:t>
            </a:r>
            <a:r>
              <a:rPr lang="en-US" sz="2000" dirty="0" err="1"/>
              <a:t>của</a:t>
            </a:r>
            <a:r>
              <a:rPr lang="en-US" sz="2000" dirty="0"/>
              <a:t> +9)</a:t>
            </a:r>
          </a:p>
        </p:txBody>
      </p:sp>
      <p:sp>
        <p:nvSpPr>
          <p:cNvPr id="33" name="TextBox 32"/>
          <p:cNvSpPr txBox="1"/>
          <p:nvPr/>
        </p:nvSpPr>
        <p:spPr>
          <a:xfrm>
            <a:off x="6874580" y="2611010"/>
            <a:ext cx="3793420" cy="400110"/>
          </a:xfrm>
          <a:prstGeom prst="rect">
            <a:avLst/>
          </a:prstGeom>
          <a:noFill/>
        </p:spPr>
        <p:txBody>
          <a:bodyPr wrap="square" rtlCol="0">
            <a:spAutoFit/>
          </a:bodyPr>
          <a:lstStyle/>
          <a:p>
            <a:r>
              <a:rPr lang="en-US" sz="2000" dirty="0"/>
              <a:t> +7 = 0. 0111 (</a:t>
            </a:r>
            <a:r>
              <a:rPr lang="en-US" sz="2000" dirty="0" err="1"/>
              <a:t>mã</a:t>
            </a:r>
            <a:r>
              <a:rPr lang="en-US" sz="2000" dirty="0"/>
              <a:t> </a:t>
            </a:r>
            <a:r>
              <a:rPr lang="en-US" sz="2000" dirty="0" err="1"/>
              <a:t>bù</a:t>
            </a:r>
            <a:r>
              <a:rPr lang="en-US" sz="2000" dirty="0"/>
              <a:t> 1 </a:t>
            </a:r>
            <a:r>
              <a:rPr lang="en-US" sz="2000" dirty="0" err="1"/>
              <a:t>của</a:t>
            </a:r>
            <a:r>
              <a:rPr lang="en-US" sz="2000" dirty="0"/>
              <a:t> +7)</a:t>
            </a:r>
          </a:p>
        </p:txBody>
      </p:sp>
      <p:sp>
        <p:nvSpPr>
          <p:cNvPr id="34" name="TextBox 33"/>
          <p:cNvSpPr txBox="1"/>
          <p:nvPr/>
        </p:nvSpPr>
        <p:spPr>
          <a:xfrm>
            <a:off x="6436529" y="3081742"/>
            <a:ext cx="4079071" cy="400110"/>
          </a:xfrm>
          <a:prstGeom prst="rect">
            <a:avLst/>
          </a:prstGeom>
          <a:noFill/>
        </p:spPr>
        <p:txBody>
          <a:bodyPr wrap="square" rtlCol="0">
            <a:spAutoFit/>
          </a:bodyPr>
          <a:lstStyle/>
          <a:p>
            <a:r>
              <a:rPr lang="en-US" sz="2000" dirty="0"/>
              <a:t>    </a:t>
            </a:r>
            <a:r>
              <a:rPr lang="en-US" sz="2000" dirty="0" err="1"/>
              <a:t>tổng</a:t>
            </a:r>
            <a:r>
              <a:rPr lang="en-US" sz="2000" dirty="0"/>
              <a:t> = 1 . 0000 (</a:t>
            </a:r>
            <a:r>
              <a:rPr lang="en-US" sz="2000" dirty="0" err="1"/>
              <a:t>mã</a:t>
            </a:r>
            <a:r>
              <a:rPr lang="en-US" sz="2000" dirty="0"/>
              <a:t> </a:t>
            </a:r>
            <a:r>
              <a:rPr lang="en-US" sz="2000" dirty="0" err="1"/>
              <a:t>bù</a:t>
            </a:r>
            <a:r>
              <a:rPr lang="en-US" sz="2000" dirty="0"/>
              <a:t> 1)</a:t>
            </a:r>
          </a:p>
        </p:txBody>
      </p:sp>
      <p:cxnSp>
        <p:nvCxnSpPr>
          <p:cNvPr id="35" name="Straight Connector 34"/>
          <p:cNvCxnSpPr/>
          <p:nvPr/>
        </p:nvCxnSpPr>
        <p:spPr>
          <a:xfrm>
            <a:off x="7204121" y="2997658"/>
            <a:ext cx="33114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229352" y="4048259"/>
            <a:ext cx="3629781" cy="523220"/>
          </a:xfrm>
          <a:prstGeom prst="rect">
            <a:avLst/>
          </a:prstGeom>
          <a:noFill/>
        </p:spPr>
        <p:txBody>
          <a:bodyPr wrap="square" rtlCol="0">
            <a:spAutoFit/>
          </a:bodyPr>
          <a:lstStyle/>
          <a:p>
            <a:r>
              <a:rPr lang="en-US" sz="2000" b="1" dirty="0"/>
              <a:t> </a:t>
            </a:r>
            <a:r>
              <a:rPr lang="en-US" sz="2000" b="1" dirty="0" err="1"/>
              <a:t>kết</a:t>
            </a:r>
            <a:r>
              <a:rPr lang="en-US" sz="2000" b="1" dirty="0"/>
              <a:t> </a:t>
            </a:r>
            <a:r>
              <a:rPr lang="en-US" sz="2000" b="1" dirty="0" err="1"/>
              <a:t>quả</a:t>
            </a:r>
            <a:r>
              <a:rPr lang="en-US" sz="2000" b="1" dirty="0"/>
              <a:t> = - 15  </a:t>
            </a:r>
            <a:r>
              <a:rPr lang="en-US" sz="2800" b="1" dirty="0"/>
              <a:t>?</a:t>
            </a:r>
          </a:p>
        </p:txBody>
      </p:sp>
      <p:sp>
        <p:nvSpPr>
          <p:cNvPr id="37" name="TextBox 36"/>
          <p:cNvSpPr txBox="1"/>
          <p:nvPr/>
        </p:nvSpPr>
        <p:spPr>
          <a:xfrm>
            <a:off x="6195763" y="3518800"/>
            <a:ext cx="3323241" cy="400110"/>
          </a:xfrm>
          <a:prstGeom prst="rect">
            <a:avLst/>
          </a:prstGeom>
          <a:noFill/>
        </p:spPr>
        <p:txBody>
          <a:bodyPr wrap="square" rtlCol="0">
            <a:spAutoFit/>
          </a:bodyPr>
          <a:lstStyle/>
          <a:p>
            <a:r>
              <a:rPr lang="en-US" sz="2000" dirty="0"/>
              <a:t> </a:t>
            </a:r>
            <a:r>
              <a:rPr lang="en-US" sz="2000" dirty="0" err="1"/>
              <a:t>Nhị</a:t>
            </a:r>
            <a:r>
              <a:rPr lang="en-US" sz="2000" dirty="0"/>
              <a:t> </a:t>
            </a:r>
            <a:r>
              <a:rPr lang="en-US" sz="2000" dirty="0" err="1"/>
              <a:t>phân</a:t>
            </a:r>
            <a:r>
              <a:rPr lang="en-US" sz="2000" dirty="0"/>
              <a:t> =  - 1111</a:t>
            </a:r>
          </a:p>
        </p:txBody>
      </p:sp>
      <p:sp>
        <p:nvSpPr>
          <p:cNvPr id="25" name="Title 1"/>
          <p:cNvSpPr>
            <a:spLocks noGrp="1"/>
          </p:cNvSpPr>
          <p:nvPr>
            <p:ph type="title"/>
          </p:nvPr>
        </p:nvSpPr>
        <p:spPr>
          <a:xfrm>
            <a:off x="1981200" y="249130"/>
            <a:ext cx="8229600" cy="556983"/>
          </a:xfrm>
        </p:spPr>
        <p:txBody>
          <a:bodyPr>
            <a:noAutofit/>
          </a:bodyPr>
          <a:lstStyle/>
          <a:p>
            <a:r>
              <a:rPr lang="en-US" sz="3200" b="1" dirty="0" err="1">
                <a:solidFill>
                  <a:schemeClr val="bg2">
                    <a:lumMod val="25000"/>
                  </a:schemeClr>
                </a:solidFill>
                <a:latin typeface="Times New Roman" panose="02020603050405020304" pitchFamily="18" charset="0"/>
                <a:cs typeface="Times New Roman" panose="02020603050405020304" pitchFamily="18" charset="0"/>
              </a:rPr>
              <a:t>Ví</a:t>
            </a:r>
            <a:r>
              <a:rPr lang="en-US" sz="3200" b="1" dirty="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a:solidFill>
                  <a:schemeClr val="bg2">
                    <a:lumMod val="25000"/>
                  </a:schemeClr>
                </a:solidFill>
                <a:latin typeface="Times New Roman" panose="02020603050405020304" pitchFamily="18" charset="0"/>
                <a:cs typeface="Times New Roman" panose="02020603050405020304" pitchFamily="18" charset="0"/>
              </a:rPr>
              <a:t>dụ</a:t>
            </a:r>
            <a:r>
              <a:rPr lang="en-US" sz="3200" b="1" dirty="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a:solidFill>
                  <a:schemeClr val="bg2">
                    <a:lumMod val="25000"/>
                  </a:schemeClr>
                </a:solidFill>
                <a:latin typeface="Times New Roman" panose="02020603050405020304" pitchFamily="18" charset="0"/>
                <a:cs typeface="Times New Roman" panose="02020603050405020304" pitchFamily="18" charset="0"/>
              </a:rPr>
              <a:t>cộng</a:t>
            </a:r>
            <a:r>
              <a:rPr lang="en-US" sz="3200" b="1" dirty="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a:solidFill>
                  <a:schemeClr val="bg2">
                    <a:lumMod val="25000"/>
                  </a:schemeClr>
                </a:solidFill>
                <a:latin typeface="Times New Roman" panose="02020603050405020304" pitchFamily="18" charset="0"/>
                <a:cs typeface="Times New Roman" panose="02020603050405020304" pitchFamily="18" charset="0"/>
              </a:rPr>
              <a:t>các</a:t>
            </a:r>
            <a:r>
              <a:rPr lang="en-US" sz="3200" b="1" dirty="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a:solidFill>
                  <a:schemeClr val="bg2">
                    <a:lumMod val="25000"/>
                  </a:schemeClr>
                </a:solidFill>
                <a:latin typeface="Times New Roman" panose="02020603050405020304" pitchFamily="18" charset="0"/>
                <a:cs typeface="Times New Roman" panose="02020603050405020304" pitchFamily="18" charset="0"/>
              </a:rPr>
              <a:t>số</a:t>
            </a:r>
            <a:r>
              <a:rPr lang="en-US" sz="3200" b="1" dirty="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a:solidFill>
                  <a:schemeClr val="bg2">
                    <a:lumMod val="25000"/>
                  </a:schemeClr>
                </a:solidFill>
                <a:latin typeface="Times New Roman" panose="02020603050405020304" pitchFamily="18" charset="0"/>
                <a:cs typeface="Times New Roman" panose="02020603050405020304" pitchFamily="18" charset="0"/>
              </a:rPr>
              <a:t>có</a:t>
            </a:r>
            <a:r>
              <a:rPr lang="en-US" sz="3200" b="1" dirty="0">
                <a:solidFill>
                  <a:schemeClr val="bg2">
                    <a:lumMod val="25000"/>
                  </a:schemeClr>
                </a:solidFill>
                <a:latin typeface="Times New Roman" panose="02020603050405020304" pitchFamily="18" charset="0"/>
                <a:cs typeface="Times New Roman" panose="02020603050405020304" pitchFamily="18" charset="0"/>
              </a:rPr>
              <a:t> </a:t>
            </a:r>
            <a:r>
              <a:rPr lang="en-US" sz="3200" b="1" dirty="0" err="1">
                <a:solidFill>
                  <a:schemeClr val="bg2">
                    <a:lumMod val="25000"/>
                  </a:schemeClr>
                </a:solidFill>
                <a:latin typeface="Times New Roman" panose="02020603050405020304" pitchFamily="18" charset="0"/>
                <a:cs typeface="Times New Roman" panose="02020603050405020304" pitchFamily="18" charset="0"/>
              </a:rPr>
              <a:t>dấu</a:t>
            </a:r>
            <a:endParaRPr lang="en-US" sz="3200" dirty="0">
              <a:solidFill>
                <a:schemeClr val="bg2">
                  <a:lumMod val="25000"/>
                </a:schemeClr>
              </a:solidFill>
            </a:endParaRPr>
          </a:p>
        </p:txBody>
      </p:sp>
    </p:spTree>
    <p:extLst>
      <p:ext uri="{BB962C8B-B14F-4D97-AF65-F5344CB8AC3E}">
        <p14:creationId xmlns:p14="http://schemas.microsoft.com/office/powerpoint/2010/main" val="122142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barn(inVertical)">
                                      <p:cBhvr>
                                        <p:cTn id="14" dur="500"/>
                                        <p:tgtEl>
                                          <p:spTgt spid="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1000"/>
                                        <p:tgtEl>
                                          <p:spTgt spid="8">
                                            <p:txEl>
                                              <p:pRg st="0" end="0"/>
                                            </p:txEl>
                                          </p:spTgt>
                                        </p:tgtEl>
                                      </p:cBhvr>
                                    </p:animEffect>
                                    <p:anim calcmode="lin" valueType="num">
                                      <p:cBhvr>
                                        <p:cTn id="20"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arn(inVertic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barn(inVertical)">
                                      <p:cBhvr>
                                        <p:cTn id="36" dur="500"/>
                                        <p:tgtEl>
                                          <p:spTgt spid="3"/>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arn(inVertical)">
                                      <p:cBhvr>
                                        <p:cTn id="39" dur="500"/>
                                        <p:tgtEl>
                                          <p:spTgt spid="10"/>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arn(inVertical)">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barn(inVertical)">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1000"/>
                                        <p:tgtEl>
                                          <p:spTgt spid="30"/>
                                        </p:tgtEl>
                                      </p:cBhvr>
                                    </p:animEffect>
                                    <p:anim calcmode="lin" valueType="num">
                                      <p:cBhvr>
                                        <p:cTn id="53" dur="1000" fill="hold"/>
                                        <p:tgtEl>
                                          <p:spTgt spid="30"/>
                                        </p:tgtEl>
                                        <p:attrNameLst>
                                          <p:attrName>ppt_x</p:attrName>
                                        </p:attrNameLst>
                                      </p:cBhvr>
                                      <p:tavLst>
                                        <p:tav tm="0">
                                          <p:val>
                                            <p:strVal val="#ppt_x"/>
                                          </p:val>
                                        </p:tav>
                                        <p:tav tm="100000">
                                          <p:val>
                                            <p:strVal val="#ppt_x"/>
                                          </p:val>
                                        </p:tav>
                                      </p:tavLst>
                                    </p:anim>
                                    <p:anim calcmode="lin" valueType="num">
                                      <p:cBhvr>
                                        <p:cTn id="5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barn(inVertical)">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27">
                                            <p:txEl>
                                              <p:pRg st="0" end="0"/>
                                            </p:txEl>
                                          </p:spTgt>
                                        </p:tgtEl>
                                        <p:attrNameLst>
                                          <p:attrName>style.visibility</p:attrName>
                                        </p:attrNameLst>
                                      </p:cBhvr>
                                      <p:to>
                                        <p:strVal val="visible"/>
                                      </p:to>
                                    </p:set>
                                    <p:animEffect transition="in" filter="fade">
                                      <p:cBhvr>
                                        <p:cTn id="64" dur="1000"/>
                                        <p:tgtEl>
                                          <p:spTgt spid="27">
                                            <p:txEl>
                                              <p:pRg st="0" end="0"/>
                                            </p:txEl>
                                          </p:spTgt>
                                        </p:tgtEl>
                                      </p:cBhvr>
                                    </p:animEffect>
                                    <p:anim calcmode="lin" valueType="num">
                                      <p:cBhvr>
                                        <p:cTn id="65" dur="10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66" dur="10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1000"/>
                                        <p:tgtEl>
                                          <p:spTgt spid="12"/>
                                        </p:tgtEl>
                                      </p:cBhvr>
                                    </p:animEffect>
                                    <p:anim calcmode="lin" valueType="num">
                                      <p:cBhvr>
                                        <p:cTn id="72" dur="1000" fill="hold"/>
                                        <p:tgtEl>
                                          <p:spTgt spid="12"/>
                                        </p:tgtEl>
                                        <p:attrNameLst>
                                          <p:attrName>ppt_x</p:attrName>
                                        </p:attrNameLst>
                                      </p:cBhvr>
                                      <p:tavLst>
                                        <p:tav tm="0">
                                          <p:val>
                                            <p:strVal val="#ppt_x"/>
                                          </p:val>
                                        </p:tav>
                                        <p:tav tm="100000">
                                          <p:val>
                                            <p:strVal val="#ppt_x"/>
                                          </p:val>
                                        </p:tav>
                                      </p:tavLst>
                                    </p:anim>
                                    <p:anim calcmode="lin" valueType="num">
                                      <p:cBhvr>
                                        <p:cTn id="7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6" presetClass="entr" presetSubtype="21" fill="hold" nodeType="click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barn(inVertical)">
                                      <p:cBhvr>
                                        <p:cTn id="78" dur="500"/>
                                        <p:tgtEl>
                                          <p:spTgt spid="17"/>
                                        </p:tgtEl>
                                      </p:cBhvr>
                                    </p:animEffect>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1000"/>
                                        <p:tgtEl>
                                          <p:spTgt spid="31"/>
                                        </p:tgtEl>
                                      </p:cBhvr>
                                    </p:animEffect>
                                    <p:anim calcmode="lin" valueType="num">
                                      <p:cBhvr>
                                        <p:cTn id="84" dur="1000" fill="hold"/>
                                        <p:tgtEl>
                                          <p:spTgt spid="31"/>
                                        </p:tgtEl>
                                        <p:attrNameLst>
                                          <p:attrName>ppt_x</p:attrName>
                                        </p:attrNameLst>
                                      </p:cBhvr>
                                      <p:tavLst>
                                        <p:tav tm="0">
                                          <p:val>
                                            <p:strVal val="#ppt_x"/>
                                          </p:val>
                                        </p:tav>
                                        <p:tav tm="100000">
                                          <p:val>
                                            <p:strVal val="#ppt_x"/>
                                          </p:val>
                                        </p:tav>
                                      </p:tavLst>
                                    </p:anim>
                                    <p:anim calcmode="lin" valueType="num">
                                      <p:cBhvr>
                                        <p:cTn id="8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1000"/>
                                        <p:tgtEl>
                                          <p:spTgt spid="32"/>
                                        </p:tgtEl>
                                      </p:cBhvr>
                                    </p:animEffect>
                                    <p:anim calcmode="lin" valueType="num">
                                      <p:cBhvr>
                                        <p:cTn id="91" dur="1000" fill="hold"/>
                                        <p:tgtEl>
                                          <p:spTgt spid="32"/>
                                        </p:tgtEl>
                                        <p:attrNameLst>
                                          <p:attrName>ppt_x</p:attrName>
                                        </p:attrNameLst>
                                      </p:cBhvr>
                                      <p:tavLst>
                                        <p:tav tm="0">
                                          <p:val>
                                            <p:strVal val="#ppt_x"/>
                                          </p:val>
                                        </p:tav>
                                        <p:tav tm="100000">
                                          <p:val>
                                            <p:strVal val="#ppt_x"/>
                                          </p:val>
                                        </p:tav>
                                      </p:tavLst>
                                    </p:anim>
                                    <p:anim calcmode="lin" valueType="num">
                                      <p:cBhvr>
                                        <p:cTn id="9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fade">
                                      <p:cBhvr>
                                        <p:cTn id="97" dur="1000"/>
                                        <p:tgtEl>
                                          <p:spTgt spid="33"/>
                                        </p:tgtEl>
                                      </p:cBhvr>
                                    </p:animEffect>
                                    <p:anim calcmode="lin" valueType="num">
                                      <p:cBhvr>
                                        <p:cTn id="98" dur="1000" fill="hold"/>
                                        <p:tgtEl>
                                          <p:spTgt spid="33"/>
                                        </p:tgtEl>
                                        <p:attrNameLst>
                                          <p:attrName>ppt_x</p:attrName>
                                        </p:attrNameLst>
                                      </p:cBhvr>
                                      <p:tavLst>
                                        <p:tav tm="0">
                                          <p:val>
                                            <p:strVal val="#ppt_x"/>
                                          </p:val>
                                        </p:tav>
                                        <p:tav tm="100000">
                                          <p:val>
                                            <p:strVal val="#ppt_x"/>
                                          </p:val>
                                        </p:tav>
                                      </p:tavLst>
                                    </p:anim>
                                    <p:anim calcmode="lin" valueType="num">
                                      <p:cBhvr>
                                        <p:cTn id="9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6" presetClass="entr" presetSubtype="21" fill="hold" nodeType="clickEffect">
                                  <p:stCondLst>
                                    <p:cond delay="0"/>
                                  </p:stCondLst>
                                  <p:childTnLst>
                                    <p:set>
                                      <p:cBhvr>
                                        <p:cTn id="103" dur="1" fill="hold">
                                          <p:stCondLst>
                                            <p:cond delay="0"/>
                                          </p:stCondLst>
                                        </p:cTn>
                                        <p:tgtEl>
                                          <p:spTgt spid="35"/>
                                        </p:tgtEl>
                                        <p:attrNameLst>
                                          <p:attrName>style.visibility</p:attrName>
                                        </p:attrNameLst>
                                      </p:cBhvr>
                                      <p:to>
                                        <p:strVal val="visible"/>
                                      </p:to>
                                    </p:set>
                                    <p:animEffect transition="in" filter="barn(inVertical)">
                                      <p:cBhvr>
                                        <p:cTn id="104" dur="500"/>
                                        <p:tgtEl>
                                          <p:spTgt spid="35"/>
                                        </p:tgtEl>
                                      </p:cBhvr>
                                    </p:animEffect>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nodeType="clickEffect">
                                  <p:stCondLst>
                                    <p:cond delay="0"/>
                                  </p:stCondLst>
                                  <p:childTnLst>
                                    <p:set>
                                      <p:cBhvr>
                                        <p:cTn id="108" dur="1" fill="hold">
                                          <p:stCondLst>
                                            <p:cond delay="0"/>
                                          </p:stCondLst>
                                        </p:cTn>
                                        <p:tgtEl>
                                          <p:spTgt spid="34">
                                            <p:txEl>
                                              <p:pRg st="0" end="0"/>
                                            </p:txEl>
                                          </p:spTgt>
                                        </p:tgtEl>
                                        <p:attrNameLst>
                                          <p:attrName>style.visibility</p:attrName>
                                        </p:attrNameLst>
                                      </p:cBhvr>
                                      <p:to>
                                        <p:strVal val="visible"/>
                                      </p:to>
                                    </p:set>
                                    <p:animEffect transition="in" filter="fade">
                                      <p:cBhvr>
                                        <p:cTn id="109" dur="1000"/>
                                        <p:tgtEl>
                                          <p:spTgt spid="34">
                                            <p:txEl>
                                              <p:pRg st="0" end="0"/>
                                            </p:txEl>
                                          </p:spTgt>
                                        </p:tgtEl>
                                      </p:cBhvr>
                                    </p:animEffect>
                                    <p:anim calcmode="lin" valueType="num">
                                      <p:cBhvr>
                                        <p:cTn id="110"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111" dur="1000" fill="hold"/>
                                        <p:tgtEl>
                                          <p:spTgt spid="3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nodeType="clickEffect">
                                  <p:stCondLst>
                                    <p:cond delay="0"/>
                                  </p:stCondLst>
                                  <p:childTnLst>
                                    <p:set>
                                      <p:cBhvr>
                                        <p:cTn id="115" dur="1" fill="hold">
                                          <p:stCondLst>
                                            <p:cond delay="0"/>
                                          </p:stCondLst>
                                        </p:cTn>
                                        <p:tgtEl>
                                          <p:spTgt spid="37">
                                            <p:txEl>
                                              <p:pRg st="0" end="0"/>
                                            </p:txEl>
                                          </p:spTgt>
                                        </p:tgtEl>
                                        <p:attrNameLst>
                                          <p:attrName>style.visibility</p:attrName>
                                        </p:attrNameLst>
                                      </p:cBhvr>
                                      <p:to>
                                        <p:strVal val="visible"/>
                                      </p:to>
                                    </p:set>
                                    <p:animEffect transition="in" filter="fade">
                                      <p:cBhvr>
                                        <p:cTn id="116" dur="1000"/>
                                        <p:tgtEl>
                                          <p:spTgt spid="37">
                                            <p:txEl>
                                              <p:pRg st="0" end="0"/>
                                            </p:txEl>
                                          </p:spTgt>
                                        </p:tgtEl>
                                      </p:cBhvr>
                                    </p:animEffect>
                                    <p:anim calcmode="lin" valueType="num">
                                      <p:cBhvr>
                                        <p:cTn id="117"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118" dur="10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nodeType="clickEffect">
                                  <p:stCondLst>
                                    <p:cond delay="0"/>
                                  </p:stCondLst>
                                  <p:childTnLst>
                                    <p:set>
                                      <p:cBhvr>
                                        <p:cTn id="122" dur="1" fill="hold">
                                          <p:stCondLst>
                                            <p:cond delay="0"/>
                                          </p:stCondLst>
                                        </p:cTn>
                                        <p:tgtEl>
                                          <p:spTgt spid="36">
                                            <p:txEl>
                                              <p:pRg st="0" end="0"/>
                                            </p:txEl>
                                          </p:spTgt>
                                        </p:tgtEl>
                                        <p:attrNameLst>
                                          <p:attrName>style.visibility</p:attrName>
                                        </p:attrNameLst>
                                      </p:cBhvr>
                                      <p:to>
                                        <p:strVal val="visible"/>
                                      </p:to>
                                    </p:set>
                                    <p:animEffect transition="in" filter="fade">
                                      <p:cBhvr>
                                        <p:cTn id="123" dur="1000"/>
                                        <p:tgtEl>
                                          <p:spTgt spid="36">
                                            <p:txEl>
                                              <p:pRg st="0" end="0"/>
                                            </p:txEl>
                                          </p:spTgt>
                                        </p:tgtEl>
                                      </p:cBhvr>
                                    </p:animEffect>
                                    <p:anim calcmode="lin" valueType="num">
                                      <p:cBhvr>
                                        <p:cTn id="124"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125" dur="10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P spid="27" grpId="0"/>
      <p:bldP spid="3" grpId="0" animBg="1"/>
      <p:bldP spid="20" grpId="0"/>
      <p:bldP spid="10" grpId="0" animBg="1"/>
      <p:bldP spid="30" grpId="0"/>
      <p:bldP spid="31" grpId="0"/>
      <p:bldP spid="32" grpId="0"/>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5586" y="830941"/>
            <a:ext cx="8229600" cy="579438"/>
          </a:xfrm>
        </p:spPr>
        <p:txBody>
          <a:bodyPr>
            <a:normAutofit/>
          </a:bodyPr>
          <a:lstStyle/>
          <a:p>
            <a:pPr marL="0" indent="0">
              <a:buNone/>
            </a:pPr>
            <a:r>
              <a:rPr lang="en-US" sz="2800" b="1" dirty="0" smtClean="0">
                <a:latin typeface="Times New Roman" panose="02020603050405020304" pitchFamily="18" charset="0"/>
                <a:cs typeface="Times New Roman" panose="02020603050405020304" pitchFamily="18" charset="0"/>
              </a:rPr>
              <a:t>1.3.1. </a:t>
            </a:r>
            <a:r>
              <a:rPr lang="en-US" sz="2800" b="1" dirty="0" err="1" smtClean="0">
                <a:latin typeface="Times New Roman" panose="02020603050405020304" pitchFamily="18" charset="0"/>
                <a:cs typeface="Times New Roman" panose="02020603050405020304" pitchFamily="18" charset="0"/>
              </a:rPr>
              <a:t>Mã</a:t>
            </a:r>
            <a:r>
              <a:rPr lang="en-US" sz="2800" b="1" dirty="0" smtClean="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hóa</a:t>
            </a:r>
            <a:r>
              <a:rPr lang="en-US" sz="2800" b="1" dirty="0">
                <a:latin typeface="Times New Roman" panose="02020603050405020304" pitchFamily="18" charset="0"/>
                <a:cs typeface="Times New Roman" panose="02020603050405020304" pitchFamily="18" charset="0"/>
              </a:rPr>
              <a:t>?</a:t>
            </a:r>
          </a:p>
        </p:txBody>
      </p:sp>
      <p:sp>
        <p:nvSpPr>
          <p:cNvPr id="4" name="Slide Number Placeholder 3"/>
          <p:cNvSpPr>
            <a:spLocks noGrp="1"/>
          </p:cNvSpPr>
          <p:nvPr>
            <p:ph type="sldNum" sz="quarter" idx="12"/>
          </p:nvPr>
        </p:nvSpPr>
        <p:spPr/>
        <p:txBody>
          <a:bodyPr/>
          <a:lstStyle/>
          <a:p>
            <a:fld id="{A8707075-541A-4CB2-8C7D-C1C20183CA57}" type="slidenum">
              <a:rPr lang="en-US" smtClean="0"/>
              <a:pPr/>
              <a:t>21</a:t>
            </a:fld>
            <a:endParaRPr lang="en-US" dirty="0"/>
          </a:p>
        </p:txBody>
      </p:sp>
      <p:sp>
        <p:nvSpPr>
          <p:cNvPr id="5" name="Rectangle 4"/>
          <p:cNvSpPr/>
          <p:nvPr/>
        </p:nvSpPr>
        <p:spPr>
          <a:xfrm>
            <a:off x="683986" y="1288465"/>
            <a:ext cx="10898414" cy="1133965"/>
          </a:xfrm>
          <a:prstGeom prst="rect">
            <a:avLst/>
          </a:prstGeom>
        </p:spPr>
        <p:txBody>
          <a:bodyPr wrap="square">
            <a:spAutoFit/>
          </a:bodyPr>
          <a:lstStyle/>
          <a:p>
            <a:pPr marR="57785" algn="just">
              <a:lnSpc>
                <a:spcPct val="150000"/>
              </a:lnSpc>
              <a:spcBef>
                <a:spcPts val="600"/>
              </a:spcBef>
              <a:spcAft>
                <a:spcPts val="600"/>
              </a:spcAft>
            </a:pP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Mã</a:t>
            </a:r>
            <a:r>
              <a:rPr lang="vi-VN" sz="2400" spc="105"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hóa</a:t>
            </a:r>
            <a:r>
              <a:rPr lang="vi-VN" sz="2400" spc="105"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là</a:t>
            </a:r>
            <a:r>
              <a:rPr lang="vi-VN" sz="2400" spc="105"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gán</a:t>
            </a:r>
            <a:r>
              <a:rPr lang="vi-VN" sz="2400" spc="105" dirty="0">
                <a:latin typeface="Times New Roman" panose="02020603050405020304" pitchFamily="18" charset="0"/>
                <a:ea typeface="Arial" panose="020B0604020202020204" pitchFamily="34" charset="0"/>
                <a:cs typeface="Times New Roman" panose="02020603050405020304" pitchFamily="18" charset="0"/>
              </a:rPr>
              <a:t> </a:t>
            </a:r>
            <a:r>
              <a:rPr lang="vi-VN" sz="2400" spc="-20" dirty="0">
                <a:latin typeface="Times New Roman" panose="02020603050405020304" pitchFamily="18" charset="0"/>
                <a:ea typeface="Arial" panose="020B0604020202020204" pitchFamily="34" charset="0"/>
                <a:cs typeface="Times New Roman" panose="02020603050405020304" pitchFamily="18" charset="0"/>
              </a:rPr>
              <a:t>m</a:t>
            </a:r>
            <a:r>
              <a:rPr lang="vi-VN" sz="2400" dirty="0">
                <a:latin typeface="Times New Roman" panose="02020603050405020304" pitchFamily="18" charset="0"/>
                <a:ea typeface="Arial" panose="020B0604020202020204" pitchFamily="34" charset="0"/>
                <a:cs typeface="Times New Roman" panose="02020603050405020304" pitchFamily="18" charset="0"/>
              </a:rPr>
              <a:t>ột</a:t>
            </a:r>
            <a:r>
              <a:rPr lang="vi-VN" sz="2400" spc="105"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ký</a:t>
            </a:r>
            <a:r>
              <a:rPr lang="vi-VN" sz="2400" spc="105"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hiệu</a:t>
            </a:r>
            <a:r>
              <a:rPr lang="vi-VN" sz="2400" spc="105"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cho</a:t>
            </a:r>
            <a:r>
              <a:rPr lang="vi-VN" sz="2400" spc="105" dirty="0">
                <a:latin typeface="Times New Roman" panose="02020603050405020304" pitchFamily="18" charset="0"/>
                <a:ea typeface="Arial" panose="020B0604020202020204" pitchFamily="34" charset="0"/>
                <a:cs typeface="Times New Roman" panose="02020603050405020304" pitchFamily="18" charset="0"/>
              </a:rPr>
              <a:t> </a:t>
            </a:r>
            <a:r>
              <a:rPr lang="vi-VN" sz="2400" spc="-15" dirty="0">
                <a:latin typeface="Times New Roman" panose="02020603050405020304" pitchFamily="18" charset="0"/>
                <a:ea typeface="Arial" panose="020B0604020202020204" pitchFamily="34" charset="0"/>
                <a:cs typeface="Times New Roman" panose="02020603050405020304" pitchFamily="18" charset="0"/>
              </a:rPr>
              <a:t>m</a:t>
            </a:r>
            <a:r>
              <a:rPr lang="vi-VN" sz="2400" dirty="0">
                <a:latin typeface="Times New Roman" panose="02020603050405020304" pitchFamily="18" charset="0"/>
                <a:ea typeface="Arial" panose="020B0604020202020204" pitchFamily="34" charset="0"/>
                <a:cs typeface="Times New Roman" panose="02020603050405020304" pitchFamily="18" charset="0"/>
              </a:rPr>
              <a:t>ột</a:t>
            </a:r>
            <a:r>
              <a:rPr lang="vi-VN" sz="2400" spc="115"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đối</a:t>
            </a:r>
            <a:r>
              <a:rPr lang="vi-VN" sz="2400" spc="105"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t</a:t>
            </a:r>
            <a:r>
              <a:rPr lang="vi-VN" sz="2400" spc="-10" dirty="0">
                <a:latin typeface="Times New Roman" panose="02020603050405020304" pitchFamily="18" charset="0"/>
                <a:ea typeface="Arial" panose="020B0604020202020204" pitchFamily="34" charset="0"/>
                <a:cs typeface="Times New Roman" panose="02020603050405020304" pitchFamily="18" charset="0"/>
              </a:rPr>
              <a:t>ư</a:t>
            </a:r>
            <a:r>
              <a:rPr lang="vi-VN" sz="2400" dirty="0">
                <a:latin typeface="Times New Roman" panose="02020603050405020304" pitchFamily="18" charset="0"/>
                <a:ea typeface="Arial" panose="020B0604020202020204" pitchFamily="34" charset="0"/>
                <a:cs typeface="Times New Roman" panose="02020603050405020304" pitchFamily="18" charset="0"/>
              </a:rPr>
              <a:t>ợng</a:t>
            </a:r>
            <a:r>
              <a:rPr lang="vi-VN" sz="2400" spc="105"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để</a:t>
            </a:r>
            <a:r>
              <a:rPr lang="vi-VN" sz="2400" spc="105"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th</a:t>
            </a:r>
            <a:r>
              <a:rPr lang="vi-VN" sz="2400" spc="-10" dirty="0">
                <a:latin typeface="Times New Roman" panose="02020603050405020304" pitchFamily="18" charset="0"/>
                <a:ea typeface="Arial" panose="020B0604020202020204" pitchFamily="34" charset="0"/>
                <a:cs typeface="Times New Roman" panose="02020603050405020304" pitchFamily="18" charset="0"/>
              </a:rPr>
              <a:t>u</a:t>
            </a:r>
            <a:r>
              <a:rPr lang="vi-VN" sz="2400" dirty="0">
                <a:latin typeface="Times New Roman" panose="02020603050405020304" pitchFamily="18" charset="0"/>
                <a:ea typeface="Arial" panose="020B0604020202020204" pitchFamily="34" charset="0"/>
                <a:cs typeface="Times New Roman" panose="02020603050405020304" pitchFamily="18" charset="0"/>
              </a:rPr>
              <a:t>ận</a:t>
            </a:r>
            <a:r>
              <a:rPr lang="vi-VN" sz="2400" spc="105"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t</a:t>
            </a:r>
            <a:r>
              <a:rPr lang="vi-VN" sz="2400" spc="-10" dirty="0">
                <a:latin typeface="Times New Roman" panose="02020603050405020304" pitchFamily="18" charset="0"/>
                <a:ea typeface="Arial" panose="020B0604020202020204" pitchFamily="34" charset="0"/>
                <a:cs typeface="Times New Roman" panose="02020603050405020304" pitchFamily="18" charset="0"/>
              </a:rPr>
              <a:t>iệ</a:t>
            </a:r>
            <a:r>
              <a:rPr lang="vi-VN" sz="2400" dirty="0">
                <a:latin typeface="Times New Roman" panose="02020603050405020304" pitchFamily="18" charset="0"/>
                <a:ea typeface="Arial" panose="020B0604020202020204" pitchFamily="34" charset="0"/>
                <a:cs typeface="Times New Roman" panose="02020603050405020304" pitchFamily="18" charset="0"/>
              </a:rPr>
              <a:t>n</a:t>
            </a:r>
            <a:r>
              <a:rPr lang="vi-VN" sz="2400" spc="105"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cho</a:t>
            </a:r>
            <a:r>
              <a:rPr lang="vi-VN" sz="2400" spc="105"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việ</a:t>
            </a:r>
            <a:r>
              <a:rPr lang="vi-VN" sz="2400" spc="-10" dirty="0">
                <a:latin typeface="Times New Roman" panose="02020603050405020304" pitchFamily="18" charset="0"/>
                <a:ea typeface="Arial" panose="020B0604020202020204" pitchFamily="34" charset="0"/>
                <a:cs typeface="Times New Roman" panose="02020603050405020304" pitchFamily="18" charset="0"/>
              </a:rPr>
              <a:t>c</a:t>
            </a:r>
            <a:r>
              <a:rPr lang="vi-VN" sz="2400" spc="105" dirty="0">
                <a:latin typeface="Times New Roman" panose="02020603050405020304" pitchFamily="18" charset="0"/>
                <a:ea typeface="Arial" panose="020B0604020202020204" pitchFamily="34" charset="0"/>
                <a:cs typeface="Times New Roman" panose="02020603050405020304" pitchFamily="18" charset="0"/>
              </a:rPr>
              <a:t> </a:t>
            </a:r>
            <a:r>
              <a:rPr lang="vi-VN" sz="2400" spc="-10" dirty="0">
                <a:latin typeface="Times New Roman" panose="02020603050405020304" pitchFamily="18" charset="0"/>
                <a:ea typeface="Arial" panose="020B0604020202020204" pitchFamily="34" charset="0"/>
                <a:cs typeface="Times New Roman" panose="02020603050405020304" pitchFamily="18" charset="0"/>
              </a:rPr>
              <a:t>thự</a:t>
            </a:r>
            <a:r>
              <a:rPr lang="vi-VN" sz="2400" dirty="0">
                <a:latin typeface="Times New Roman" panose="02020603050405020304" pitchFamily="18" charset="0"/>
                <a:ea typeface="Arial" panose="020B0604020202020204" pitchFamily="34" charset="0"/>
                <a:cs typeface="Times New Roman" panose="02020603050405020304" pitchFamily="18" charset="0"/>
              </a:rPr>
              <a:t>c</a:t>
            </a:r>
            <a:r>
              <a:rPr lang="vi-VN" sz="2400" spc="105"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hiện</a:t>
            </a:r>
            <a:r>
              <a:rPr lang="vi-VN" sz="2400" spc="105" dirty="0">
                <a:latin typeface="Times New Roman" panose="02020603050405020304" pitchFamily="18" charset="0"/>
                <a:ea typeface="Arial" panose="020B0604020202020204" pitchFamily="34" charset="0"/>
                <a:cs typeface="Times New Roman" panose="02020603050405020304" pitchFamily="18" charset="0"/>
              </a:rPr>
              <a:t> </a:t>
            </a:r>
            <a:r>
              <a:rPr lang="vi-VN" sz="2400" spc="-10" dirty="0">
                <a:latin typeface="Times New Roman" panose="02020603050405020304" pitchFamily="18" charset="0"/>
                <a:ea typeface="Arial" panose="020B0604020202020204" pitchFamily="34" charset="0"/>
                <a:cs typeface="Times New Roman" panose="02020603050405020304" pitchFamily="18" charset="0"/>
              </a:rPr>
              <a:t>m</a:t>
            </a:r>
            <a:r>
              <a:rPr lang="vi-VN" sz="2400" dirty="0">
                <a:latin typeface="Times New Roman" panose="02020603050405020304" pitchFamily="18" charset="0"/>
                <a:ea typeface="Arial" panose="020B0604020202020204" pitchFamily="34" charset="0"/>
                <a:cs typeface="Times New Roman" panose="02020603050405020304" pitchFamily="18" charset="0"/>
              </a:rPr>
              <a:t>ột yêu cầu cụ </a:t>
            </a:r>
            <a:r>
              <a:rPr lang="vi-VN" sz="2400" spc="-10" dirty="0">
                <a:latin typeface="Times New Roman" panose="02020603050405020304" pitchFamily="18" charset="0"/>
                <a:ea typeface="Arial" panose="020B0604020202020204" pitchFamily="34" charset="0"/>
                <a:cs typeface="Times New Roman" panose="02020603050405020304" pitchFamily="18" charset="0"/>
              </a:rPr>
              <a:t>th</a:t>
            </a:r>
            <a:r>
              <a:rPr lang="vi-VN" sz="2400" dirty="0">
                <a:latin typeface="Times New Roman" panose="02020603050405020304" pitchFamily="18" charset="0"/>
                <a:ea typeface="Arial" panose="020B0604020202020204" pitchFamily="34" charset="0"/>
                <a:cs typeface="Times New Roman" panose="02020603050405020304" pitchFamily="18" charset="0"/>
              </a:rPr>
              <a:t>ể nào đó.</a:t>
            </a:r>
            <a:endParaRPr lang="en-US" sz="2400" dirty="0">
              <a:latin typeface="Times New Roman" panose="02020603050405020304" pitchFamily="18" charset="0"/>
              <a:ea typeface="Arial" panose="020B0604020202020204" pitchFamily="34" charset="0"/>
              <a:cs typeface="Times New Roman" panose="02020603050405020304" pitchFamily="18" charset="0"/>
            </a:endParaRPr>
          </a:p>
        </p:txBody>
      </p:sp>
      <p:sp>
        <p:nvSpPr>
          <p:cNvPr id="6" name="Rectangle 5"/>
          <p:cNvSpPr/>
          <p:nvPr/>
        </p:nvSpPr>
        <p:spPr>
          <a:xfrm>
            <a:off x="785586" y="2459121"/>
            <a:ext cx="10898415" cy="1200329"/>
          </a:xfrm>
          <a:prstGeom prst="rect">
            <a:avLst/>
          </a:prstGeom>
        </p:spPr>
        <p:txBody>
          <a:bodyPr wrap="square">
            <a:spAutoFit/>
          </a:bodyPr>
          <a:lstStyle/>
          <a:p>
            <a:pPr marR="57785" algn="just">
              <a:lnSpc>
                <a:spcPct val="150000"/>
              </a:lnSpc>
              <a:spcBef>
                <a:spcPts val="600"/>
              </a:spcBef>
              <a:spcAft>
                <a:spcPts val="600"/>
              </a:spcAft>
            </a:pP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Một cách toán học, mã hóa là một phép áp một đ</a:t>
            </a:r>
            <a:r>
              <a:rPr lang="en-US" sz="2400" dirty="0">
                <a:latin typeface="Times New Roman" panose="02020603050405020304" pitchFamily="18" charset="0"/>
                <a:ea typeface="Arial" panose="020B0604020202020204" pitchFamily="34" charset="0"/>
                <a:cs typeface="Times New Roman" panose="02020603050405020304" pitchFamily="18" charset="0"/>
              </a:rPr>
              <a:t>ô</a:t>
            </a:r>
            <a:r>
              <a:rPr lang="vi-VN" sz="2400" dirty="0">
                <a:latin typeface="Times New Roman" panose="02020603050405020304" pitchFamily="18" charset="0"/>
                <a:ea typeface="Arial" panose="020B0604020202020204" pitchFamily="34" charset="0"/>
                <a:cs typeface="Times New Roman" panose="02020603050405020304" pitchFamily="18" charset="0"/>
              </a:rPr>
              <a:t>i một từ một tập hợp nguồn vào một tập hợp khác gọi là tập hợp đích.</a:t>
            </a:r>
            <a:endParaRPr lang="en-US" sz="2400" dirty="0">
              <a:latin typeface="Times New Roman" panose="02020603050405020304" pitchFamily="18" charset="0"/>
              <a:ea typeface="Arial" panose="020B0604020202020204" pitchFamily="34" charset="0"/>
              <a:cs typeface="Times New Roman" panose="02020603050405020304" pitchFamily="18" charset="0"/>
            </a:endParaRPr>
          </a:p>
        </p:txBody>
      </p:sp>
      <p:grpSp>
        <p:nvGrpSpPr>
          <p:cNvPr id="26" name="Group 25"/>
          <p:cNvGrpSpPr/>
          <p:nvPr/>
        </p:nvGrpSpPr>
        <p:grpSpPr>
          <a:xfrm>
            <a:off x="3804558" y="4168131"/>
            <a:ext cx="3915229" cy="2188220"/>
            <a:chOff x="2057400" y="3266162"/>
            <a:chExt cx="3915229" cy="2188220"/>
          </a:xfrm>
        </p:grpSpPr>
        <p:sp>
          <p:nvSpPr>
            <p:cNvPr id="11" name="Rectangle 10"/>
            <p:cNvSpPr/>
            <p:nvPr/>
          </p:nvSpPr>
          <p:spPr>
            <a:xfrm>
              <a:off x="2057400" y="3266162"/>
              <a:ext cx="1295400" cy="21440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057400" y="3505200"/>
              <a:ext cx="1295400" cy="1831271"/>
            </a:xfrm>
            <a:prstGeom prst="rect">
              <a:avLst/>
            </a:prstGeom>
            <a:noFill/>
          </p:spPr>
          <p:txBody>
            <a:bodyPr wrap="square" rtlCol="0">
              <a:spAutoFit/>
            </a:bodyPr>
            <a:lstStyle/>
            <a:p>
              <a:pPr algn="ctr"/>
              <a:r>
                <a:rPr lang="en-US" dirty="0" smtClean="0"/>
                <a:t>A</a:t>
              </a:r>
            </a:p>
            <a:p>
              <a:pPr algn="ctr"/>
              <a:endParaRPr lang="en-US" dirty="0"/>
            </a:p>
            <a:p>
              <a:pPr algn="ctr">
                <a:spcBef>
                  <a:spcPts val="600"/>
                </a:spcBef>
              </a:pPr>
              <a:r>
                <a:rPr lang="en-US" dirty="0" smtClean="0"/>
                <a:t>         B</a:t>
              </a:r>
            </a:p>
            <a:p>
              <a:pPr algn="ctr"/>
              <a:endParaRPr lang="en-US" dirty="0"/>
            </a:p>
            <a:p>
              <a:pPr algn="ctr"/>
              <a:endParaRPr lang="en-US" dirty="0" smtClean="0"/>
            </a:p>
            <a:p>
              <a:pPr algn="ctr"/>
              <a:r>
                <a:rPr lang="en-US" dirty="0"/>
                <a:t>C</a:t>
              </a:r>
            </a:p>
          </p:txBody>
        </p:sp>
        <p:grpSp>
          <p:nvGrpSpPr>
            <p:cNvPr id="14" name="Group 13"/>
            <p:cNvGrpSpPr/>
            <p:nvPr/>
          </p:nvGrpSpPr>
          <p:grpSpPr>
            <a:xfrm>
              <a:off x="4876800" y="3432562"/>
              <a:ext cx="990600" cy="369332"/>
              <a:chOff x="4876800" y="3266162"/>
              <a:chExt cx="990600" cy="369332"/>
            </a:xfrm>
          </p:grpSpPr>
          <p:sp>
            <p:nvSpPr>
              <p:cNvPr id="13" name="Rectangle 12"/>
              <p:cNvSpPr/>
              <p:nvPr/>
            </p:nvSpPr>
            <p:spPr>
              <a:xfrm>
                <a:off x="4876800" y="3266162"/>
                <a:ext cx="9906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876800" y="3266162"/>
                <a:ext cx="990600" cy="369332"/>
              </a:xfrm>
              <a:prstGeom prst="rect">
                <a:avLst/>
              </a:prstGeom>
              <a:noFill/>
            </p:spPr>
            <p:txBody>
              <a:bodyPr wrap="square" rtlCol="0">
                <a:spAutoFit/>
              </a:bodyPr>
              <a:lstStyle/>
              <a:p>
                <a:pPr algn="ctr"/>
                <a:r>
                  <a:rPr lang="en-US" dirty="0" smtClean="0"/>
                  <a:t>001</a:t>
                </a:r>
                <a:endParaRPr lang="en-US" dirty="0"/>
              </a:p>
            </p:txBody>
          </p:sp>
        </p:grpSp>
        <p:grpSp>
          <p:nvGrpSpPr>
            <p:cNvPr id="15" name="Group 14"/>
            <p:cNvGrpSpPr/>
            <p:nvPr/>
          </p:nvGrpSpPr>
          <p:grpSpPr>
            <a:xfrm>
              <a:off x="4876800" y="4153515"/>
              <a:ext cx="990600" cy="369332"/>
              <a:chOff x="4876800" y="3266162"/>
              <a:chExt cx="990600" cy="369332"/>
            </a:xfrm>
          </p:grpSpPr>
          <p:sp>
            <p:nvSpPr>
              <p:cNvPr id="16" name="Rectangle 15"/>
              <p:cNvSpPr/>
              <p:nvPr/>
            </p:nvSpPr>
            <p:spPr>
              <a:xfrm>
                <a:off x="4876800" y="3266162"/>
                <a:ext cx="9906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876800" y="3266162"/>
                <a:ext cx="990600" cy="369332"/>
              </a:xfrm>
              <a:prstGeom prst="rect">
                <a:avLst/>
              </a:prstGeom>
              <a:noFill/>
            </p:spPr>
            <p:txBody>
              <a:bodyPr wrap="square" rtlCol="0">
                <a:spAutoFit/>
              </a:bodyPr>
              <a:lstStyle/>
              <a:p>
                <a:pPr algn="ctr"/>
                <a:r>
                  <a:rPr lang="en-US" dirty="0" smtClean="0"/>
                  <a:t>010</a:t>
                </a:r>
                <a:endParaRPr lang="en-US" dirty="0"/>
              </a:p>
            </p:txBody>
          </p:sp>
        </p:grpSp>
        <p:grpSp>
          <p:nvGrpSpPr>
            <p:cNvPr id="18" name="Group 17"/>
            <p:cNvGrpSpPr/>
            <p:nvPr/>
          </p:nvGrpSpPr>
          <p:grpSpPr>
            <a:xfrm>
              <a:off x="4876800" y="4857136"/>
              <a:ext cx="990600" cy="369332"/>
              <a:chOff x="4876800" y="3266162"/>
              <a:chExt cx="990600" cy="369332"/>
            </a:xfrm>
          </p:grpSpPr>
          <p:sp>
            <p:nvSpPr>
              <p:cNvPr id="19" name="Rectangle 18"/>
              <p:cNvSpPr/>
              <p:nvPr/>
            </p:nvSpPr>
            <p:spPr>
              <a:xfrm>
                <a:off x="4876800" y="3266162"/>
                <a:ext cx="9906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876800" y="3266162"/>
                <a:ext cx="990600" cy="369332"/>
              </a:xfrm>
              <a:prstGeom prst="rect">
                <a:avLst/>
              </a:prstGeom>
              <a:noFill/>
            </p:spPr>
            <p:txBody>
              <a:bodyPr wrap="square" rtlCol="0">
                <a:spAutoFit/>
              </a:bodyPr>
              <a:lstStyle/>
              <a:p>
                <a:pPr algn="ctr"/>
                <a:r>
                  <a:rPr lang="en-US" dirty="0" smtClean="0"/>
                  <a:t>011</a:t>
                </a:r>
                <a:endParaRPr lang="en-US" dirty="0"/>
              </a:p>
            </p:txBody>
          </p:sp>
        </p:grpSp>
        <p:sp>
          <p:nvSpPr>
            <p:cNvPr id="21" name="Rectangle 20"/>
            <p:cNvSpPr/>
            <p:nvPr/>
          </p:nvSpPr>
          <p:spPr>
            <a:xfrm>
              <a:off x="4677229" y="3310344"/>
              <a:ext cx="1295400" cy="21440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a:off x="2819400" y="3666103"/>
              <a:ext cx="2057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124200" y="4343400"/>
              <a:ext cx="17373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819400" y="5105400"/>
              <a:ext cx="2057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Title 1"/>
          <p:cNvSpPr>
            <a:spLocks noGrp="1"/>
          </p:cNvSpPr>
          <p:nvPr>
            <p:ph type="title"/>
          </p:nvPr>
        </p:nvSpPr>
        <p:spPr>
          <a:xfrm>
            <a:off x="43608" y="221361"/>
            <a:ext cx="8229600" cy="487362"/>
          </a:xfrm>
        </p:spPr>
        <p:txBody>
          <a:bodyPr>
            <a:noAutofit/>
          </a:bodyPr>
          <a:lstStyle/>
          <a:p>
            <a:pPr algn="l"/>
            <a:r>
              <a:rPr lang="en-US" sz="3200" b="1" dirty="0" smtClean="0">
                <a:solidFill>
                  <a:srgbClr val="C00000"/>
                </a:solidFill>
                <a:latin typeface="Times New Roman" panose="02020603050405020304" pitchFamily="18" charset="0"/>
                <a:cs typeface="Times New Roman" panose="02020603050405020304" pitchFamily="18" charset="0"/>
              </a:rPr>
              <a:t>1.3. </a:t>
            </a:r>
            <a:r>
              <a:rPr lang="en-US" sz="3200" b="1" dirty="0" err="1" smtClean="0">
                <a:solidFill>
                  <a:srgbClr val="C00000"/>
                </a:solidFill>
                <a:latin typeface="Times New Roman" panose="02020603050405020304" pitchFamily="18" charset="0"/>
                <a:cs typeface="Times New Roman" panose="02020603050405020304" pitchFamily="18" charset="0"/>
              </a:rPr>
              <a:t>Mã</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hóa</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nhị</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phân</a:t>
            </a:r>
            <a:r>
              <a:rPr lang="en-US" sz="3200" b="1" dirty="0" smtClean="0">
                <a:solidFill>
                  <a:srgbClr val="C00000"/>
                </a:solidFill>
                <a:latin typeface="Times New Roman" panose="02020603050405020304" pitchFamily="18" charset="0"/>
                <a:cs typeface="Times New Roman" panose="02020603050405020304" pitchFamily="18" charset="0"/>
              </a:rPr>
              <a:t> (1)</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138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p:cTn id="28" dur="1000" fill="hold"/>
                                        <p:tgtEl>
                                          <p:spTgt spid="26"/>
                                        </p:tgtEl>
                                        <p:attrNameLst>
                                          <p:attrName>ppt_w</p:attrName>
                                        </p:attrNameLst>
                                      </p:cBhvr>
                                      <p:tavLst>
                                        <p:tav tm="0">
                                          <p:val>
                                            <p:fltVal val="0"/>
                                          </p:val>
                                        </p:tav>
                                        <p:tav tm="100000">
                                          <p:val>
                                            <p:strVal val="#ppt_w"/>
                                          </p:val>
                                        </p:tav>
                                      </p:tavLst>
                                    </p:anim>
                                    <p:anim calcmode="lin" valueType="num">
                                      <p:cBhvr>
                                        <p:cTn id="29" dur="1000" fill="hold"/>
                                        <p:tgtEl>
                                          <p:spTgt spid="26"/>
                                        </p:tgtEl>
                                        <p:attrNameLst>
                                          <p:attrName>ppt_h</p:attrName>
                                        </p:attrNameLst>
                                      </p:cBhvr>
                                      <p:tavLst>
                                        <p:tav tm="0">
                                          <p:val>
                                            <p:fltVal val="0"/>
                                          </p:val>
                                        </p:tav>
                                        <p:tav tm="100000">
                                          <p:val>
                                            <p:strVal val="#ppt_h"/>
                                          </p:val>
                                        </p:tav>
                                      </p:tavLst>
                                    </p:anim>
                                    <p:animEffect transition="in" filter="fade">
                                      <p:cBhvr>
                                        <p:cTn id="30"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7077" y="927987"/>
            <a:ext cx="8229600" cy="609600"/>
          </a:xfrm>
        </p:spPr>
        <p:txBody>
          <a:bodyPr>
            <a:normAutofit/>
          </a:bodyPr>
          <a:lstStyle/>
          <a:p>
            <a:pPr marL="0" lvl="2" indent="0">
              <a:buNone/>
            </a:pPr>
            <a:r>
              <a:rPr lang="en-US" sz="2800" b="1" dirty="0" smtClean="0">
                <a:latin typeface="Times New Roman" panose="02020603050405020304" pitchFamily="18" charset="0"/>
                <a:cs typeface="Times New Roman" panose="02020603050405020304" pitchFamily="18" charset="0"/>
              </a:rPr>
              <a:t>1.3.2. </a:t>
            </a:r>
            <a:r>
              <a:rPr lang="en-US" sz="2800" b="1" dirty="0" err="1" smtClean="0">
                <a:latin typeface="Times New Roman" panose="02020603050405020304" pitchFamily="18" charset="0"/>
                <a:cs typeface="Times New Roman" panose="02020603050405020304" pitchFamily="18" charset="0"/>
              </a:rPr>
              <a:t>Mã</a:t>
            </a:r>
            <a:r>
              <a:rPr lang="en-US" sz="2800" b="1" dirty="0" smtClean="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BCD </a:t>
            </a:r>
            <a:r>
              <a:rPr lang="vi-VN" sz="2800" b="1" dirty="0">
                <a:latin typeface="Times New Roman" panose="02020603050405020304" pitchFamily="18" charset="0"/>
                <a:cs typeface="Times New Roman" panose="02020603050405020304" pitchFamily="18" charset="0"/>
              </a:rPr>
              <a:t>(Binary coded Decimal)</a:t>
            </a:r>
            <a:endParaRPr lang="en-US"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a:xfrm>
            <a:off x="9525000" y="6356351"/>
            <a:ext cx="685800" cy="365125"/>
          </a:xfrm>
        </p:spPr>
        <p:txBody>
          <a:bodyPr/>
          <a:lstStyle/>
          <a:p>
            <a:fld id="{A8707075-541A-4CB2-8C7D-C1C20183CA57}" type="slidenum">
              <a:rPr lang="en-US" smtClean="0"/>
              <a:pPr/>
              <a:t>22</a:t>
            </a:fld>
            <a:endParaRPr lang="en-US" dirty="0"/>
          </a:p>
        </p:txBody>
      </p:sp>
      <p:sp>
        <p:nvSpPr>
          <p:cNvPr id="5" name="Rectangle 4"/>
          <p:cNvSpPr/>
          <p:nvPr/>
        </p:nvSpPr>
        <p:spPr>
          <a:xfrm>
            <a:off x="769257" y="1759004"/>
            <a:ext cx="10755086" cy="1200329"/>
          </a:xfrm>
          <a:prstGeom prst="rect">
            <a:avLst/>
          </a:prstGeom>
        </p:spPr>
        <p:txBody>
          <a:bodyPr wrap="square">
            <a:spAutoFit/>
          </a:bodyPr>
          <a:lstStyle/>
          <a:p>
            <a:pPr algn="just">
              <a:lnSpc>
                <a:spcPct val="150000"/>
              </a:lnSpc>
              <a:spcBef>
                <a:spcPts val="600"/>
              </a:spcBef>
              <a:spcAft>
                <a:spcPts val="600"/>
              </a:spcAft>
            </a:pP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Mã BCD dùng số nhị phân 4 bit có giá trị tương tương thay thế cho số hạng trong </a:t>
            </a:r>
            <a:r>
              <a:rPr lang="en-US" sz="2400" dirty="0" err="1">
                <a:latin typeface="Times New Roman" panose="02020603050405020304" pitchFamily="18" charset="0"/>
                <a:ea typeface="Arial" panose="020B0604020202020204" pitchFamily="34" charset="0"/>
                <a:cs typeface="Times New Roman" panose="02020603050405020304" pitchFamily="18" charset="0"/>
              </a:rPr>
              <a:t>hệ</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đếm</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thập phân.</a:t>
            </a:r>
            <a:endParaRPr lang="en-US" sz="2400" dirty="0">
              <a:latin typeface="Times New Roman" panose="02020603050405020304" pitchFamily="18" charset="0"/>
              <a:ea typeface="Arial" panose="020B0604020202020204" pitchFamily="34" charset="0"/>
              <a:cs typeface="Times New Roman" panose="02020603050405020304" pitchFamily="18" charset="0"/>
            </a:endParaRPr>
          </a:p>
        </p:txBody>
      </p:sp>
      <p:sp>
        <p:nvSpPr>
          <p:cNvPr id="6" name="Rectangle 5"/>
          <p:cNvSpPr/>
          <p:nvPr/>
        </p:nvSpPr>
        <p:spPr>
          <a:xfrm>
            <a:off x="1581717" y="3204555"/>
            <a:ext cx="8389938" cy="348813"/>
          </a:xfrm>
          <a:prstGeom prst="rect">
            <a:avLst/>
          </a:prstGeom>
        </p:spPr>
        <p:txBody>
          <a:bodyPr wrap="square">
            <a:spAutoFit/>
          </a:bodyPr>
          <a:lstStyle/>
          <a:p>
            <a:pPr algn="just">
              <a:lnSpc>
                <a:spcPts val="2000"/>
              </a:lnSpc>
              <a:spcBef>
                <a:spcPts val="600"/>
              </a:spcBef>
              <a:spcAft>
                <a:spcPts val="600"/>
              </a:spcAft>
            </a:pPr>
            <a:r>
              <a:rPr lang="vi-VN" sz="2400" b="1" i="1" dirty="0">
                <a:latin typeface="Times New Roman" panose="02020603050405020304" pitchFamily="18" charset="0"/>
                <a:ea typeface="Arial" panose="020B0604020202020204" pitchFamily="34" charset="0"/>
                <a:cs typeface="Times New Roman" panose="02020603050405020304" pitchFamily="18" charset="0"/>
              </a:rPr>
              <a:t>Thí dụ: </a:t>
            </a:r>
            <a:r>
              <a:rPr lang="vi-VN" sz="2400" dirty="0">
                <a:latin typeface="Times New Roman" panose="02020603050405020304" pitchFamily="18" charset="0"/>
                <a:ea typeface="Arial" panose="020B0604020202020204" pitchFamily="34" charset="0"/>
                <a:cs typeface="Times New Roman" panose="02020603050405020304" pitchFamily="18" charset="0"/>
              </a:rPr>
              <a:t>Số 625</a:t>
            </a:r>
            <a:r>
              <a:rPr lang="vi-VN" sz="2400" baseline="-25000" dirty="0">
                <a:latin typeface="Times New Roman" panose="02020603050405020304" pitchFamily="18" charset="0"/>
                <a:ea typeface="Arial" panose="020B0604020202020204" pitchFamily="34" charset="0"/>
                <a:cs typeface="Times New Roman" panose="02020603050405020304" pitchFamily="18" charset="0"/>
              </a:rPr>
              <a:t>10</a:t>
            </a:r>
            <a:r>
              <a:rPr lang="vi-VN" sz="2400" dirty="0">
                <a:latin typeface="Times New Roman" panose="02020603050405020304" pitchFamily="18" charset="0"/>
                <a:ea typeface="Arial" panose="020B0604020202020204" pitchFamily="34" charset="0"/>
                <a:cs typeface="Times New Roman" panose="02020603050405020304" pitchFamily="18" charset="0"/>
              </a:rPr>
              <a:t> có mã BCD là 0110 0010 0101.</a:t>
            </a:r>
            <a:endParaRPr lang="en-US" sz="2400" dirty="0">
              <a:latin typeface="Times New Roman" panose="02020603050405020304" pitchFamily="18" charset="0"/>
              <a:ea typeface="Arial" panose="020B0604020202020204" pitchFamily="34" charset="0"/>
              <a:cs typeface="Times New Roman" panose="02020603050405020304" pitchFamily="18" charset="0"/>
            </a:endParaRPr>
          </a:p>
        </p:txBody>
      </p:sp>
      <p:sp>
        <p:nvSpPr>
          <p:cNvPr id="7" name="Rectangle 6"/>
          <p:cNvSpPr/>
          <p:nvPr/>
        </p:nvSpPr>
        <p:spPr>
          <a:xfrm>
            <a:off x="1001486" y="4214173"/>
            <a:ext cx="10682513" cy="1200329"/>
          </a:xfrm>
          <a:prstGeom prst="rect">
            <a:avLst/>
          </a:prstGeom>
        </p:spPr>
        <p:txBody>
          <a:bodyPr wrap="square">
            <a:spAutoFit/>
          </a:bodyPr>
          <a:lstStyle/>
          <a:p>
            <a:pPr algn="just">
              <a:lnSpc>
                <a:spcPct val="150000"/>
              </a:lnSpc>
              <a:spcBef>
                <a:spcPts val="600"/>
              </a:spcBef>
              <a:spcAft>
                <a:spcPts val="600"/>
              </a:spcAft>
            </a:pP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Mã BCD được dùng nhiều cho việc thiết kế mạch điện tử đọc các số BCD và hiển thị ra bằng đèn 7 đoạn (led hoặc LCD).</a:t>
            </a:r>
            <a:endParaRPr lang="en-US" sz="2400" dirty="0">
              <a:latin typeface="Times New Roman" panose="02020603050405020304" pitchFamily="18" charset="0"/>
              <a:ea typeface="Arial" panose="020B0604020202020204" pitchFamily="34" charset="0"/>
              <a:cs typeface="Times New Roman" panose="02020603050405020304" pitchFamily="18" charset="0"/>
            </a:endParaRPr>
          </a:p>
        </p:txBody>
      </p:sp>
      <p:sp>
        <p:nvSpPr>
          <p:cNvPr id="9" name="Title 1"/>
          <p:cNvSpPr>
            <a:spLocks noGrp="1"/>
          </p:cNvSpPr>
          <p:nvPr>
            <p:ph type="title"/>
          </p:nvPr>
        </p:nvSpPr>
        <p:spPr>
          <a:xfrm>
            <a:off x="43608" y="221361"/>
            <a:ext cx="8229600" cy="487362"/>
          </a:xfrm>
        </p:spPr>
        <p:txBody>
          <a:bodyPr>
            <a:noAutofit/>
          </a:bodyPr>
          <a:lstStyle/>
          <a:p>
            <a:pPr algn="l"/>
            <a:r>
              <a:rPr lang="en-US" sz="3200" b="1" dirty="0" smtClean="0">
                <a:solidFill>
                  <a:srgbClr val="C00000"/>
                </a:solidFill>
                <a:latin typeface="Times New Roman" panose="02020603050405020304" pitchFamily="18" charset="0"/>
                <a:cs typeface="Times New Roman" panose="02020603050405020304" pitchFamily="18" charset="0"/>
              </a:rPr>
              <a:t>1.3. </a:t>
            </a:r>
            <a:r>
              <a:rPr lang="en-US" sz="3200" b="1" dirty="0" err="1" smtClean="0">
                <a:solidFill>
                  <a:srgbClr val="C00000"/>
                </a:solidFill>
                <a:latin typeface="Times New Roman" panose="02020603050405020304" pitchFamily="18" charset="0"/>
                <a:cs typeface="Times New Roman" panose="02020603050405020304" pitchFamily="18" charset="0"/>
              </a:rPr>
              <a:t>Mã</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hóa</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nhị</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phân</a:t>
            </a:r>
            <a:r>
              <a:rPr lang="en-US" sz="3200" b="1" dirty="0" smtClean="0">
                <a:solidFill>
                  <a:srgbClr val="C00000"/>
                </a:solidFill>
                <a:latin typeface="Times New Roman" panose="02020603050405020304" pitchFamily="18" charset="0"/>
                <a:cs typeface="Times New Roman" panose="02020603050405020304" pitchFamily="18" charset="0"/>
              </a:rPr>
              <a:t> (2)</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381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10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1887" y="1916166"/>
            <a:ext cx="3124200" cy="533400"/>
          </a:xfrm>
        </p:spPr>
        <p:txBody>
          <a:bodyPr>
            <a:normAutofit/>
          </a:bodyPr>
          <a:lstStyle/>
          <a:p>
            <a:pPr marL="0" lvl="2" indent="0">
              <a:buNone/>
            </a:pPr>
            <a:r>
              <a:rPr lang="en-US" sz="2800" b="1" dirty="0" smtClean="0">
                <a:latin typeface="Times New Roman" panose="02020603050405020304" pitchFamily="18" charset="0"/>
                <a:ea typeface="Arial" panose="020B0604020202020204" pitchFamily="34" charset="0"/>
                <a:cs typeface="Times New Roman" panose="02020603050405020304" pitchFamily="18" charset="0"/>
              </a:rPr>
              <a:t>1.3.4. </a:t>
            </a:r>
            <a:r>
              <a:rPr lang="en-US" sz="2800" b="1" dirty="0" err="1" smtClean="0">
                <a:latin typeface="Times New Roman" panose="02020603050405020304" pitchFamily="18" charset="0"/>
                <a:ea typeface="Arial" panose="020B0604020202020204" pitchFamily="34" charset="0"/>
                <a:cs typeface="Times New Roman" panose="02020603050405020304" pitchFamily="18" charset="0"/>
              </a:rPr>
              <a:t>Mã</a:t>
            </a:r>
            <a:r>
              <a:rPr lang="en-US" sz="2800" b="1" dirty="0" smtClean="0">
                <a:latin typeface="Times New Roman" panose="02020603050405020304" pitchFamily="18" charset="0"/>
                <a:ea typeface="Arial" panose="020B0604020202020204" pitchFamily="34" charset="0"/>
                <a:cs typeface="Times New Roman" panose="02020603050405020304" pitchFamily="18" charset="0"/>
              </a:rPr>
              <a:t> </a:t>
            </a:r>
            <a:r>
              <a:rPr lang="en-US" sz="2800" b="1" dirty="0">
                <a:latin typeface="Times New Roman" panose="02020603050405020304" pitchFamily="18" charset="0"/>
                <a:ea typeface="Arial" panose="020B0604020202020204" pitchFamily="34" charset="0"/>
                <a:cs typeface="Times New Roman" panose="02020603050405020304" pitchFamily="18" charset="0"/>
              </a:rPr>
              <a:t>GRAY</a:t>
            </a:r>
            <a:endParaRPr lang="en-US" sz="2800" dirty="0">
              <a:latin typeface="Times New Roman" panose="02020603050405020304" pitchFamily="18" charset="0"/>
              <a:ea typeface="Arial" panose="020B0604020202020204" pitchFamily="34" charset="0"/>
              <a:cs typeface="Times New Roman" panose="02020603050405020304" pitchFamily="18" charset="0"/>
            </a:endParaRPr>
          </a:p>
          <a:p>
            <a:pPr marL="514350" indent="-514350">
              <a:buFont typeface="+mj-lt"/>
              <a:buAutoNum type="arabicPeriod"/>
            </a:pPr>
            <a:endParaRPr lang="en-US" sz="2800" dirty="0"/>
          </a:p>
        </p:txBody>
      </p:sp>
      <p:sp>
        <p:nvSpPr>
          <p:cNvPr id="4" name="Slide Number Placeholder 3"/>
          <p:cNvSpPr>
            <a:spLocks noGrp="1"/>
          </p:cNvSpPr>
          <p:nvPr>
            <p:ph type="sldNum" sz="quarter" idx="12"/>
          </p:nvPr>
        </p:nvSpPr>
        <p:spPr/>
        <p:txBody>
          <a:bodyPr/>
          <a:lstStyle/>
          <a:p>
            <a:fld id="{A8707075-541A-4CB2-8C7D-C1C20183CA57}" type="slidenum">
              <a:rPr lang="en-US" smtClean="0"/>
              <a:pPr/>
              <a:t>23</a:t>
            </a:fld>
            <a:endParaRPr lang="en-US" dirty="0"/>
          </a:p>
        </p:txBody>
      </p:sp>
      <p:sp>
        <p:nvSpPr>
          <p:cNvPr id="5" name="Rectangle 4"/>
          <p:cNvSpPr/>
          <p:nvPr/>
        </p:nvSpPr>
        <p:spPr>
          <a:xfrm>
            <a:off x="972456" y="2677320"/>
            <a:ext cx="10421257" cy="1200329"/>
          </a:xfrm>
          <a:prstGeom prst="rect">
            <a:avLst/>
          </a:prstGeom>
        </p:spPr>
        <p:txBody>
          <a:bodyPr wrap="square">
            <a:spAutoFit/>
          </a:bodyPr>
          <a:lstStyle/>
          <a:p>
            <a:pPr>
              <a:lnSpc>
                <a:spcPct val="150000"/>
              </a:lnSpc>
              <a:spcBef>
                <a:spcPts val="600"/>
              </a:spcBef>
              <a:spcAft>
                <a:spcPts val="600"/>
              </a:spcAft>
            </a:pP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Mã </a:t>
            </a:r>
            <a:r>
              <a:rPr lang="vi-VN" sz="2400" b="1" dirty="0">
                <a:latin typeface="Times New Roman" panose="02020603050405020304" pitchFamily="18" charset="0"/>
                <a:ea typeface="Arial" panose="020B0604020202020204" pitchFamily="34" charset="0"/>
                <a:cs typeface="Times New Roman" panose="02020603050405020304" pitchFamily="18" charset="0"/>
              </a:rPr>
              <a:t>Gray</a:t>
            </a:r>
            <a:r>
              <a:rPr lang="vi-VN" sz="2400" dirty="0">
                <a:latin typeface="Times New Roman" panose="02020603050405020304" pitchFamily="18" charset="0"/>
                <a:ea typeface="Arial" panose="020B0604020202020204" pitchFamily="34" charset="0"/>
                <a:cs typeface="Times New Roman" panose="02020603050405020304" pitchFamily="18" charset="0"/>
              </a:rPr>
              <a:t> </a:t>
            </a:r>
            <a:r>
              <a:rPr lang="vi-VN" sz="2400" spc="-10" dirty="0">
                <a:latin typeface="Times New Roman" panose="02020603050405020304" pitchFamily="18" charset="0"/>
                <a:ea typeface="Arial" panose="020B0604020202020204" pitchFamily="34" charset="0"/>
                <a:cs typeface="Times New Roman" panose="02020603050405020304" pitchFamily="18" charset="0"/>
              </a:rPr>
              <a:t>hay</a:t>
            </a:r>
            <a:r>
              <a:rPr lang="vi-VN" sz="2400" dirty="0">
                <a:latin typeface="Times New Roman" panose="02020603050405020304" pitchFamily="18" charset="0"/>
                <a:ea typeface="Arial" panose="020B0604020202020204" pitchFamily="34" charset="0"/>
                <a:cs typeface="Times New Roman" panose="02020603050405020304" pitchFamily="18" charset="0"/>
              </a:rPr>
              <a:t> </a:t>
            </a:r>
            <a:r>
              <a:rPr lang="vi-VN" sz="2400" spc="-10" dirty="0">
                <a:latin typeface="Times New Roman" panose="02020603050405020304" pitchFamily="18" charset="0"/>
                <a:ea typeface="Arial" panose="020B0604020202020204" pitchFamily="34" charset="0"/>
                <a:cs typeface="Times New Roman" panose="02020603050405020304" pitchFamily="18" charset="0"/>
              </a:rPr>
              <a:t>còn</a:t>
            </a:r>
            <a:r>
              <a:rPr lang="vi-VN" sz="2400" dirty="0">
                <a:latin typeface="Times New Roman" panose="02020603050405020304" pitchFamily="18" charset="0"/>
                <a:ea typeface="Arial" panose="020B0604020202020204" pitchFamily="34" charset="0"/>
                <a:cs typeface="Times New Roman" panose="02020603050405020304" pitchFamily="18" charset="0"/>
              </a:rPr>
              <a:t> </a:t>
            </a:r>
            <a:r>
              <a:rPr lang="vi-VN" sz="2400" spc="-10" dirty="0">
                <a:latin typeface="Times New Roman" panose="02020603050405020304" pitchFamily="18" charset="0"/>
                <a:ea typeface="Arial" panose="020B0604020202020204" pitchFamily="34" charset="0"/>
                <a:cs typeface="Times New Roman" panose="02020603050405020304" pitchFamily="18" charset="0"/>
              </a:rPr>
              <a:t>g</a:t>
            </a:r>
            <a:r>
              <a:rPr lang="vi-VN" sz="2400" dirty="0">
                <a:latin typeface="Times New Roman" panose="02020603050405020304" pitchFamily="18" charset="0"/>
                <a:ea typeface="Arial" panose="020B0604020202020204" pitchFamily="34" charset="0"/>
                <a:cs typeface="Times New Roman" panose="02020603050405020304" pitchFamily="18" charset="0"/>
              </a:rPr>
              <a:t>ọi</a:t>
            </a:r>
            <a:r>
              <a:rPr lang="vi-VN" sz="2400" spc="-10"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là</a:t>
            </a:r>
            <a:r>
              <a:rPr lang="vi-VN" sz="2400" spc="-10" dirty="0">
                <a:latin typeface="Times New Roman" panose="02020603050405020304" pitchFamily="18" charset="0"/>
                <a:ea typeface="Arial" panose="020B0604020202020204" pitchFamily="34" charset="0"/>
                <a:cs typeface="Times New Roman" panose="02020603050405020304" pitchFamily="18" charset="0"/>
              </a:rPr>
              <a:t> </a:t>
            </a:r>
            <a:r>
              <a:rPr lang="vi-VN" sz="2400" spc="-15" dirty="0">
                <a:latin typeface="Times New Roman" panose="02020603050405020304" pitchFamily="18" charset="0"/>
                <a:ea typeface="Arial" panose="020B0604020202020204" pitchFamily="34" charset="0"/>
                <a:cs typeface="Times New Roman" panose="02020603050405020304" pitchFamily="18" charset="0"/>
              </a:rPr>
              <a:t>m</a:t>
            </a:r>
            <a:r>
              <a:rPr lang="vi-VN" sz="2400" dirty="0">
                <a:latin typeface="Times New Roman" panose="02020603050405020304" pitchFamily="18" charset="0"/>
                <a:ea typeface="Arial" panose="020B0604020202020204" pitchFamily="34" charset="0"/>
                <a:cs typeface="Times New Roman" panose="02020603050405020304" pitchFamily="18" charset="0"/>
              </a:rPr>
              <a:t>ã </a:t>
            </a:r>
            <a:r>
              <a:rPr lang="vi-VN" sz="2400" b="1" dirty="0">
                <a:latin typeface="Times New Roman" panose="02020603050405020304" pitchFamily="18" charset="0"/>
                <a:ea typeface="Arial" panose="020B0604020202020204" pitchFamily="34" charset="0"/>
                <a:cs typeface="Times New Roman" panose="02020603050405020304" pitchFamily="18" charset="0"/>
              </a:rPr>
              <a:t>cách kh</a:t>
            </a:r>
            <a:r>
              <a:rPr lang="vi-VN" sz="2400" b="1" spc="-10" dirty="0">
                <a:latin typeface="Times New Roman" panose="02020603050405020304" pitchFamily="18" charset="0"/>
                <a:ea typeface="Arial" panose="020B0604020202020204" pitchFamily="34" charset="0"/>
                <a:cs typeface="Times New Roman" panose="02020603050405020304" pitchFamily="18" charset="0"/>
              </a:rPr>
              <a:t>o</a:t>
            </a:r>
            <a:r>
              <a:rPr lang="vi-VN" sz="2400" b="1" dirty="0">
                <a:latin typeface="Times New Roman" panose="02020603050405020304" pitchFamily="18" charset="0"/>
                <a:ea typeface="Arial" panose="020B0604020202020204" pitchFamily="34" charset="0"/>
                <a:cs typeface="Times New Roman" panose="02020603050405020304" pitchFamily="18" charset="0"/>
              </a:rPr>
              <a:t>ả</a:t>
            </a:r>
            <a:r>
              <a:rPr lang="vi-VN" sz="2400" b="1" spc="-10" dirty="0">
                <a:latin typeface="Times New Roman" panose="02020603050405020304" pitchFamily="18" charset="0"/>
                <a:ea typeface="Arial" panose="020B0604020202020204" pitchFamily="34" charset="0"/>
                <a:cs typeface="Times New Roman" panose="02020603050405020304" pitchFamily="18" charset="0"/>
              </a:rPr>
              <a:t>n</a:t>
            </a:r>
            <a:r>
              <a:rPr lang="vi-VN" sz="2400" b="1" dirty="0">
                <a:latin typeface="Times New Roman" panose="02020603050405020304" pitchFamily="18" charset="0"/>
                <a:ea typeface="Arial" panose="020B0604020202020204" pitchFamily="34" charset="0"/>
                <a:cs typeface="Times New Roman" panose="02020603050405020304" pitchFamily="18" charset="0"/>
              </a:rPr>
              <a:t>g </a:t>
            </a:r>
            <a:r>
              <a:rPr lang="vi-VN" sz="2400" b="1" spc="-10" dirty="0">
                <a:latin typeface="Times New Roman" panose="02020603050405020304" pitchFamily="18" charset="0"/>
                <a:ea typeface="Arial" panose="020B0604020202020204" pitchFamily="34" charset="0"/>
                <a:cs typeface="Times New Roman" panose="02020603050405020304" pitchFamily="18" charset="0"/>
              </a:rPr>
              <a:t>đ</a:t>
            </a:r>
            <a:r>
              <a:rPr lang="vi-VN" sz="2400" b="1" dirty="0">
                <a:latin typeface="Times New Roman" panose="02020603050405020304" pitchFamily="18" charset="0"/>
                <a:ea typeface="Arial" panose="020B0604020202020204" pitchFamily="34" charset="0"/>
                <a:cs typeface="Times New Roman" panose="02020603050405020304" pitchFamily="18" charset="0"/>
              </a:rPr>
              <a:t>ơ</a:t>
            </a:r>
            <a:r>
              <a:rPr lang="vi-VN" sz="2400" b="1" spc="-10" dirty="0">
                <a:latin typeface="Times New Roman" panose="02020603050405020304" pitchFamily="18" charset="0"/>
                <a:ea typeface="Arial" panose="020B0604020202020204" pitchFamily="34" charset="0"/>
                <a:cs typeface="Times New Roman" panose="02020603050405020304" pitchFamily="18" charset="0"/>
              </a:rPr>
              <a:t>n</a:t>
            </a:r>
            <a:r>
              <a:rPr lang="vi-VN" sz="2400" b="1" dirty="0">
                <a:latin typeface="Times New Roman" panose="02020603050405020304" pitchFamily="18" charset="0"/>
                <a:ea typeface="Arial" panose="020B0604020202020204" pitchFamily="34" charset="0"/>
                <a:cs typeface="Times New Roman" panose="02020603050405020304" pitchFamily="18" charset="0"/>
              </a:rPr>
              <a:t> vị</a:t>
            </a:r>
            <a:r>
              <a:rPr lang="en-US" sz="2400" b="1"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a:latin typeface="Times New Roman" panose="02020603050405020304" pitchFamily="18" charset="0"/>
                <a:ea typeface="Arial" panose="020B0604020202020204" pitchFamily="34" charset="0"/>
                <a:cs typeface="Times New Roman" panose="02020603050405020304" pitchFamily="18" charset="0"/>
              </a:rPr>
              <a:t>(</a:t>
            </a:r>
            <a:r>
              <a:rPr lang="en-US" sz="2400" dirty="0">
                <a:latin typeface="Times New Roman" panose="02020603050405020304" pitchFamily="18" charset="0"/>
                <a:ea typeface="Arial" panose="020B0604020202020204" pitchFamily="34" charset="0"/>
              </a:rPr>
              <a:t>H</a:t>
            </a:r>
            <a:r>
              <a:rPr lang="vi-VN" sz="2400" dirty="0">
                <a:latin typeface="Times New Roman" panose="02020603050405020304" pitchFamily="18" charset="0"/>
                <a:ea typeface="Arial" panose="020B0604020202020204" pitchFamily="34" charset="0"/>
              </a:rPr>
              <a:t>ai</a:t>
            </a:r>
            <a:r>
              <a:rPr lang="vi-VN" sz="2400" spc="30" dirty="0">
                <a:latin typeface="Times New Roman" panose="02020603050405020304" pitchFamily="18" charset="0"/>
                <a:ea typeface="Arial" panose="020B0604020202020204" pitchFamily="34" charset="0"/>
              </a:rPr>
              <a:t> </a:t>
            </a:r>
            <a:r>
              <a:rPr lang="en-US" sz="2400" spc="30" dirty="0" err="1">
                <a:latin typeface="Times New Roman" panose="02020603050405020304" pitchFamily="18" charset="0"/>
                <a:ea typeface="Arial" panose="020B0604020202020204" pitchFamily="34" charset="0"/>
              </a:rPr>
              <a:t>tổ</a:t>
            </a:r>
            <a:r>
              <a:rPr lang="en-US" sz="2400" spc="30" dirty="0">
                <a:latin typeface="Times New Roman" panose="02020603050405020304" pitchFamily="18" charset="0"/>
                <a:ea typeface="Arial" panose="020B0604020202020204" pitchFamily="34" charset="0"/>
              </a:rPr>
              <a:t> </a:t>
            </a:r>
            <a:r>
              <a:rPr lang="en-US" sz="2400" spc="30" dirty="0" err="1">
                <a:latin typeface="Times New Roman" panose="02020603050405020304" pitchFamily="18" charset="0"/>
                <a:ea typeface="Arial" panose="020B0604020202020204" pitchFamily="34" charset="0"/>
              </a:rPr>
              <a:t>hợp</a:t>
            </a:r>
            <a:r>
              <a:rPr lang="en-US" sz="2400" spc="30" dirty="0">
                <a:latin typeface="Times New Roman" panose="02020603050405020304" pitchFamily="18" charset="0"/>
                <a:ea typeface="Arial" panose="020B0604020202020204" pitchFamily="34" charset="0"/>
              </a:rPr>
              <a:t> </a:t>
            </a:r>
            <a:r>
              <a:rPr lang="en-US" sz="2400" spc="30" dirty="0" err="1">
                <a:latin typeface="Times New Roman" panose="02020603050405020304" pitchFamily="18" charset="0"/>
                <a:ea typeface="Arial" panose="020B0604020202020204" pitchFamily="34" charset="0"/>
              </a:rPr>
              <a:t>mã</a:t>
            </a:r>
            <a:r>
              <a:rPr lang="vi-VN" sz="2400" spc="30" dirty="0">
                <a:latin typeface="Times New Roman" panose="02020603050405020304" pitchFamily="18" charset="0"/>
                <a:ea typeface="Arial" panose="020B0604020202020204" pitchFamily="34" charset="0"/>
              </a:rPr>
              <a:t> </a:t>
            </a:r>
            <a:r>
              <a:rPr lang="vi-VN" sz="2400" dirty="0">
                <a:latin typeface="Times New Roman" panose="02020603050405020304" pitchFamily="18" charset="0"/>
                <a:ea typeface="Arial" panose="020B0604020202020204" pitchFamily="34" charset="0"/>
              </a:rPr>
              <a:t>liên</a:t>
            </a:r>
            <a:r>
              <a:rPr lang="vi-VN" sz="2400" spc="30" dirty="0">
                <a:latin typeface="Times New Roman" panose="02020603050405020304" pitchFamily="18" charset="0"/>
                <a:ea typeface="Arial" panose="020B0604020202020204" pitchFamily="34" charset="0"/>
              </a:rPr>
              <a:t> </a:t>
            </a:r>
            <a:r>
              <a:rPr lang="vi-VN" sz="2400" dirty="0">
                <a:latin typeface="Times New Roman" panose="02020603050405020304" pitchFamily="18" charset="0"/>
                <a:ea typeface="Arial" panose="020B0604020202020204" pitchFamily="34" charset="0"/>
              </a:rPr>
              <a:t>tiếp</a:t>
            </a:r>
            <a:r>
              <a:rPr lang="vi-VN" sz="2400" spc="30" dirty="0">
                <a:latin typeface="Times New Roman" panose="02020603050405020304" pitchFamily="18" charset="0"/>
                <a:ea typeface="Arial" panose="020B0604020202020204" pitchFamily="34" charset="0"/>
              </a:rPr>
              <a:t> </a:t>
            </a:r>
            <a:r>
              <a:rPr lang="vi-VN" sz="2400" dirty="0">
                <a:latin typeface="Times New Roman" panose="02020603050405020304" pitchFamily="18" charset="0"/>
                <a:ea typeface="Arial" panose="020B0604020202020204" pitchFamily="34" charset="0"/>
              </a:rPr>
              <a:t>c</a:t>
            </a:r>
            <a:r>
              <a:rPr lang="vi-VN" sz="2400" spc="-15" dirty="0">
                <a:latin typeface="Times New Roman" panose="02020603050405020304" pitchFamily="18" charset="0"/>
                <a:ea typeface="Arial" panose="020B0604020202020204" pitchFamily="34" charset="0"/>
              </a:rPr>
              <a:t>h</a:t>
            </a:r>
            <a:r>
              <a:rPr lang="vi-VN" sz="2400" dirty="0">
                <a:latin typeface="Times New Roman" panose="02020603050405020304" pitchFamily="18" charset="0"/>
                <a:ea typeface="Arial" panose="020B0604020202020204" pitchFamily="34" charset="0"/>
              </a:rPr>
              <a:t>ỉ</a:t>
            </a:r>
            <a:r>
              <a:rPr lang="vi-VN" sz="2400" spc="25" dirty="0">
                <a:latin typeface="Times New Roman" panose="02020603050405020304" pitchFamily="18" charset="0"/>
                <a:ea typeface="Arial" panose="020B0604020202020204" pitchFamily="34" charset="0"/>
              </a:rPr>
              <a:t> </a:t>
            </a:r>
            <a:r>
              <a:rPr lang="vi-VN" sz="2400" dirty="0">
                <a:latin typeface="Times New Roman" panose="02020603050405020304" pitchFamily="18" charset="0"/>
                <a:ea typeface="Arial" panose="020B0604020202020204" pitchFamily="34" charset="0"/>
              </a:rPr>
              <a:t>khác</a:t>
            </a:r>
            <a:r>
              <a:rPr lang="vi-VN" sz="2400" spc="25" dirty="0">
                <a:latin typeface="Times New Roman" panose="02020603050405020304" pitchFamily="18" charset="0"/>
                <a:ea typeface="Arial" panose="020B0604020202020204" pitchFamily="34" charset="0"/>
              </a:rPr>
              <a:t> n</a:t>
            </a:r>
            <a:r>
              <a:rPr lang="vi-VN" sz="2400" dirty="0">
                <a:latin typeface="Times New Roman" panose="02020603050405020304" pitchFamily="18" charset="0"/>
                <a:ea typeface="Arial" panose="020B0604020202020204" pitchFamily="34" charset="0"/>
              </a:rPr>
              <a:t>hau</a:t>
            </a:r>
            <a:r>
              <a:rPr lang="vi-VN" sz="2400" spc="25" dirty="0">
                <a:latin typeface="Times New Roman" panose="02020603050405020304" pitchFamily="18" charset="0"/>
                <a:ea typeface="Arial" panose="020B0604020202020204" pitchFamily="34" charset="0"/>
              </a:rPr>
              <a:t> </a:t>
            </a:r>
            <a:r>
              <a:rPr lang="vi-VN" sz="2400" spc="-10" dirty="0">
                <a:latin typeface="Times New Roman" panose="02020603050405020304" pitchFamily="18" charset="0"/>
                <a:ea typeface="Arial" panose="020B0604020202020204" pitchFamily="34" charset="0"/>
              </a:rPr>
              <a:t>m</a:t>
            </a:r>
            <a:r>
              <a:rPr lang="vi-VN" sz="2400" dirty="0">
                <a:latin typeface="Times New Roman" panose="02020603050405020304" pitchFamily="18" charset="0"/>
                <a:ea typeface="Arial" panose="020B0604020202020204" pitchFamily="34" charset="0"/>
              </a:rPr>
              <a:t>ột</a:t>
            </a:r>
            <a:r>
              <a:rPr lang="vi-VN" sz="2400" spc="30" dirty="0">
                <a:latin typeface="Times New Roman" panose="02020603050405020304" pitchFamily="18" charset="0"/>
                <a:ea typeface="Arial" panose="020B0604020202020204" pitchFamily="34" charset="0"/>
              </a:rPr>
              <a:t> </a:t>
            </a:r>
            <a:r>
              <a:rPr lang="en-US" sz="2400" spc="30" dirty="0">
                <a:latin typeface="Times New Roman" panose="02020603050405020304" pitchFamily="18" charset="0"/>
                <a:ea typeface="Arial" panose="020B0604020202020204" pitchFamily="34" charset="0"/>
              </a:rPr>
              <a:t>1</a:t>
            </a:r>
            <a:r>
              <a:rPr lang="vi-VN" sz="2400" dirty="0">
                <a:latin typeface="Times New Roman" panose="02020603050405020304" pitchFamily="18" charset="0"/>
                <a:ea typeface="Arial" panose="020B0604020202020204" pitchFamily="34" charset="0"/>
              </a:rPr>
              <a:t> bit</a:t>
            </a:r>
            <a:r>
              <a:rPr lang="en-US" sz="2400" dirty="0">
                <a:latin typeface="Times New Roman" panose="02020603050405020304" pitchFamily="18" charset="0"/>
                <a:ea typeface="Arial" panose="020B0604020202020204" pitchFamily="34" charset="0"/>
              </a:rPr>
              <a:t>)</a:t>
            </a:r>
            <a:endParaRPr lang="en-US" sz="2400" dirty="0">
              <a:latin typeface="Times New Roman" panose="02020603050405020304" pitchFamily="18" charset="0"/>
              <a:ea typeface="Arial" panose="020B0604020202020204" pitchFamily="34" charset="0"/>
              <a:cs typeface="Times New Roman" panose="02020603050405020304" pitchFamily="18" charset="0"/>
            </a:endParaRPr>
          </a:p>
        </p:txBody>
      </p:sp>
      <p:sp>
        <p:nvSpPr>
          <p:cNvPr id="7" name="Rectangle 6"/>
          <p:cNvSpPr/>
          <p:nvPr/>
        </p:nvSpPr>
        <p:spPr>
          <a:xfrm>
            <a:off x="972456" y="4105403"/>
            <a:ext cx="8442960" cy="348813"/>
          </a:xfrm>
          <a:prstGeom prst="rect">
            <a:avLst/>
          </a:prstGeom>
        </p:spPr>
        <p:txBody>
          <a:bodyPr wrap="square">
            <a:spAutoFit/>
          </a:bodyPr>
          <a:lstStyle/>
          <a:p>
            <a:pPr algn="just">
              <a:lnSpc>
                <a:spcPts val="2000"/>
              </a:lnSpc>
              <a:spcBef>
                <a:spcPts val="600"/>
              </a:spcBef>
              <a:spcAft>
                <a:spcPts val="600"/>
              </a:spcAft>
            </a:pP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dirty="0" err="1">
                <a:latin typeface="Times New Roman" panose="02020603050405020304" pitchFamily="18" charset="0"/>
                <a:ea typeface="Arial" panose="020B0604020202020204" pitchFamily="34" charset="0"/>
                <a:cs typeface="Times New Roman" panose="02020603050405020304" pitchFamily="18" charset="0"/>
              </a:rPr>
              <a:t>Mã</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en-US" sz="2400" b="1" dirty="0">
                <a:latin typeface="Times New Roman" panose="02020603050405020304" pitchFamily="18" charset="0"/>
                <a:ea typeface="Arial" panose="020B0604020202020204" pitchFamily="34" charset="0"/>
                <a:cs typeface="Times New Roman" panose="02020603050405020304" pitchFamily="18" charset="0"/>
              </a:rPr>
              <a:t>Gray</a:t>
            </a: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vi-VN" sz="2400" spc="-10" dirty="0">
                <a:latin typeface="Times New Roman" panose="02020603050405020304" pitchFamily="18" charset="0"/>
                <a:ea typeface="Arial" panose="020B0604020202020204" pitchFamily="34" charset="0"/>
                <a:cs typeface="Times New Roman" panose="02020603050405020304" pitchFamily="18" charset="0"/>
              </a:rPr>
              <a:t>đư</a:t>
            </a:r>
            <a:r>
              <a:rPr lang="vi-VN" sz="2400" dirty="0">
                <a:latin typeface="Times New Roman" panose="02020603050405020304" pitchFamily="18" charset="0"/>
                <a:ea typeface="Arial" panose="020B0604020202020204" pitchFamily="34" charset="0"/>
                <a:cs typeface="Times New Roman" panose="02020603050405020304" pitchFamily="18" charset="0"/>
              </a:rPr>
              <a:t>ợc dùng để </a:t>
            </a:r>
            <a:r>
              <a:rPr lang="en-US" sz="2400" b="1" dirty="0" err="1">
                <a:latin typeface="Times New Roman" panose="02020603050405020304" pitchFamily="18" charset="0"/>
                <a:ea typeface="Arial" panose="020B0604020202020204" pitchFamily="34" charset="0"/>
                <a:cs typeface="Times New Roman" panose="02020603050405020304" pitchFamily="18" charset="0"/>
              </a:rPr>
              <a:t>tối</a:t>
            </a:r>
            <a:r>
              <a:rPr lang="en-US" sz="2400" b="1" dirty="0">
                <a:latin typeface="Times New Roman" panose="02020603050405020304" pitchFamily="18" charset="0"/>
                <a:ea typeface="Arial" panose="020B0604020202020204" pitchFamily="34" charset="0"/>
                <a:cs typeface="Times New Roman" panose="02020603050405020304" pitchFamily="18" charset="0"/>
              </a:rPr>
              <a:t> </a:t>
            </a:r>
            <a:r>
              <a:rPr lang="en-US" sz="2400" b="1" dirty="0" err="1">
                <a:latin typeface="Times New Roman" panose="02020603050405020304" pitchFamily="18" charset="0"/>
                <a:ea typeface="Arial" panose="020B0604020202020204" pitchFamily="34" charset="0"/>
                <a:cs typeface="Times New Roman" panose="02020603050405020304" pitchFamily="18" charset="0"/>
              </a:rPr>
              <a:t>giản</a:t>
            </a:r>
            <a:r>
              <a:rPr lang="vi-VN" sz="2400" b="1" dirty="0">
                <a:latin typeface="Times New Roman" panose="02020603050405020304" pitchFamily="18" charset="0"/>
                <a:ea typeface="Arial" panose="020B0604020202020204" pitchFamily="34" charset="0"/>
                <a:cs typeface="Times New Roman" panose="02020603050405020304" pitchFamily="18" charset="0"/>
              </a:rPr>
              <a:t> </a:t>
            </a:r>
            <a:r>
              <a:rPr lang="vi-VN" sz="2400" b="1" spc="-10" dirty="0">
                <a:latin typeface="Times New Roman" panose="02020603050405020304" pitchFamily="18" charset="0"/>
                <a:ea typeface="Arial" panose="020B0604020202020204" pitchFamily="34" charset="0"/>
                <a:cs typeface="Times New Roman" panose="02020603050405020304" pitchFamily="18" charset="0"/>
              </a:rPr>
              <a:t>hàm</a:t>
            </a:r>
            <a:r>
              <a:rPr lang="vi-VN" sz="2400" b="1" dirty="0">
                <a:latin typeface="Times New Roman" panose="02020603050405020304" pitchFamily="18" charset="0"/>
                <a:ea typeface="Arial" panose="020B0604020202020204" pitchFamily="34" charset="0"/>
                <a:cs typeface="Times New Roman" panose="02020603050405020304" pitchFamily="18" charset="0"/>
              </a:rPr>
              <a:t> </a:t>
            </a:r>
            <a:r>
              <a:rPr lang="vi-VN" sz="2400" b="1" spc="-10" dirty="0">
                <a:latin typeface="Times New Roman" panose="02020603050405020304" pitchFamily="18" charset="0"/>
                <a:ea typeface="Arial" panose="020B0604020202020204" pitchFamily="34" charset="0"/>
                <a:cs typeface="Times New Roman" panose="02020603050405020304" pitchFamily="18" charset="0"/>
              </a:rPr>
              <a:t>logic</a:t>
            </a:r>
            <a:r>
              <a:rPr lang="vi-VN" sz="2400" dirty="0">
                <a:latin typeface="Times New Roman" panose="02020603050405020304" pitchFamily="18" charset="0"/>
                <a:ea typeface="Arial" panose="020B0604020202020204" pitchFamily="34" charset="0"/>
                <a:cs typeface="Times New Roman" panose="02020603050405020304" pitchFamily="18" charset="0"/>
              </a:rPr>
              <a:t>.</a:t>
            </a:r>
            <a:endParaRPr lang="en-US" sz="2400" dirty="0">
              <a:latin typeface="Times New Roman" panose="02020603050405020304" pitchFamily="18" charset="0"/>
              <a:ea typeface="Arial" panose="020B0604020202020204" pitchFamily="34" charset="0"/>
              <a:cs typeface="Times New Roman" panose="02020603050405020304" pitchFamily="18" charset="0"/>
            </a:endParaRPr>
          </a:p>
        </p:txBody>
      </p:sp>
      <p:sp>
        <p:nvSpPr>
          <p:cNvPr id="8" name="Rectangle 7"/>
          <p:cNvSpPr/>
          <p:nvPr/>
        </p:nvSpPr>
        <p:spPr>
          <a:xfrm>
            <a:off x="972456" y="4784587"/>
            <a:ext cx="10769601" cy="1200329"/>
          </a:xfrm>
          <a:prstGeom prst="rect">
            <a:avLst/>
          </a:prstGeom>
        </p:spPr>
        <p:txBody>
          <a:bodyPr wrap="square">
            <a:spAutoFit/>
          </a:bodyPr>
          <a:lstStyle/>
          <a:p>
            <a:pPr marR="57785" algn="just">
              <a:lnSpc>
                <a:spcPct val="150000"/>
              </a:lnSpc>
              <a:spcBef>
                <a:spcPts val="600"/>
              </a:spcBef>
              <a:spcAft>
                <a:spcPts val="600"/>
              </a:spcAft>
            </a:pPr>
            <a:r>
              <a:rPr lang="en-US" sz="2400"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Ngoài</a:t>
            </a:r>
            <a:r>
              <a:rPr lang="vi-VN" sz="2400" spc="45"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ra,</a:t>
            </a:r>
            <a:r>
              <a:rPr lang="vi-VN" sz="2400" spc="45"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mã</a:t>
            </a:r>
            <a:r>
              <a:rPr lang="vi-VN" sz="2400" spc="45"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Gray</a:t>
            </a:r>
            <a:r>
              <a:rPr lang="vi-VN" sz="2400" spc="45"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còn</a:t>
            </a:r>
            <a:r>
              <a:rPr lang="vi-VN" sz="2400" spc="35" dirty="0">
                <a:latin typeface="Times New Roman" panose="02020603050405020304" pitchFamily="18" charset="0"/>
                <a:ea typeface="Arial" panose="020B0604020202020204" pitchFamily="34" charset="0"/>
                <a:cs typeface="Times New Roman" panose="02020603050405020304" pitchFamily="18" charset="0"/>
              </a:rPr>
              <a:t> </a:t>
            </a:r>
            <a:r>
              <a:rPr lang="vi-VN" sz="2400" spc="-10" dirty="0">
                <a:latin typeface="Times New Roman" panose="02020603050405020304" pitchFamily="18" charset="0"/>
                <a:ea typeface="Arial" panose="020B0604020202020204" pitchFamily="34" charset="0"/>
                <a:cs typeface="Times New Roman" panose="02020603050405020304" pitchFamily="18" charset="0"/>
              </a:rPr>
              <a:t>đư</a:t>
            </a:r>
            <a:r>
              <a:rPr lang="vi-VN" sz="2400" dirty="0">
                <a:latin typeface="Times New Roman" panose="02020603050405020304" pitchFamily="18" charset="0"/>
                <a:ea typeface="Arial" panose="020B0604020202020204" pitchFamily="34" charset="0"/>
                <a:cs typeface="Times New Roman" panose="02020603050405020304" pitchFamily="18" charset="0"/>
              </a:rPr>
              <a:t>ợc</a:t>
            </a:r>
            <a:r>
              <a:rPr lang="vi-VN" sz="2400" spc="45" dirty="0">
                <a:latin typeface="Times New Roman" panose="02020603050405020304" pitchFamily="18" charset="0"/>
                <a:ea typeface="Arial" panose="020B0604020202020204" pitchFamily="34" charset="0"/>
                <a:cs typeface="Times New Roman" panose="02020603050405020304" pitchFamily="18" charset="0"/>
              </a:rPr>
              <a:t> </a:t>
            </a:r>
            <a:r>
              <a:rPr lang="vi-VN" sz="2400" spc="-10" dirty="0">
                <a:latin typeface="Times New Roman" panose="02020603050405020304" pitchFamily="18" charset="0"/>
                <a:ea typeface="Arial" panose="020B0604020202020204" pitchFamily="34" charset="0"/>
                <a:cs typeface="Times New Roman" panose="02020603050405020304" pitchFamily="18" charset="0"/>
              </a:rPr>
              <a:t>g</a:t>
            </a:r>
            <a:r>
              <a:rPr lang="vi-VN" sz="2400" dirty="0">
                <a:latin typeface="Times New Roman" panose="02020603050405020304" pitchFamily="18" charset="0"/>
                <a:ea typeface="Arial" panose="020B0604020202020204" pitchFamily="34" charset="0"/>
                <a:cs typeface="Times New Roman" panose="02020603050405020304" pitchFamily="18" charset="0"/>
              </a:rPr>
              <a:t>ọi</a:t>
            </a:r>
            <a:r>
              <a:rPr lang="vi-VN" sz="2400" spc="45"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là</a:t>
            </a:r>
            <a:r>
              <a:rPr lang="vi-VN" sz="2400" spc="45" dirty="0">
                <a:latin typeface="Times New Roman" panose="02020603050405020304" pitchFamily="18" charset="0"/>
                <a:ea typeface="Arial" panose="020B0604020202020204" pitchFamily="34" charset="0"/>
                <a:cs typeface="Times New Roman" panose="02020603050405020304" pitchFamily="18" charset="0"/>
              </a:rPr>
              <a:t> </a:t>
            </a:r>
            <a:r>
              <a:rPr lang="vi-VN" sz="2400" spc="-15" dirty="0">
                <a:latin typeface="Times New Roman" panose="02020603050405020304" pitchFamily="18" charset="0"/>
                <a:ea typeface="Arial" panose="020B0604020202020204" pitchFamily="34" charset="0"/>
                <a:cs typeface="Times New Roman" panose="02020603050405020304" pitchFamily="18" charset="0"/>
              </a:rPr>
              <a:t>m</a:t>
            </a:r>
            <a:r>
              <a:rPr lang="vi-VN" sz="2400" dirty="0">
                <a:latin typeface="Times New Roman" panose="02020603050405020304" pitchFamily="18" charset="0"/>
                <a:ea typeface="Arial" panose="020B0604020202020204" pitchFamily="34" charset="0"/>
                <a:cs typeface="Times New Roman" panose="02020603050405020304" pitchFamily="18" charset="0"/>
              </a:rPr>
              <a:t>ã</a:t>
            </a:r>
            <a:r>
              <a:rPr lang="vi-VN" sz="2400" spc="50" dirty="0">
                <a:latin typeface="Times New Roman" panose="02020603050405020304" pitchFamily="18" charset="0"/>
                <a:ea typeface="Arial" panose="020B0604020202020204" pitchFamily="34" charset="0"/>
                <a:cs typeface="Times New Roman" panose="02020603050405020304" pitchFamily="18" charset="0"/>
              </a:rPr>
              <a:t> </a:t>
            </a:r>
            <a:r>
              <a:rPr lang="vi-VN" sz="2400" b="1" spc="-10" dirty="0">
                <a:latin typeface="Times New Roman" panose="02020603050405020304" pitchFamily="18" charset="0"/>
                <a:ea typeface="Arial" panose="020B0604020202020204" pitchFamily="34" charset="0"/>
                <a:cs typeface="Times New Roman" panose="02020603050405020304" pitchFamily="18" charset="0"/>
              </a:rPr>
              <a:t>ph</a:t>
            </a:r>
            <a:r>
              <a:rPr lang="vi-VN" sz="2400" b="1" dirty="0">
                <a:latin typeface="Times New Roman" panose="02020603050405020304" pitchFamily="18" charset="0"/>
                <a:ea typeface="Arial" panose="020B0604020202020204" pitchFamily="34" charset="0"/>
                <a:cs typeface="Times New Roman" panose="02020603050405020304" pitchFamily="18" charset="0"/>
              </a:rPr>
              <a:t>ản</a:t>
            </a:r>
            <a:r>
              <a:rPr lang="vi-VN" sz="2400" b="1" spc="45" dirty="0">
                <a:latin typeface="Times New Roman" panose="02020603050405020304" pitchFamily="18" charset="0"/>
                <a:ea typeface="Arial" panose="020B0604020202020204" pitchFamily="34" charset="0"/>
                <a:cs typeface="Times New Roman" panose="02020603050405020304" pitchFamily="18" charset="0"/>
              </a:rPr>
              <a:t> </a:t>
            </a:r>
            <a:r>
              <a:rPr lang="vi-VN" sz="2400" b="1" dirty="0">
                <a:latin typeface="Times New Roman" panose="02020603050405020304" pitchFamily="18" charset="0"/>
                <a:ea typeface="Arial" panose="020B0604020202020204" pitchFamily="34" charset="0"/>
                <a:cs typeface="Times New Roman" panose="02020603050405020304" pitchFamily="18" charset="0"/>
              </a:rPr>
              <a:t>chiế</a:t>
            </a:r>
            <a:r>
              <a:rPr lang="vi-VN" sz="2400" b="1" spc="-10" dirty="0">
                <a:latin typeface="Times New Roman" panose="02020603050405020304" pitchFamily="18" charset="0"/>
                <a:ea typeface="Arial" panose="020B0604020202020204" pitchFamily="34" charset="0"/>
                <a:cs typeface="Times New Roman" panose="02020603050405020304" pitchFamily="18" charset="0"/>
              </a:rPr>
              <a:t>u</a:t>
            </a:r>
            <a:r>
              <a:rPr lang="vi-VN" sz="2400" spc="45"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(do</a:t>
            </a:r>
            <a:r>
              <a:rPr lang="vi-VN" sz="2400" spc="45"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tính</a:t>
            </a:r>
            <a:r>
              <a:rPr lang="vi-VN" sz="2400" spc="40"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đối</a:t>
            </a:r>
            <a:r>
              <a:rPr lang="vi-VN" sz="2400" spc="45" dirty="0">
                <a:latin typeface="Times New Roman" panose="02020603050405020304" pitchFamily="18" charset="0"/>
                <a:ea typeface="Arial" panose="020B0604020202020204" pitchFamily="34" charset="0"/>
                <a:cs typeface="Times New Roman" panose="02020603050405020304" pitchFamily="18" charset="0"/>
              </a:rPr>
              <a:t> </a:t>
            </a:r>
            <a:r>
              <a:rPr lang="vi-VN" sz="2400" spc="-10" dirty="0">
                <a:latin typeface="Times New Roman" panose="02020603050405020304" pitchFamily="18" charset="0"/>
                <a:ea typeface="Arial" panose="020B0604020202020204" pitchFamily="34" charset="0"/>
                <a:cs typeface="Times New Roman" panose="02020603050405020304" pitchFamily="18" charset="0"/>
              </a:rPr>
              <a:t>xứ</a:t>
            </a:r>
            <a:r>
              <a:rPr lang="vi-VN" sz="2400" dirty="0">
                <a:latin typeface="Times New Roman" panose="02020603050405020304" pitchFamily="18" charset="0"/>
                <a:ea typeface="Arial" panose="020B0604020202020204" pitchFamily="34" charset="0"/>
                <a:cs typeface="Times New Roman" panose="02020603050405020304" pitchFamily="18" charset="0"/>
              </a:rPr>
              <a:t>ng</a:t>
            </a:r>
            <a:r>
              <a:rPr lang="vi-VN" sz="2400" spc="45"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của</a:t>
            </a:r>
            <a:r>
              <a:rPr lang="vi-VN" sz="2400" spc="45"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các</a:t>
            </a:r>
            <a:r>
              <a:rPr lang="vi-VN" sz="2400" spc="45" dirty="0">
                <a:latin typeface="Times New Roman" panose="02020603050405020304" pitchFamily="18" charset="0"/>
                <a:ea typeface="Arial" panose="020B0604020202020204" pitchFamily="34" charset="0"/>
                <a:cs typeface="Times New Roman" panose="02020603050405020304" pitchFamily="18" charset="0"/>
              </a:rPr>
              <a:t> </a:t>
            </a:r>
            <a:r>
              <a:rPr lang="vi-VN" sz="2400" dirty="0">
                <a:latin typeface="Times New Roman" panose="02020603050405020304" pitchFamily="18" charset="0"/>
                <a:ea typeface="Arial" panose="020B0604020202020204" pitchFamily="34" charset="0"/>
                <a:cs typeface="Times New Roman" panose="02020603050405020304" pitchFamily="18" charset="0"/>
              </a:rPr>
              <a:t>số</a:t>
            </a:r>
            <a:r>
              <a:rPr lang="vi-VN" sz="2400" spc="45" dirty="0">
                <a:latin typeface="Times New Roman" panose="02020603050405020304" pitchFamily="18" charset="0"/>
                <a:ea typeface="Arial" panose="020B0604020202020204" pitchFamily="34" charset="0"/>
                <a:cs typeface="Times New Roman" panose="02020603050405020304" pitchFamily="18" charset="0"/>
              </a:rPr>
              <a:t> </a:t>
            </a:r>
            <a:r>
              <a:rPr lang="vi-VN" sz="2400" spc="-10" dirty="0">
                <a:latin typeface="Times New Roman" panose="02020603050405020304" pitchFamily="18" charset="0"/>
                <a:ea typeface="Arial" panose="020B0604020202020204" pitchFamily="34" charset="0"/>
                <a:cs typeface="Times New Roman" panose="02020603050405020304" pitchFamily="18" charset="0"/>
              </a:rPr>
              <a:t>h</a:t>
            </a:r>
            <a:r>
              <a:rPr lang="vi-VN" sz="2400" dirty="0">
                <a:latin typeface="Times New Roman" panose="02020603050405020304" pitchFamily="18" charset="0"/>
                <a:ea typeface="Arial" panose="020B0604020202020204" pitchFamily="34" charset="0"/>
                <a:cs typeface="Times New Roman" panose="02020603050405020304" pitchFamily="18" charset="0"/>
              </a:rPr>
              <a:t>ạ</a:t>
            </a:r>
            <a:r>
              <a:rPr lang="vi-VN" sz="2400" spc="-10" dirty="0">
                <a:latin typeface="Times New Roman" panose="02020603050405020304" pitchFamily="18" charset="0"/>
                <a:ea typeface="Arial" panose="020B0604020202020204" pitchFamily="34" charset="0"/>
                <a:cs typeface="Times New Roman" panose="02020603050405020304" pitchFamily="18" charset="0"/>
              </a:rPr>
              <a:t>ng </a:t>
            </a:r>
            <a:r>
              <a:rPr lang="vi-VN" sz="2400" dirty="0">
                <a:latin typeface="Times New Roman" panose="02020603050405020304" pitchFamily="18" charset="0"/>
                <a:ea typeface="Arial" panose="020B0604020202020204" pitchFamily="34" charset="0"/>
                <a:cs typeface="Times New Roman" panose="02020603050405020304" pitchFamily="18" charset="0"/>
              </a:rPr>
              <a:t>trong </a:t>
            </a:r>
            <a:r>
              <a:rPr lang="vi-VN" sz="2400" spc="-10" dirty="0">
                <a:latin typeface="Times New Roman" panose="02020603050405020304" pitchFamily="18" charset="0"/>
                <a:ea typeface="Arial" panose="020B0604020202020204" pitchFamily="34" charset="0"/>
                <a:cs typeface="Times New Roman" panose="02020603050405020304" pitchFamily="18" charset="0"/>
              </a:rPr>
              <a:t>t</a:t>
            </a:r>
            <a:r>
              <a:rPr lang="vi-VN" sz="2400" dirty="0">
                <a:latin typeface="Times New Roman" panose="02020603050405020304" pitchFamily="18" charset="0"/>
                <a:ea typeface="Arial" panose="020B0604020202020204" pitchFamily="34" charset="0"/>
                <a:cs typeface="Times New Roman" panose="02020603050405020304" pitchFamily="18" charset="0"/>
              </a:rPr>
              <a:t>ập h</a:t>
            </a:r>
            <a:r>
              <a:rPr lang="vi-VN" sz="2400" spc="-10" dirty="0">
                <a:latin typeface="Times New Roman" panose="02020603050405020304" pitchFamily="18" charset="0"/>
                <a:ea typeface="Arial" panose="020B0604020202020204" pitchFamily="34" charset="0"/>
                <a:cs typeface="Times New Roman" panose="02020603050405020304" pitchFamily="18" charset="0"/>
              </a:rPr>
              <a:t>ợ</a:t>
            </a:r>
            <a:r>
              <a:rPr lang="vi-VN" sz="2400" dirty="0">
                <a:latin typeface="Times New Roman" panose="02020603050405020304" pitchFamily="18" charset="0"/>
                <a:ea typeface="Arial" panose="020B0604020202020204" pitchFamily="34" charset="0"/>
                <a:cs typeface="Times New Roman" panose="02020603050405020304" pitchFamily="18" charset="0"/>
              </a:rPr>
              <a:t>p </a:t>
            </a:r>
            <a:r>
              <a:rPr lang="vi-VN" sz="2400" spc="-15" dirty="0">
                <a:latin typeface="Times New Roman" panose="02020603050405020304" pitchFamily="18" charset="0"/>
                <a:ea typeface="Arial" panose="020B0604020202020204" pitchFamily="34" charset="0"/>
                <a:cs typeface="Times New Roman" panose="02020603050405020304" pitchFamily="18" charset="0"/>
              </a:rPr>
              <a:t>m</a:t>
            </a:r>
            <a:r>
              <a:rPr lang="vi-VN" sz="2400" dirty="0">
                <a:latin typeface="Times New Roman" panose="02020603050405020304" pitchFamily="18" charset="0"/>
                <a:ea typeface="Arial" panose="020B0604020202020204" pitchFamily="34" charset="0"/>
                <a:cs typeface="Times New Roman" panose="02020603050405020304" pitchFamily="18" charset="0"/>
              </a:rPr>
              <a:t>ã, giống nh</a:t>
            </a:r>
            <a:r>
              <a:rPr lang="vi-VN" sz="2400" spc="-10" dirty="0">
                <a:latin typeface="Times New Roman" panose="02020603050405020304" pitchFamily="18" charset="0"/>
                <a:ea typeface="Arial" panose="020B0604020202020204" pitchFamily="34" charset="0"/>
                <a:cs typeface="Times New Roman" panose="02020603050405020304" pitchFamily="18" charset="0"/>
              </a:rPr>
              <a:t>ư</a:t>
            </a:r>
            <a:r>
              <a:rPr lang="vi-VN" sz="2400" dirty="0">
                <a:latin typeface="Times New Roman" panose="02020603050405020304" pitchFamily="18" charset="0"/>
                <a:ea typeface="Arial" panose="020B0604020202020204" pitchFamily="34" charset="0"/>
                <a:cs typeface="Times New Roman" panose="02020603050405020304" pitchFamily="18" charset="0"/>
              </a:rPr>
              <a:t> phản chiếu qua g</a:t>
            </a:r>
            <a:r>
              <a:rPr lang="vi-VN" sz="2400" spc="-10" dirty="0">
                <a:latin typeface="Times New Roman" panose="02020603050405020304" pitchFamily="18" charset="0"/>
                <a:ea typeface="Arial" panose="020B0604020202020204" pitchFamily="34" charset="0"/>
                <a:cs typeface="Times New Roman" panose="02020603050405020304" pitchFamily="18" charset="0"/>
              </a:rPr>
              <a:t>ươ</a:t>
            </a:r>
            <a:r>
              <a:rPr lang="vi-VN" sz="2400" dirty="0">
                <a:latin typeface="Times New Roman" panose="02020603050405020304" pitchFamily="18" charset="0"/>
                <a:ea typeface="Arial" panose="020B0604020202020204" pitchFamily="34" charset="0"/>
                <a:cs typeface="Times New Roman" panose="02020603050405020304" pitchFamily="18" charset="0"/>
              </a:rPr>
              <a:t>ng)</a:t>
            </a:r>
            <a:endParaRPr lang="en-US" sz="2400" dirty="0">
              <a:latin typeface="Times New Roman" panose="02020603050405020304" pitchFamily="18" charset="0"/>
              <a:ea typeface="Arial" panose="020B0604020202020204" pitchFamily="34" charset="0"/>
              <a:cs typeface="Times New Roman" panose="02020603050405020304" pitchFamily="18" charset="0"/>
            </a:endParaRPr>
          </a:p>
        </p:txBody>
      </p:sp>
      <p:sp>
        <p:nvSpPr>
          <p:cNvPr id="10" name="Content Placeholder 2"/>
          <p:cNvSpPr txBox="1">
            <a:spLocks/>
          </p:cNvSpPr>
          <p:nvPr/>
        </p:nvSpPr>
        <p:spPr>
          <a:xfrm>
            <a:off x="391887" y="1190693"/>
            <a:ext cx="11538856" cy="70426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fontAlgn="auto">
              <a:spcAft>
                <a:spcPts val="0"/>
              </a:spcAft>
              <a:buNone/>
            </a:pPr>
            <a:r>
              <a:rPr lang="en-US" sz="2800" b="1" dirty="0" smtClean="0">
                <a:latin typeface="Times New Roman" panose="02020603050405020304" pitchFamily="18" charset="0"/>
                <a:ea typeface="Arial" panose="020B0604020202020204" pitchFamily="34" charset="0"/>
                <a:cs typeface="Times New Roman" panose="02020603050405020304" pitchFamily="18" charset="0"/>
              </a:rPr>
              <a:t>1.3.3. </a:t>
            </a:r>
            <a:r>
              <a:rPr lang="en-US" sz="2800" b="1" dirty="0" err="1" smtClean="0">
                <a:latin typeface="Times New Roman" panose="02020603050405020304" pitchFamily="18" charset="0"/>
                <a:ea typeface="Arial" panose="020B0604020202020204" pitchFamily="34" charset="0"/>
                <a:cs typeface="Times New Roman" panose="02020603050405020304" pitchFamily="18" charset="0"/>
              </a:rPr>
              <a:t>Mã</a:t>
            </a:r>
            <a:r>
              <a:rPr lang="en-US" sz="2800" b="1" dirty="0" smtClean="0">
                <a:latin typeface="Times New Roman" panose="02020603050405020304" pitchFamily="18" charset="0"/>
                <a:ea typeface="Arial" panose="020B0604020202020204" pitchFamily="34" charset="0"/>
                <a:cs typeface="Times New Roman" panose="02020603050405020304" pitchFamily="18" charset="0"/>
              </a:rPr>
              <a:t> </a:t>
            </a:r>
            <a:r>
              <a:rPr lang="en-US" sz="2800" b="1" dirty="0">
                <a:latin typeface="Times New Roman" panose="02020603050405020304" pitchFamily="18" charset="0"/>
                <a:ea typeface="Arial" panose="020B0604020202020204" pitchFamily="34" charset="0"/>
                <a:cs typeface="Times New Roman" panose="02020603050405020304" pitchFamily="18" charset="0"/>
              </a:rPr>
              <a:t>ASCII </a:t>
            </a:r>
            <a:r>
              <a:rPr lang="vi-VN" sz="2800" i="1" dirty="0"/>
              <a:t>(American Standard Code</a:t>
            </a:r>
            <a:r>
              <a:rPr lang="vi-VN" sz="2800" dirty="0"/>
              <a:t> </a:t>
            </a:r>
            <a:r>
              <a:rPr lang="vi-VN" sz="2800" i="1" dirty="0"/>
              <a:t>for Information Interchange</a:t>
            </a:r>
            <a:r>
              <a:rPr lang="en-US" sz="2800" i="1" dirty="0" smtClean="0"/>
              <a:t>)</a:t>
            </a:r>
            <a:endParaRPr lang="en-US" sz="2800" dirty="0">
              <a:latin typeface="Times New Roman" panose="02020603050405020304" pitchFamily="18" charset="0"/>
              <a:ea typeface="Arial" panose="020B0604020202020204" pitchFamily="34" charset="0"/>
              <a:cs typeface="Times New Roman" panose="02020603050405020304" pitchFamily="18" charset="0"/>
            </a:endParaRPr>
          </a:p>
        </p:txBody>
      </p:sp>
      <p:sp>
        <p:nvSpPr>
          <p:cNvPr id="11" name="Title 1"/>
          <p:cNvSpPr>
            <a:spLocks noGrp="1"/>
          </p:cNvSpPr>
          <p:nvPr>
            <p:ph type="title"/>
          </p:nvPr>
        </p:nvSpPr>
        <p:spPr>
          <a:xfrm>
            <a:off x="43608" y="221361"/>
            <a:ext cx="8229600" cy="487362"/>
          </a:xfrm>
        </p:spPr>
        <p:txBody>
          <a:bodyPr>
            <a:noAutofit/>
          </a:bodyPr>
          <a:lstStyle/>
          <a:p>
            <a:pPr algn="l"/>
            <a:r>
              <a:rPr lang="en-US" sz="3200" b="1" dirty="0" smtClean="0">
                <a:solidFill>
                  <a:srgbClr val="C00000"/>
                </a:solidFill>
                <a:latin typeface="Times New Roman" panose="02020603050405020304" pitchFamily="18" charset="0"/>
                <a:cs typeface="Times New Roman" panose="02020603050405020304" pitchFamily="18" charset="0"/>
              </a:rPr>
              <a:t>1.3. </a:t>
            </a:r>
            <a:r>
              <a:rPr lang="en-US" sz="3200" b="1" dirty="0" err="1" smtClean="0">
                <a:solidFill>
                  <a:srgbClr val="C00000"/>
                </a:solidFill>
                <a:latin typeface="Times New Roman" panose="02020603050405020304" pitchFamily="18" charset="0"/>
                <a:cs typeface="Times New Roman" panose="02020603050405020304" pitchFamily="18" charset="0"/>
              </a:rPr>
              <a:t>Mã</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hóa</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nhị</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phân</a:t>
            </a:r>
            <a:r>
              <a:rPr lang="en-US" sz="3200" b="1" dirty="0" smtClean="0">
                <a:solidFill>
                  <a:srgbClr val="C00000"/>
                </a:solidFill>
                <a:latin typeface="Times New Roman" panose="02020603050405020304" pitchFamily="18" charset="0"/>
                <a:cs typeface="Times New Roman" panose="02020603050405020304" pitchFamily="18" charset="0"/>
              </a:rPr>
              <a:t> (3)</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379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P spid="8"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24</a:t>
            </a:fld>
            <a:endParaRPr lang="en-US" dirty="0"/>
          </a:p>
        </p:txBody>
      </p:sp>
      <p:sp>
        <p:nvSpPr>
          <p:cNvPr id="5" name="Content Placeholder 2"/>
          <p:cNvSpPr>
            <a:spLocks noGrp="1"/>
          </p:cNvSpPr>
          <p:nvPr>
            <p:ph idx="1"/>
          </p:nvPr>
        </p:nvSpPr>
        <p:spPr>
          <a:xfrm>
            <a:off x="841156" y="899160"/>
            <a:ext cx="3276600" cy="533400"/>
          </a:xfrm>
        </p:spPr>
        <p:txBody>
          <a:bodyPr>
            <a:normAutofit/>
          </a:bodyPr>
          <a:lstStyle/>
          <a:p>
            <a:pPr marL="0" lvl="2" indent="0">
              <a:buNone/>
            </a:pPr>
            <a:r>
              <a:rPr lang="en-US" sz="2800" b="1" dirty="0" smtClean="0">
                <a:latin typeface="Times New Roman" panose="02020603050405020304" pitchFamily="18" charset="0"/>
                <a:ea typeface="Arial" panose="020B0604020202020204" pitchFamily="34" charset="0"/>
                <a:cs typeface="Times New Roman" panose="02020603050405020304" pitchFamily="18" charset="0"/>
              </a:rPr>
              <a:t>1.3.4. </a:t>
            </a:r>
            <a:r>
              <a:rPr lang="en-US" sz="2800" b="1" dirty="0" err="1" smtClean="0">
                <a:latin typeface="Times New Roman" panose="02020603050405020304" pitchFamily="18" charset="0"/>
                <a:ea typeface="Arial" panose="020B0604020202020204" pitchFamily="34" charset="0"/>
                <a:cs typeface="Times New Roman" panose="02020603050405020304" pitchFamily="18" charset="0"/>
              </a:rPr>
              <a:t>Mã</a:t>
            </a:r>
            <a:r>
              <a:rPr lang="en-US" sz="2800" b="1" dirty="0" smtClean="0">
                <a:latin typeface="Times New Roman" panose="02020603050405020304" pitchFamily="18" charset="0"/>
                <a:ea typeface="Arial" panose="020B0604020202020204" pitchFamily="34" charset="0"/>
                <a:cs typeface="Times New Roman" panose="02020603050405020304" pitchFamily="18" charset="0"/>
              </a:rPr>
              <a:t> </a:t>
            </a:r>
            <a:r>
              <a:rPr lang="en-US" sz="2800" b="1" dirty="0">
                <a:latin typeface="Times New Roman" panose="02020603050405020304" pitchFamily="18" charset="0"/>
                <a:ea typeface="Arial" panose="020B0604020202020204" pitchFamily="34" charset="0"/>
                <a:cs typeface="Times New Roman" panose="02020603050405020304" pitchFamily="18" charset="0"/>
              </a:rPr>
              <a:t>GRAY</a:t>
            </a:r>
            <a:endParaRPr lang="en-US" sz="2800" dirty="0">
              <a:latin typeface="Times New Roman" panose="02020603050405020304" pitchFamily="18" charset="0"/>
              <a:ea typeface="Arial" panose="020B0604020202020204" pitchFamily="34" charset="0"/>
              <a:cs typeface="Times New Roman" panose="02020603050405020304" pitchFamily="18" charset="0"/>
            </a:endParaRPr>
          </a:p>
          <a:p>
            <a:endParaRPr lang="en-US" sz="2800" dirty="0"/>
          </a:p>
        </p:txBody>
      </p:sp>
      <p:sp>
        <p:nvSpPr>
          <p:cNvPr id="6" name="Rectangle 5"/>
          <p:cNvSpPr/>
          <p:nvPr/>
        </p:nvSpPr>
        <p:spPr>
          <a:xfrm>
            <a:off x="217714" y="1626768"/>
            <a:ext cx="6952343" cy="461665"/>
          </a:xfrm>
          <a:prstGeom prst="rect">
            <a:avLst/>
          </a:prstGeom>
        </p:spPr>
        <p:txBody>
          <a:bodyPr wrap="square">
            <a:spAutoFit/>
          </a:bodyPr>
          <a:lstStyle/>
          <a:p>
            <a:r>
              <a:rPr lang="en-US" sz="2400" dirty="0">
                <a:latin typeface="Times New Roman" panose="02020603050405020304" pitchFamily="18" charset="0"/>
                <a:ea typeface="Arial" panose="020B0604020202020204" pitchFamily="34" charset="0"/>
              </a:rPr>
              <a:t>-T</a:t>
            </a:r>
            <a:r>
              <a:rPr lang="vi-VN" sz="2400" spc="-15" dirty="0">
                <a:latin typeface="Times New Roman" panose="02020603050405020304" pitchFamily="18" charset="0"/>
                <a:ea typeface="Arial" panose="020B0604020202020204" pitchFamily="34" charset="0"/>
              </a:rPr>
              <a:t>h</a:t>
            </a:r>
            <a:r>
              <a:rPr lang="vi-VN" sz="2400" dirty="0">
                <a:latin typeface="Times New Roman" panose="02020603050405020304" pitchFamily="18" charset="0"/>
                <a:ea typeface="Arial" panose="020B0604020202020204" pitchFamily="34" charset="0"/>
              </a:rPr>
              <a:t>iết</a:t>
            </a:r>
            <a:r>
              <a:rPr lang="vi-VN" sz="2400" spc="-15" dirty="0">
                <a:latin typeface="Times New Roman" panose="02020603050405020304" pitchFamily="18" charset="0"/>
                <a:ea typeface="Arial" panose="020B0604020202020204" pitchFamily="34" charset="0"/>
              </a:rPr>
              <a:t> </a:t>
            </a:r>
            <a:r>
              <a:rPr lang="vi-VN" sz="2400" dirty="0">
                <a:latin typeface="Times New Roman" panose="02020603050405020304" pitchFamily="18" charset="0"/>
                <a:ea typeface="Arial" panose="020B0604020202020204" pitchFamily="34" charset="0"/>
              </a:rPr>
              <a:t>lập</a:t>
            </a:r>
            <a:r>
              <a:rPr lang="vi-VN" sz="2400" spc="-10" dirty="0">
                <a:latin typeface="Times New Roman" panose="02020603050405020304" pitchFamily="18" charset="0"/>
                <a:ea typeface="Arial" panose="020B0604020202020204" pitchFamily="34" charset="0"/>
              </a:rPr>
              <a:t> </a:t>
            </a:r>
            <a:r>
              <a:rPr lang="vi-VN" sz="2400" spc="-15" dirty="0">
                <a:latin typeface="Times New Roman" panose="02020603050405020304" pitchFamily="18" charset="0"/>
                <a:ea typeface="Arial" panose="020B0604020202020204" pitchFamily="34" charset="0"/>
              </a:rPr>
              <a:t>m</a:t>
            </a:r>
            <a:r>
              <a:rPr lang="vi-VN" sz="2400" dirty="0">
                <a:latin typeface="Times New Roman" panose="02020603050405020304" pitchFamily="18" charset="0"/>
                <a:ea typeface="Arial" panose="020B0604020202020204" pitchFamily="34" charset="0"/>
              </a:rPr>
              <a:t>ã</a:t>
            </a:r>
            <a:r>
              <a:rPr lang="vi-VN" sz="2400" spc="5" dirty="0">
                <a:latin typeface="Times New Roman" panose="02020603050405020304" pitchFamily="18" charset="0"/>
                <a:ea typeface="Arial" panose="020B0604020202020204" pitchFamily="34" charset="0"/>
              </a:rPr>
              <a:t> </a:t>
            </a:r>
            <a:r>
              <a:rPr lang="vi-VN" sz="2400" b="1" dirty="0">
                <a:latin typeface="Times New Roman" panose="02020603050405020304" pitchFamily="18" charset="0"/>
                <a:ea typeface="Arial" panose="020B0604020202020204" pitchFamily="34" charset="0"/>
              </a:rPr>
              <a:t>Gray</a:t>
            </a:r>
            <a:r>
              <a:rPr lang="vi-VN" sz="2400" spc="-10" dirty="0">
                <a:latin typeface="Times New Roman" panose="02020603050405020304" pitchFamily="18" charset="0"/>
                <a:ea typeface="Arial" panose="020B0604020202020204" pitchFamily="34" charset="0"/>
              </a:rPr>
              <a:t> b</a:t>
            </a:r>
            <a:r>
              <a:rPr lang="vi-VN" sz="2400" dirty="0">
                <a:latin typeface="Times New Roman" panose="02020603050405020304" pitchFamily="18" charset="0"/>
                <a:ea typeface="Arial" panose="020B0604020202020204" pitchFamily="34" charset="0"/>
              </a:rPr>
              <a:t>ằng cách </a:t>
            </a:r>
            <a:r>
              <a:rPr lang="vi-VN" sz="2400" spc="-10" dirty="0">
                <a:latin typeface="Times New Roman" panose="02020603050405020304" pitchFamily="18" charset="0"/>
                <a:ea typeface="Arial" panose="020B0604020202020204" pitchFamily="34" charset="0"/>
              </a:rPr>
              <a:t>dự</a:t>
            </a:r>
            <a:r>
              <a:rPr lang="vi-VN" sz="2400" dirty="0">
                <a:latin typeface="Times New Roman" panose="02020603050405020304" pitchFamily="18" charset="0"/>
                <a:ea typeface="Arial" panose="020B0604020202020204" pitchFamily="34" charset="0"/>
              </a:rPr>
              <a:t>a</a:t>
            </a:r>
            <a:r>
              <a:rPr lang="vi-VN" sz="2400" spc="-10" dirty="0">
                <a:latin typeface="Times New Roman" panose="02020603050405020304" pitchFamily="18" charset="0"/>
                <a:ea typeface="Arial" panose="020B0604020202020204" pitchFamily="34" charset="0"/>
              </a:rPr>
              <a:t> </a:t>
            </a:r>
            <a:r>
              <a:rPr lang="vi-VN" sz="2400" dirty="0">
                <a:latin typeface="Times New Roman" panose="02020603050405020304" pitchFamily="18" charset="0"/>
                <a:ea typeface="Arial" panose="020B0604020202020204" pitchFamily="34" charset="0"/>
              </a:rPr>
              <a:t>vào</a:t>
            </a:r>
            <a:r>
              <a:rPr lang="vi-VN" sz="2400" spc="-10" dirty="0">
                <a:latin typeface="Times New Roman" panose="02020603050405020304" pitchFamily="18" charset="0"/>
                <a:ea typeface="Arial" panose="020B0604020202020204" pitchFamily="34" charset="0"/>
              </a:rPr>
              <a:t> </a:t>
            </a:r>
            <a:r>
              <a:rPr lang="vi-VN" sz="2400" dirty="0">
                <a:latin typeface="Times New Roman" panose="02020603050405020304" pitchFamily="18" charset="0"/>
                <a:ea typeface="Arial" panose="020B0604020202020204" pitchFamily="34" charset="0"/>
              </a:rPr>
              <a:t>tính đ</a:t>
            </a:r>
            <a:r>
              <a:rPr lang="vi-VN" sz="2400" spc="-15" dirty="0">
                <a:latin typeface="Times New Roman" panose="02020603050405020304" pitchFamily="18" charset="0"/>
                <a:ea typeface="Arial" panose="020B0604020202020204" pitchFamily="34" charset="0"/>
              </a:rPr>
              <a:t>ố</a:t>
            </a:r>
            <a:r>
              <a:rPr lang="vi-VN" sz="2400" dirty="0">
                <a:latin typeface="Times New Roman" panose="02020603050405020304" pitchFamily="18" charset="0"/>
                <a:ea typeface="Arial" panose="020B0604020202020204" pitchFamily="34" charset="0"/>
              </a:rPr>
              <a:t>i</a:t>
            </a:r>
            <a:r>
              <a:rPr lang="vi-VN" sz="2400" spc="-15" dirty="0">
                <a:latin typeface="Times New Roman" panose="02020603050405020304" pitchFamily="18" charset="0"/>
                <a:ea typeface="Arial" panose="020B0604020202020204" pitchFamily="34" charset="0"/>
              </a:rPr>
              <a:t> </a:t>
            </a:r>
            <a:r>
              <a:rPr lang="vi-VN" sz="2400" spc="-10" dirty="0">
                <a:latin typeface="Times New Roman" panose="02020603050405020304" pitchFamily="18" charset="0"/>
                <a:ea typeface="Arial" panose="020B0604020202020204" pitchFamily="34" charset="0"/>
              </a:rPr>
              <a:t>xứ</a:t>
            </a:r>
            <a:r>
              <a:rPr lang="vi-VN" sz="2400" dirty="0">
                <a:latin typeface="Times New Roman" panose="02020603050405020304" pitchFamily="18" charset="0"/>
                <a:ea typeface="Arial" panose="020B0604020202020204" pitchFamily="34" charset="0"/>
              </a:rPr>
              <a:t>ng</a:t>
            </a:r>
            <a:endParaRPr lang="en-US" sz="2400" dirty="0"/>
          </a:p>
        </p:txBody>
      </p:sp>
      <p:pic>
        <p:nvPicPr>
          <p:cNvPr id="7" name="Picture 6"/>
          <p:cNvPicPr>
            <a:picLocks noChangeAspect="1"/>
          </p:cNvPicPr>
          <p:nvPr/>
        </p:nvPicPr>
        <p:blipFill>
          <a:blip r:embed="rId2"/>
          <a:stretch>
            <a:fillRect/>
          </a:stretch>
        </p:blipFill>
        <p:spPr>
          <a:xfrm>
            <a:off x="7558611" y="465041"/>
            <a:ext cx="4047386" cy="5776101"/>
          </a:xfrm>
          <a:prstGeom prst="rect">
            <a:avLst/>
          </a:prstGeom>
        </p:spPr>
      </p:pic>
      <p:pic>
        <p:nvPicPr>
          <p:cNvPr id="11" name="Picture 10"/>
          <p:cNvPicPr>
            <a:picLocks noChangeAspect="1"/>
          </p:cNvPicPr>
          <p:nvPr/>
        </p:nvPicPr>
        <p:blipFill>
          <a:blip r:embed="rId3"/>
          <a:stretch>
            <a:fillRect/>
          </a:stretch>
        </p:blipFill>
        <p:spPr>
          <a:xfrm>
            <a:off x="1574654" y="2561747"/>
            <a:ext cx="3763372" cy="3794604"/>
          </a:xfrm>
          <a:prstGeom prst="rect">
            <a:avLst/>
          </a:prstGeom>
        </p:spPr>
      </p:pic>
      <p:sp>
        <p:nvSpPr>
          <p:cNvPr id="9" name="Title 1"/>
          <p:cNvSpPr>
            <a:spLocks noGrp="1"/>
          </p:cNvSpPr>
          <p:nvPr>
            <p:ph type="title"/>
          </p:nvPr>
        </p:nvSpPr>
        <p:spPr>
          <a:xfrm>
            <a:off x="43608" y="221361"/>
            <a:ext cx="8229600" cy="487362"/>
          </a:xfrm>
        </p:spPr>
        <p:txBody>
          <a:bodyPr>
            <a:noAutofit/>
          </a:bodyPr>
          <a:lstStyle/>
          <a:p>
            <a:pPr algn="l"/>
            <a:r>
              <a:rPr lang="en-US" sz="3200" b="1" dirty="0" smtClean="0">
                <a:solidFill>
                  <a:srgbClr val="C00000"/>
                </a:solidFill>
                <a:latin typeface="Times New Roman" panose="02020603050405020304" pitchFamily="18" charset="0"/>
                <a:cs typeface="Times New Roman" panose="02020603050405020304" pitchFamily="18" charset="0"/>
              </a:rPr>
              <a:t>1.3. </a:t>
            </a:r>
            <a:r>
              <a:rPr lang="en-US" sz="3200" b="1" dirty="0" err="1" smtClean="0">
                <a:solidFill>
                  <a:srgbClr val="C00000"/>
                </a:solidFill>
                <a:latin typeface="Times New Roman" panose="02020603050405020304" pitchFamily="18" charset="0"/>
                <a:cs typeface="Times New Roman" panose="02020603050405020304" pitchFamily="18" charset="0"/>
              </a:rPr>
              <a:t>Mã</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hóa</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nhị</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phân</a:t>
            </a:r>
            <a:r>
              <a:rPr lang="en-US" sz="3200" b="1" dirty="0" smtClean="0">
                <a:solidFill>
                  <a:srgbClr val="C00000"/>
                </a:solidFill>
                <a:latin typeface="Times New Roman" panose="02020603050405020304" pitchFamily="18" charset="0"/>
                <a:cs typeface="Times New Roman" panose="02020603050405020304" pitchFamily="18" charset="0"/>
              </a:rPr>
              <a:t> (4)</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4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ppt_w</p:attrName>
                                        </p:attrNameLst>
                                      </p:cBhvr>
                                      <p:tavLst>
                                        <p:tav tm="0">
                                          <p:val>
                                            <p:fltVal val="0"/>
                                          </p:val>
                                        </p:tav>
                                        <p:tav tm="100000">
                                          <p:val>
                                            <p:strVal val="#ppt_w"/>
                                          </p:val>
                                        </p:tav>
                                      </p:tavLst>
                                    </p:anim>
                                    <p:anim calcmode="lin" valueType="num">
                                      <p:cBhvr>
                                        <p:cTn id="29" dur="1000" fill="hold"/>
                                        <p:tgtEl>
                                          <p:spTgt spid="7"/>
                                        </p:tgtEl>
                                        <p:attrNameLst>
                                          <p:attrName>ppt_h</p:attrName>
                                        </p:attrNameLst>
                                      </p:cBhvr>
                                      <p:tavLst>
                                        <p:tav tm="0">
                                          <p:val>
                                            <p:fltVal val="0"/>
                                          </p:val>
                                        </p:tav>
                                        <p:tav tm="100000">
                                          <p:val>
                                            <p:strVal val="#ppt_h"/>
                                          </p:val>
                                        </p:tav>
                                      </p:tavLst>
                                    </p:anim>
                                    <p:animEffect transition="in" filter="fade">
                                      <p:cBhvr>
                                        <p:cTn id="3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A228536-E06C-4246-9921-5981D42A0643}"/>
              </a:ext>
            </a:extLst>
          </p:cNvPr>
          <p:cNvSpPr txBox="1"/>
          <p:nvPr/>
        </p:nvSpPr>
        <p:spPr>
          <a:xfrm>
            <a:off x="142648" y="3512707"/>
            <a:ext cx="8250238" cy="707886"/>
          </a:xfrm>
          <a:prstGeom prst="rect">
            <a:avLst/>
          </a:prstGeom>
          <a:noFill/>
        </p:spPr>
        <p:txBody>
          <a:bodyPr wrap="square" rtlCol="0">
            <a:spAutoFit/>
            <a:scene3d>
              <a:camera prst="orthographicFront"/>
              <a:lightRig rig="threePt" dir="t"/>
            </a:scene3d>
            <a:sp3d contourW="12700"/>
          </a:bodyPr>
          <a:lstStyle/>
          <a:p>
            <a:r>
              <a:rPr lang="en-US" altLang="zh-CN" sz="4000" b="1" dirty="0" smtClean="0">
                <a:solidFill>
                  <a:schemeClr val="bg2">
                    <a:lumMod val="25000"/>
                  </a:schemeClr>
                </a:solidFill>
                <a:latin typeface="Times New Roman" panose="02020603050405020304" pitchFamily="18" charset="0"/>
                <a:cs typeface="Times New Roman" panose="02020603050405020304" pitchFamily="18" charset="0"/>
              </a:rPr>
              <a:t>ĐẠI SỐ BOOLE VÀ CỔNG LOGIC</a:t>
            </a:r>
            <a:endParaRPr lang="en-US" altLang="zh-CN" sz="4000" b="1"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41B40FC-AF12-4F69-9B18-F1E03889576A}"/>
              </a:ext>
            </a:extLst>
          </p:cNvPr>
          <p:cNvSpPr txBox="1"/>
          <p:nvPr/>
        </p:nvSpPr>
        <p:spPr>
          <a:xfrm>
            <a:off x="0" y="2540066"/>
            <a:ext cx="7192963" cy="769441"/>
          </a:xfrm>
          <a:prstGeom prst="rect">
            <a:avLst/>
          </a:prstGeom>
          <a:noFill/>
        </p:spPr>
        <p:txBody>
          <a:bodyPr wrap="square" rtlCol="0">
            <a:spAutoFit/>
            <a:scene3d>
              <a:camera prst="orthographicFront"/>
              <a:lightRig rig="threePt" dir="t"/>
            </a:scene3d>
            <a:sp3d contourW="12700"/>
          </a:bodyPr>
          <a:lstStyle/>
          <a:p>
            <a:pPr algn="ctr"/>
            <a:r>
              <a:rPr lang="en-US" altLang="zh-CN" sz="4400" b="1" dirty="0" err="1" smtClean="0">
                <a:solidFill>
                  <a:schemeClr val="bg2">
                    <a:lumMod val="25000"/>
                  </a:schemeClr>
                </a:solidFill>
                <a:latin typeface="Times New Roman" panose="02020603050405020304" pitchFamily="18" charset="0"/>
                <a:ea typeface="时尚中黑简体" panose="01010104010101010101" pitchFamily="2" charset="-122"/>
                <a:cs typeface="Times New Roman" panose="02020603050405020304" pitchFamily="18" charset="0"/>
              </a:rPr>
              <a:t>Chương</a:t>
            </a:r>
            <a:r>
              <a:rPr lang="en-US" altLang="zh-CN" sz="4400" b="1" dirty="0" smtClean="0">
                <a:solidFill>
                  <a:schemeClr val="bg2">
                    <a:lumMod val="25000"/>
                  </a:schemeClr>
                </a:solidFill>
                <a:latin typeface="Times New Roman" panose="02020603050405020304" pitchFamily="18" charset="0"/>
                <a:ea typeface="时尚中黑简体" panose="01010104010101010101" pitchFamily="2" charset="-122"/>
                <a:cs typeface="Times New Roman" panose="02020603050405020304" pitchFamily="18" charset="0"/>
              </a:rPr>
              <a:t> </a:t>
            </a:r>
            <a:r>
              <a:rPr lang="en-US" altLang="zh-CN" sz="4400" b="1" dirty="0">
                <a:solidFill>
                  <a:schemeClr val="bg2">
                    <a:lumMod val="25000"/>
                  </a:schemeClr>
                </a:solidFill>
                <a:latin typeface="Times New Roman" panose="02020603050405020304" pitchFamily="18" charset="0"/>
                <a:ea typeface="时尚中黑简体" panose="01010104010101010101" pitchFamily="2" charset="-122"/>
                <a:cs typeface="Times New Roman" panose="02020603050405020304" pitchFamily="18" charset="0"/>
              </a:rPr>
              <a:t>2</a:t>
            </a:r>
            <a:endParaRPr lang="zh-CN" altLang="en-US" sz="4400" b="1" dirty="0">
              <a:solidFill>
                <a:schemeClr val="bg2">
                  <a:lumMod val="25000"/>
                </a:schemeClr>
              </a:solidFill>
              <a:latin typeface="Times New Roman" panose="02020603050405020304" pitchFamily="18" charset="0"/>
              <a:ea typeface="时尚中黑简体" panose="01010104010101010101" pitchFamily="2" charset="-122"/>
              <a:cs typeface="Times New Roman" panose="02020603050405020304" pitchFamily="18" charset="0"/>
            </a:endParaRPr>
          </a:p>
        </p:txBody>
      </p:sp>
    </p:spTree>
    <p:extLst>
      <p:ext uri="{BB962C8B-B14F-4D97-AF65-F5344CB8AC3E}">
        <p14:creationId xmlns:p14="http://schemas.microsoft.com/office/powerpoint/2010/main" val="3006514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87552"/>
            <a:ext cx="8229600" cy="563562"/>
          </a:xfrm>
        </p:spPr>
        <p:txBody>
          <a:bodyPr>
            <a:normAutofit fontScale="90000"/>
          </a:bodyPr>
          <a:lstStyle/>
          <a:p>
            <a:pPr algn="l"/>
            <a:r>
              <a:rPr lang="en-US" sz="3600" b="1" dirty="0" smtClean="0">
                <a:solidFill>
                  <a:schemeClr val="bg2">
                    <a:lumMod val="25000"/>
                  </a:schemeClr>
                </a:solidFill>
                <a:latin typeface="Times New Roman" panose="02020603050405020304" pitchFamily="18" charset="0"/>
                <a:cs typeface="Times New Roman" panose="02020603050405020304" pitchFamily="18" charset="0"/>
              </a:rPr>
              <a:t>MỤC TIÊU </a:t>
            </a:r>
            <a:endParaRPr lang="en-US" sz="3600" dirty="0">
              <a:solidFill>
                <a:schemeClr val="bg2">
                  <a:lumMod val="25000"/>
                </a:schemeClr>
              </a:solidFill>
            </a:endParaRPr>
          </a:p>
        </p:txBody>
      </p:sp>
      <p:sp>
        <p:nvSpPr>
          <p:cNvPr id="3" name="Content Placeholder 2"/>
          <p:cNvSpPr>
            <a:spLocks noGrp="1"/>
          </p:cNvSpPr>
          <p:nvPr>
            <p:ph idx="1"/>
          </p:nvPr>
        </p:nvSpPr>
        <p:spPr>
          <a:xfrm>
            <a:off x="0" y="1846945"/>
            <a:ext cx="12192000" cy="2013856"/>
          </a:xfrm>
        </p:spPr>
        <p:txBody>
          <a:bodyPr>
            <a:noAutofit/>
          </a:bodyPr>
          <a:lstStyle/>
          <a:p>
            <a:pPr>
              <a:lnSpc>
                <a:spcPct val="150000"/>
              </a:lnSpc>
              <a:spcBef>
                <a:spcPts val="600"/>
              </a:spcBef>
              <a:buFont typeface="Wingdings" panose="05000000000000000000" pitchFamily="2" charset="2"/>
              <a:buChar char="Ø"/>
            </a:pPr>
            <a:r>
              <a:rPr lang="en-US" sz="2800" b="1" dirty="0" err="1" smtClean="0">
                <a:solidFill>
                  <a:srgbClr val="C00000"/>
                </a:solidFill>
                <a:latin typeface="Times New Roman" panose="02020603050405020304" pitchFamily="18" charset="0"/>
                <a:cs typeface="Times New Roman" panose="02020603050405020304" pitchFamily="18" charset="0"/>
              </a:rPr>
              <a:t>Sử</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dụng</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các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định</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lý</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tính</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chất</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của</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đại</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số</a:t>
            </a:r>
            <a:r>
              <a:rPr lang="en-US" sz="2800" b="1" dirty="0" smtClean="0">
                <a:solidFill>
                  <a:srgbClr val="C00000"/>
                </a:solidFill>
                <a:latin typeface="Times New Roman" panose="02020603050405020304" pitchFamily="18" charset="0"/>
                <a:cs typeface="Times New Roman" panose="02020603050405020304" pitchFamily="18" charset="0"/>
              </a:rPr>
              <a:t> Boole </a:t>
            </a:r>
            <a:r>
              <a:rPr lang="en-US" sz="2800" b="1" dirty="0" err="1" smtClean="0">
                <a:solidFill>
                  <a:srgbClr val="C00000"/>
                </a:solidFill>
                <a:latin typeface="Times New Roman" panose="02020603050405020304" pitchFamily="18" charset="0"/>
                <a:cs typeface="Times New Roman" panose="02020603050405020304" pitchFamily="18" charset="0"/>
              </a:rPr>
              <a:t>để</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biến</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đổi</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rút</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gọn</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hàm</a:t>
            </a:r>
            <a:r>
              <a:rPr lang="en-US" sz="2800" b="1" dirty="0" smtClean="0">
                <a:solidFill>
                  <a:srgbClr val="C00000"/>
                </a:solidFill>
                <a:latin typeface="Times New Roman" panose="02020603050405020304" pitchFamily="18" charset="0"/>
                <a:cs typeface="Times New Roman" panose="02020603050405020304" pitchFamily="18" charset="0"/>
              </a:rPr>
              <a:t> logic</a:t>
            </a:r>
          </a:p>
          <a:p>
            <a:pPr>
              <a:lnSpc>
                <a:spcPct val="150000"/>
              </a:lnSpc>
              <a:spcBef>
                <a:spcPts val="600"/>
              </a:spcBef>
              <a:buFont typeface="Wingdings" panose="05000000000000000000" pitchFamily="2" charset="2"/>
              <a:buChar char="Ø"/>
            </a:pPr>
            <a:r>
              <a:rPr lang="en-US" sz="2800" b="1" dirty="0" err="1" smtClean="0">
                <a:solidFill>
                  <a:srgbClr val="C00000"/>
                </a:solidFill>
                <a:latin typeface="Times New Roman" panose="02020603050405020304" pitchFamily="18" charset="0"/>
                <a:cs typeface="Times New Roman" panose="02020603050405020304" pitchFamily="18" charset="0"/>
              </a:rPr>
              <a:t>Thực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hiện</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được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việc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tối</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thiểu</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hàm</a:t>
            </a:r>
            <a:r>
              <a:rPr lang="en-US" sz="2800" b="1" dirty="0" smtClean="0">
                <a:solidFill>
                  <a:srgbClr val="C00000"/>
                </a:solidFill>
                <a:latin typeface="Times New Roman" panose="02020603050405020304" pitchFamily="18" charset="0"/>
                <a:cs typeface="Times New Roman" panose="02020603050405020304" pitchFamily="18" charset="0"/>
              </a:rPr>
              <a:t> logic </a:t>
            </a:r>
            <a:r>
              <a:rPr lang="en-US" sz="2800" b="1" dirty="0" err="1" smtClean="0">
                <a:solidFill>
                  <a:srgbClr val="C00000"/>
                </a:solidFill>
                <a:latin typeface="Times New Roman" panose="02020603050405020304" pitchFamily="18" charset="0"/>
                <a:cs typeface="Times New Roman" panose="02020603050405020304" pitchFamily="18" charset="0"/>
              </a:rPr>
              <a:t>bằng</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bảng</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Karnaugh</a:t>
            </a:r>
            <a:endParaRPr lang="en-US" sz="2800" b="1" dirty="0">
              <a:solidFill>
                <a:srgbClr val="C00000"/>
              </a:solidFill>
              <a:latin typeface="Times New Roman" panose="02020603050405020304" pitchFamily="18" charset="0"/>
              <a:cs typeface="Times New Roman" panose="02020603050405020304" pitchFamily="18" charset="0"/>
            </a:endParaRPr>
          </a:p>
          <a:p>
            <a:pPr>
              <a:lnSpc>
                <a:spcPct val="150000"/>
              </a:lnSpc>
              <a:spcBef>
                <a:spcPts val="600"/>
              </a:spcBef>
              <a:buFont typeface="Wingdings" panose="05000000000000000000" pitchFamily="2" charset="2"/>
              <a:buChar char="Ø"/>
            </a:pPr>
            <a:r>
              <a:rPr lang="en-US" sz="2800" b="1" dirty="0" err="1" smtClean="0">
                <a:solidFill>
                  <a:srgbClr val="C00000"/>
                </a:solidFill>
                <a:latin typeface="Times New Roman" panose="02020603050405020304" pitchFamily="18" charset="0"/>
                <a:cs typeface="Times New Roman" panose="02020603050405020304" pitchFamily="18" charset="0"/>
              </a:rPr>
              <a:t>Hiểu</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được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cấu</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trúc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chức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năng</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của</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các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công</a:t>
            </a:r>
            <a:r>
              <a:rPr lang="en-US" sz="2800" b="1" dirty="0" smtClean="0">
                <a:solidFill>
                  <a:srgbClr val="C00000"/>
                </a:solidFill>
                <a:latin typeface="Times New Roman" panose="02020603050405020304" pitchFamily="18" charset="0"/>
                <a:cs typeface="Times New Roman" panose="02020603050405020304" pitchFamily="18" charset="0"/>
              </a:rPr>
              <a:t> logic</a:t>
            </a:r>
            <a:endParaRPr lang="en-US" sz="2800" b="1" dirty="0">
              <a:solidFill>
                <a:srgbClr val="C0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A8707075-541A-4CB2-8C7D-C1C20183CA57}" type="slidenum">
              <a:rPr lang="en-US" smtClean="0"/>
              <a:pPr/>
              <a:t>26</a:t>
            </a:fld>
            <a:endParaRPr lang="en-US" dirty="0"/>
          </a:p>
        </p:txBody>
      </p:sp>
    </p:spTree>
    <p:extLst>
      <p:ext uri="{BB962C8B-B14F-4D97-AF65-F5344CB8AC3E}">
        <p14:creationId xmlns:p14="http://schemas.microsoft.com/office/powerpoint/2010/main" val="264415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10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10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10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31096"/>
            <a:ext cx="8229600" cy="639762"/>
          </a:xfrm>
        </p:spPr>
        <p:txBody>
          <a:bodyPr>
            <a:noAutofit/>
          </a:bodyPr>
          <a:lstStyle/>
          <a:p>
            <a:pPr algn="l"/>
            <a:r>
              <a:rPr lang="en-US" sz="3200" b="1" dirty="0" smtClean="0">
                <a:solidFill>
                  <a:schemeClr val="bg2">
                    <a:lumMod val="25000"/>
                  </a:schemeClr>
                </a:solidFill>
                <a:latin typeface="Times New Roman" panose="02020603050405020304" pitchFamily="18" charset="0"/>
                <a:cs typeface="Times New Roman" panose="02020603050405020304" pitchFamily="18" charset="0"/>
              </a:rPr>
              <a:t>NỘI DUNG</a:t>
            </a:r>
            <a:endParaRPr lang="en-US" sz="3200" dirty="0">
              <a:solidFill>
                <a:schemeClr val="bg2">
                  <a:lumMod val="25000"/>
                </a:schemeClr>
              </a:solidFill>
            </a:endParaRPr>
          </a:p>
        </p:txBody>
      </p:sp>
      <p:sp>
        <p:nvSpPr>
          <p:cNvPr id="3" name="Content Placeholder 2"/>
          <p:cNvSpPr>
            <a:spLocks noGrp="1"/>
          </p:cNvSpPr>
          <p:nvPr>
            <p:ph idx="1"/>
          </p:nvPr>
        </p:nvSpPr>
        <p:spPr>
          <a:xfrm>
            <a:off x="507999" y="1295401"/>
            <a:ext cx="10798629" cy="3726541"/>
          </a:xfrm>
        </p:spPr>
        <p:txBody>
          <a:bodyPr>
            <a:normAutofit/>
          </a:bodyPr>
          <a:lstStyle/>
          <a:p>
            <a:pPr marL="0" indent="0">
              <a:lnSpc>
                <a:spcPct val="150000"/>
              </a:lnSpc>
              <a:buNone/>
            </a:pPr>
            <a:r>
              <a:rPr lang="en-US" sz="2800" b="1" dirty="0" smtClean="0">
                <a:solidFill>
                  <a:srgbClr val="C00000"/>
                </a:solidFill>
                <a:latin typeface="Times New Roman" panose="02020603050405020304" pitchFamily="18" charset="0"/>
                <a:cs typeface="Times New Roman" panose="02020603050405020304" pitchFamily="18" charset="0"/>
              </a:rPr>
              <a:t>2.1. </a:t>
            </a:r>
            <a:r>
              <a:rPr lang="en-US" sz="2800" b="1" dirty="0" err="1" smtClean="0">
                <a:solidFill>
                  <a:srgbClr val="C00000"/>
                </a:solidFill>
                <a:latin typeface="Times New Roman" panose="02020603050405020304" pitchFamily="18" charset="0"/>
                <a:cs typeface="Times New Roman" panose="02020603050405020304" pitchFamily="18" charset="0"/>
              </a:rPr>
              <a:t>Các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phép</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toán</a:t>
            </a:r>
            <a:r>
              <a:rPr lang="en-US" sz="2800" b="1" dirty="0" smtClean="0">
                <a:solidFill>
                  <a:srgbClr val="C00000"/>
                </a:solidFill>
                <a:latin typeface="Times New Roman" panose="02020603050405020304" pitchFamily="18" charset="0"/>
                <a:cs typeface="Times New Roman" panose="02020603050405020304" pitchFamily="18" charset="0"/>
              </a:rPr>
              <a:t> logic </a:t>
            </a:r>
            <a:r>
              <a:rPr lang="en-US" sz="2800" b="1" dirty="0" err="1" smtClean="0">
                <a:solidFill>
                  <a:srgbClr val="C00000"/>
                </a:solidFill>
                <a:latin typeface="Times New Roman" panose="02020603050405020304" pitchFamily="18" charset="0"/>
                <a:cs typeface="Times New Roman" panose="02020603050405020304" pitchFamily="18" charset="0"/>
              </a:rPr>
              <a:t>cơ</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bản</a:t>
            </a:r>
            <a:endParaRPr lang="en-US" sz="2800" b="1" dirty="0" smtClean="0">
              <a:solidFill>
                <a:srgbClr val="C00000"/>
              </a:solidFill>
              <a:latin typeface="Times New Roman" panose="02020603050405020304" pitchFamily="18" charset="0"/>
              <a:cs typeface="Times New Roman" panose="02020603050405020304" pitchFamily="18" charset="0"/>
            </a:endParaRPr>
          </a:p>
          <a:p>
            <a:pPr marL="0" indent="0">
              <a:lnSpc>
                <a:spcPct val="150000"/>
              </a:lnSpc>
              <a:buNone/>
            </a:pPr>
            <a:r>
              <a:rPr lang="en-US" sz="2800" b="1" dirty="0" smtClean="0">
                <a:solidFill>
                  <a:srgbClr val="C00000"/>
                </a:solidFill>
                <a:latin typeface="Times New Roman" panose="02020603050405020304" pitchFamily="18" charset="0"/>
                <a:cs typeface="Times New Roman" panose="02020603050405020304" pitchFamily="18" charset="0"/>
              </a:rPr>
              <a:t>2.2. </a:t>
            </a:r>
            <a:r>
              <a:rPr lang="en-US" sz="2800" b="1" dirty="0" err="1" smtClean="0">
                <a:solidFill>
                  <a:srgbClr val="C00000"/>
                </a:solidFill>
                <a:latin typeface="Times New Roman" panose="02020603050405020304" pitchFamily="18" charset="0"/>
                <a:cs typeface="Times New Roman" panose="02020603050405020304" pitchFamily="18" charset="0"/>
              </a:rPr>
              <a:t>Các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định</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lý</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tính</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a:solidFill>
                  <a:srgbClr val="C00000"/>
                </a:solidFill>
                <a:latin typeface="Times New Roman" panose="02020603050405020304" pitchFamily="18" charset="0"/>
                <a:cs typeface="Times New Roman" panose="02020603050405020304" pitchFamily="18" charset="0"/>
              </a:rPr>
              <a:t>chất</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của</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đại</a:t>
            </a:r>
            <a:r>
              <a:rPr lang="en-US" sz="2800" b="1" dirty="0" smtClean="0">
                <a:solidFill>
                  <a:srgbClr val="C00000"/>
                </a:solidFill>
                <a:latin typeface="Times New Roman" panose="02020603050405020304" pitchFamily="18" charset="0"/>
                <a:cs typeface="Times New Roman" panose="02020603050405020304" pitchFamily="18" charset="0"/>
              </a:rPr>
              <a:t> số Boole</a:t>
            </a:r>
          </a:p>
          <a:p>
            <a:pPr marL="0" indent="0">
              <a:lnSpc>
                <a:spcPct val="150000"/>
              </a:lnSpc>
              <a:buNone/>
            </a:pPr>
            <a:r>
              <a:rPr lang="en-US" sz="2800" b="1" dirty="0" smtClean="0">
                <a:solidFill>
                  <a:srgbClr val="C00000"/>
                </a:solidFill>
                <a:latin typeface="Times New Roman" panose="02020603050405020304" pitchFamily="18" charset="0"/>
                <a:cs typeface="Times New Roman" panose="02020603050405020304" pitchFamily="18" charset="0"/>
              </a:rPr>
              <a:t>2.3. </a:t>
            </a:r>
            <a:r>
              <a:rPr lang="en-US" sz="2800" b="1" dirty="0" err="1" smtClean="0">
                <a:solidFill>
                  <a:srgbClr val="C00000"/>
                </a:solidFill>
                <a:latin typeface="Times New Roman" panose="02020603050405020304" pitchFamily="18" charset="0"/>
                <a:cs typeface="Times New Roman" panose="02020603050405020304" pitchFamily="18" charset="0"/>
              </a:rPr>
              <a:t>Hàm</a:t>
            </a:r>
            <a:r>
              <a:rPr lang="en-US" sz="2800" b="1" dirty="0" smtClean="0">
                <a:solidFill>
                  <a:srgbClr val="C00000"/>
                </a:solidFill>
                <a:latin typeface="Times New Roman" panose="02020603050405020304" pitchFamily="18" charset="0"/>
                <a:cs typeface="Times New Roman" panose="02020603050405020304" pitchFamily="18" charset="0"/>
              </a:rPr>
              <a:t> logic </a:t>
            </a:r>
            <a:r>
              <a:rPr lang="en-US" sz="2800" b="1" dirty="0" err="1" smtClean="0">
                <a:solidFill>
                  <a:srgbClr val="C00000"/>
                </a:solidFill>
                <a:latin typeface="Times New Roman" panose="02020603050405020304" pitchFamily="18" charset="0"/>
                <a:cs typeface="Times New Roman" panose="02020603050405020304" pitchFamily="18" charset="0"/>
              </a:rPr>
              <a:t>và</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các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phương</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pháp</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biểu</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diễn</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hàm</a:t>
            </a:r>
            <a:r>
              <a:rPr lang="en-US" sz="2800" b="1" dirty="0" smtClean="0">
                <a:solidFill>
                  <a:srgbClr val="C00000"/>
                </a:solidFill>
                <a:latin typeface="Times New Roman" panose="02020603050405020304" pitchFamily="18" charset="0"/>
                <a:cs typeface="Times New Roman" panose="02020603050405020304" pitchFamily="18" charset="0"/>
              </a:rPr>
              <a:t> logic</a:t>
            </a:r>
          </a:p>
          <a:p>
            <a:pPr marL="0" indent="0">
              <a:lnSpc>
                <a:spcPct val="150000"/>
              </a:lnSpc>
              <a:buNone/>
            </a:pPr>
            <a:r>
              <a:rPr lang="en-US" sz="2800" b="1" dirty="0" smtClean="0">
                <a:solidFill>
                  <a:srgbClr val="C00000"/>
                </a:solidFill>
                <a:latin typeface="Times New Roman" panose="02020603050405020304" pitchFamily="18" charset="0"/>
                <a:cs typeface="Times New Roman" panose="02020603050405020304" pitchFamily="18" charset="0"/>
              </a:rPr>
              <a:t>2.4. </a:t>
            </a:r>
            <a:r>
              <a:rPr lang="en-US" sz="2800" b="1" dirty="0" err="1" smtClean="0">
                <a:solidFill>
                  <a:srgbClr val="C00000"/>
                </a:solidFill>
                <a:latin typeface="Times New Roman" panose="02020603050405020304" pitchFamily="18" charset="0"/>
                <a:cs typeface="Times New Roman" panose="02020603050405020304" pitchFamily="18" charset="0"/>
              </a:rPr>
              <a:t>Tối</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thiểu</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hàm</a:t>
            </a:r>
            <a:r>
              <a:rPr lang="en-US" sz="2800" b="1" dirty="0" smtClean="0">
                <a:solidFill>
                  <a:srgbClr val="C00000"/>
                </a:solidFill>
                <a:latin typeface="Times New Roman" panose="02020603050405020304" pitchFamily="18" charset="0"/>
                <a:cs typeface="Times New Roman" panose="02020603050405020304" pitchFamily="18" charset="0"/>
              </a:rPr>
              <a:t> logic</a:t>
            </a:r>
          </a:p>
          <a:p>
            <a:pPr marL="0" indent="0">
              <a:lnSpc>
                <a:spcPct val="150000"/>
              </a:lnSpc>
              <a:buNone/>
            </a:pPr>
            <a:r>
              <a:rPr lang="en-US" sz="2800" b="1" dirty="0" smtClean="0">
                <a:solidFill>
                  <a:srgbClr val="C00000"/>
                </a:solidFill>
                <a:latin typeface="Times New Roman" panose="02020603050405020304" pitchFamily="18" charset="0"/>
                <a:cs typeface="Times New Roman" panose="02020603050405020304" pitchFamily="18" charset="0"/>
              </a:rPr>
              <a:t>2.5. </a:t>
            </a:r>
            <a:r>
              <a:rPr lang="en-US" sz="2800" b="1" dirty="0" err="1" smtClean="0">
                <a:solidFill>
                  <a:srgbClr val="C00000"/>
                </a:solidFill>
                <a:latin typeface="Times New Roman" panose="02020603050405020304" pitchFamily="18" charset="0"/>
                <a:cs typeface="Times New Roman" panose="02020603050405020304" pitchFamily="18" charset="0"/>
              </a:rPr>
              <a:t>Cổng</a:t>
            </a:r>
            <a:r>
              <a:rPr lang="en-US" sz="2800" b="1" dirty="0" smtClean="0">
                <a:solidFill>
                  <a:srgbClr val="C00000"/>
                </a:solidFill>
                <a:latin typeface="Times New Roman" panose="02020603050405020304" pitchFamily="18" charset="0"/>
                <a:cs typeface="Times New Roman" panose="02020603050405020304" pitchFamily="18" charset="0"/>
              </a:rPr>
              <a:t> logic</a:t>
            </a:r>
            <a:endParaRPr lang="en-US" sz="2800" b="1" dirty="0">
              <a:solidFill>
                <a:srgbClr val="C0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A8707075-541A-4CB2-8C7D-C1C20183CA57}" type="slidenum">
              <a:rPr lang="en-US" smtClean="0"/>
              <a:pPr/>
              <a:t>27</a:t>
            </a:fld>
            <a:endParaRPr lang="en-US" dirty="0"/>
          </a:p>
        </p:txBody>
      </p:sp>
    </p:spTree>
    <p:extLst>
      <p:ext uri="{BB962C8B-B14F-4D97-AF65-F5344CB8AC3E}">
        <p14:creationId xmlns:p14="http://schemas.microsoft.com/office/powerpoint/2010/main" val="241342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46" y="157536"/>
            <a:ext cx="8229600" cy="762000"/>
          </a:xfrm>
        </p:spPr>
        <p:txBody>
          <a:bodyPr>
            <a:normAutofit/>
          </a:bodyPr>
          <a:lstStyle/>
          <a:p>
            <a:pPr algn="l"/>
            <a:r>
              <a:rPr lang="en-US" sz="3200" b="1" dirty="0" smtClean="0">
                <a:solidFill>
                  <a:srgbClr val="C00000"/>
                </a:solidFill>
                <a:latin typeface="Times New Roman" panose="02020603050405020304" pitchFamily="18" charset="0"/>
                <a:cs typeface="Times New Roman" panose="02020603050405020304" pitchFamily="18" charset="0"/>
              </a:rPr>
              <a:t>2.1. </a:t>
            </a:r>
            <a:r>
              <a:rPr lang="en-US" sz="3200" b="1" dirty="0" err="1" smtClean="0">
                <a:solidFill>
                  <a:srgbClr val="C00000"/>
                </a:solidFill>
                <a:latin typeface="Times New Roman" panose="02020603050405020304" pitchFamily="18" charset="0"/>
                <a:cs typeface="Times New Roman" panose="02020603050405020304" pitchFamily="18" charset="0"/>
              </a:rPr>
              <a:t>Các</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phép</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toán</a:t>
            </a:r>
            <a:r>
              <a:rPr lang="en-US" sz="3200" b="1" dirty="0" smtClean="0">
                <a:solidFill>
                  <a:srgbClr val="C00000"/>
                </a:solidFill>
                <a:latin typeface="Times New Roman" panose="02020603050405020304" pitchFamily="18" charset="0"/>
                <a:cs typeface="Times New Roman" panose="02020603050405020304" pitchFamily="18" charset="0"/>
              </a:rPr>
              <a:t> logic </a:t>
            </a:r>
            <a:r>
              <a:rPr lang="en-US" sz="3200" b="1" dirty="0" err="1" smtClean="0">
                <a:solidFill>
                  <a:srgbClr val="C00000"/>
                </a:solidFill>
                <a:latin typeface="Times New Roman" panose="02020603050405020304" pitchFamily="18" charset="0"/>
                <a:cs typeface="Times New Roman" panose="02020603050405020304" pitchFamily="18" charset="0"/>
              </a:rPr>
              <a:t>cơ</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bản</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12395" y="883079"/>
            <a:ext cx="5311034" cy="523974"/>
          </a:xfrm>
        </p:spPr>
        <p:txBody>
          <a:bodyPr>
            <a:noAutofit/>
          </a:bodyPr>
          <a:lstStyle/>
          <a:p>
            <a:r>
              <a:rPr lang="en-US" sz="2800" b="1" dirty="0" err="1" smtClean="0">
                <a:latin typeface="Times New Roman" panose="02020603050405020304" pitchFamily="18" charset="0"/>
                <a:cs typeface="Times New Roman" panose="02020603050405020304" pitchFamily="18" charset="0"/>
              </a:rPr>
              <a:t>Các</a:t>
            </a:r>
            <a:r>
              <a:rPr lang="en-US" sz="2800" b="1" dirty="0" smtClean="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phép</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toán</a:t>
            </a:r>
            <a:r>
              <a:rPr lang="en-US" sz="2800" b="1" dirty="0">
                <a:latin typeface="Times New Roman" panose="02020603050405020304" pitchFamily="18" charset="0"/>
                <a:cs typeface="Times New Roman" panose="02020603050405020304" pitchFamily="18" charset="0"/>
              </a:rPr>
              <a:t> logic </a:t>
            </a:r>
            <a:r>
              <a:rPr lang="en-US" sz="2800" b="1" dirty="0" err="1">
                <a:latin typeface="Times New Roman" panose="02020603050405020304" pitchFamily="18" charset="0"/>
                <a:cs typeface="Times New Roman" panose="02020603050405020304" pitchFamily="18" charset="0"/>
              </a:rPr>
              <a:t>cơ</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bản</a:t>
            </a:r>
            <a:r>
              <a:rPr lang="en-US" sz="2800" b="1" dirty="0">
                <a:latin typeface="Times New Roman" panose="02020603050405020304" pitchFamily="18" charset="0"/>
                <a:cs typeface="Times New Roman" panose="02020603050405020304" pitchFamily="18" charset="0"/>
              </a:rPr>
              <a:t>:</a:t>
            </a:r>
          </a:p>
        </p:txBody>
      </p:sp>
      <p:sp>
        <p:nvSpPr>
          <p:cNvPr id="4" name="Slide Number Placeholder 3"/>
          <p:cNvSpPr>
            <a:spLocks noGrp="1"/>
          </p:cNvSpPr>
          <p:nvPr>
            <p:ph type="sldNum" sz="quarter" idx="12"/>
          </p:nvPr>
        </p:nvSpPr>
        <p:spPr/>
        <p:txBody>
          <a:bodyPr/>
          <a:lstStyle/>
          <a:p>
            <a:fld id="{A8707075-541A-4CB2-8C7D-C1C20183CA57}" type="slidenum">
              <a:rPr lang="en-US" smtClean="0"/>
              <a:pPr/>
              <a:t>28</a:t>
            </a:fld>
            <a:endParaRPr lang="en-US"/>
          </a:p>
        </p:txBody>
      </p:sp>
      <p:sp>
        <p:nvSpPr>
          <p:cNvPr id="7" name="TextBox 6"/>
          <p:cNvSpPr txBox="1"/>
          <p:nvPr/>
        </p:nvSpPr>
        <p:spPr>
          <a:xfrm>
            <a:off x="961221" y="1458183"/>
            <a:ext cx="3262125" cy="461665"/>
          </a:xfrm>
          <a:prstGeom prst="rect">
            <a:avLst/>
          </a:prstGeom>
          <a:noFill/>
        </p:spPr>
        <p:txBody>
          <a:bodyPr wrap="square" rtlCol="0">
            <a:spAutoFit/>
          </a:bodyPr>
          <a:lstStyle/>
          <a:p>
            <a:pPr lvl="1"/>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Phép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 "AND"</a:t>
            </a:r>
          </a:p>
        </p:txBody>
      </p:sp>
      <p:sp>
        <p:nvSpPr>
          <p:cNvPr id="8" name="Rectangle 7"/>
          <p:cNvSpPr/>
          <p:nvPr/>
        </p:nvSpPr>
        <p:spPr>
          <a:xfrm>
            <a:off x="961221" y="1955799"/>
            <a:ext cx="3378279" cy="461665"/>
          </a:xfrm>
          <a:prstGeom prst="rect">
            <a:avLst/>
          </a:prstGeom>
        </p:spPr>
        <p:txBody>
          <a:bodyPr wrap="square">
            <a:spAutoFit/>
          </a:bodyPr>
          <a:lstStyle/>
          <a:p>
            <a:pPr lvl="1"/>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Phép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Hoặc</a:t>
            </a:r>
            <a:r>
              <a:rPr lang="en-US" sz="2400" dirty="0">
                <a:latin typeface="Times New Roman" panose="02020603050405020304" pitchFamily="18" charset="0"/>
                <a:cs typeface="Times New Roman" panose="02020603050405020304" pitchFamily="18" charset="0"/>
              </a:rPr>
              <a:t> - "OR"</a:t>
            </a:r>
          </a:p>
        </p:txBody>
      </p:sp>
      <p:sp>
        <p:nvSpPr>
          <p:cNvPr id="9" name="Rectangle 8"/>
          <p:cNvSpPr/>
          <p:nvPr/>
        </p:nvSpPr>
        <p:spPr>
          <a:xfrm>
            <a:off x="961221" y="2468594"/>
            <a:ext cx="3171061" cy="461665"/>
          </a:xfrm>
          <a:prstGeom prst="rect">
            <a:avLst/>
          </a:prstGeom>
        </p:spPr>
        <p:txBody>
          <a:bodyPr wrap="none">
            <a:spAutoFit/>
          </a:bodyPr>
          <a:lstStyle/>
          <a:p>
            <a:pPr lvl="1"/>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Phép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Đảo</a:t>
            </a:r>
            <a:r>
              <a:rPr lang="en-US" sz="2400" dirty="0">
                <a:latin typeface="Times New Roman" panose="02020603050405020304" pitchFamily="18" charset="0"/>
                <a:cs typeface="Times New Roman" panose="02020603050405020304" pitchFamily="18" charset="0"/>
              </a:rPr>
              <a:t> - "NOT"</a:t>
            </a:r>
          </a:p>
        </p:txBody>
      </p:sp>
      <p:pic>
        <p:nvPicPr>
          <p:cNvPr id="12" name="Picture 11"/>
          <p:cNvPicPr>
            <a:picLocks noChangeAspect="1"/>
          </p:cNvPicPr>
          <p:nvPr/>
        </p:nvPicPr>
        <p:blipFill>
          <a:blip r:embed="rId2"/>
          <a:stretch>
            <a:fillRect/>
          </a:stretch>
        </p:blipFill>
        <p:spPr>
          <a:xfrm>
            <a:off x="5761887" y="1402136"/>
            <a:ext cx="5152518" cy="1888479"/>
          </a:xfrm>
          <a:prstGeom prst="rect">
            <a:avLst/>
          </a:prstGeom>
        </p:spPr>
      </p:pic>
      <p:sp>
        <p:nvSpPr>
          <p:cNvPr id="13" name="Content Placeholder 2"/>
          <p:cNvSpPr txBox="1">
            <a:spLocks/>
          </p:cNvSpPr>
          <p:nvPr/>
        </p:nvSpPr>
        <p:spPr>
          <a:xfrm>
            <a:off x="791283" y="3096076"/>
            <a:ext cx="4419346" cy="5239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2800" b="1" dirty="0" err="1" smtClean="0">
                <a:latin typeface="Times New Roman" panose="02020603050405020304" pitchFamily="18" charset="0"/>
                <a:cs typeface="Times New Roman" panose="02020603050405020304" pitchFamily="18" charset="0"/>
              </a:rPr>
              <a:t>Các</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phép</a:t>
            </a:r>
            <a:r>
              <a:rPr lang="en-US" sz="2800" b="1" dirty="0" smtClean="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toán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mở</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rộng</a:t>
            </a:r>
            <a:r>
              <a:rPr lang="en-US" sz="2800" b="1" dirty="0">
                <a:latin typeface="Times New Roman" panose="02020603050405020304" pitchFamily="18" charset="0"/>
                <a:cs typeface="Times New Roman" panose="02020603050405020304" pitchFamily="18" charset="0"/>
              </a:rPr>
              <a:t>:</a:t>
            </a:r>
          </a:p>
        </p:txBody>
      </p:sp>
      <p:pic>
        <p:nvPicPr>
          <p:cNvPr id="14" name="Picture 13"/>
          <p:cNvPicPr>
            <a:picLocks noChangeAspect="1"/>
          </p:cNvPicPr>
          <p:nvPr/>
        </p:nvPicPr>
        <p:blipFill>
          <a:blip r:embed="rId3"/>
          <a:stretch>
            <a:fillRect/>
          </a:stretch>
        </p:blipFill>
        <p:spPr>
          <a:xfrm>
            <a:off x="3074595" y="3852969"/>
            <a:ext cx="6817051" cy="26140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inVertical)">
                                      <p:cBhvr>
                                        <p:cTn id="35" dur="10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3">
                                            <p:txEl>
                                              <p:pRg st="0" end="0"/>
                                            </p:txEl>
                                          </p:spTgt>
                                        </p:tgtEl>
                                        <p:attrNameLst>
                                          <p:attrName>style.visibility</p:attrName>
                                        </p:attrNameLst>
                                      </p:cBhvr>
                                      <p:to>
                                        <p:strVal val="visible"/>
                                      </p:to>
                                    </p:set>
                                    <p:animEffect transition="in" filter="fade">
                                      <p:cBhvr>
                                        <p:cTn id="40" dur="1000"/>
                                        <p:tgtEl>
                                          <p:spTgt spid="13">
                                            <p:txEl>
                                              <p:pRg st="0" end="0"/>
                                            </p:txEl>
                                          </p:spTgt>
                                        </p:tgtEl>
                                      </p:cBhvr>
                                    </p:animEffect>
                                    <p:anim calcmode="lin" valueType="num">
                                      <p:cBhvr>
                                        <p:cTn id="41"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arn(inVertical)">
                                      <p:cBhvr>
                                        <p:cTn id="4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8" grpId="0"/>
      <p:bldP spid="9" grpId="0"/>
      <p:bldP spid="1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212047"/>
            <a:ext cx="9144000" cy="716188"/>
          </a:xfrm>
        </p:spPr>
        <p:txBody>
          <a:bodyPr>
            <a:noAutofit/>
          </a:bodyPr>
          <a:lstStyle/>
          <a:p>
            <a:pPr algn="l"/>
            <a:r>
              <a:rPr lang="en-US" sz="3200" b="1" dirty="0" smtClean="0">
                <a:solidFill>
                  <a:srgbClr val="C00000"/>
                </a:solidFill>
                <a:latin typeface="Times New Roman" panose="02020603050405020304" pitchFamily="18" charset="0"/>
                <a:cs typeface="Times New Roman" panose="02020603050405020304" pitchFamily="18" charset="0"/>
              </a:rPr>
              <a:t>2.2. </a:t>
            </a:r>
            <a:r>
              <a:rPr lang="en-US" sz="3200" b="1" dirty="0" err="1" smtClean="0">
                <a:solidFill>
                  <a:srgbClr val="C00000"/>
                </a:solidFill>
                <a:latin typeface="Times New Roman" panose="02020603050405020304" pitchFamily="18" charset="0"/>
                <a:cs typeface="Times New Roman" panose="02020603050405020304" pitchFamily="18" charset="0"/>
              </a:rPr>
              <a:t>Các</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định</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lý</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tính</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chất</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của</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đại</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số</a:t>
            </a:r>
            <a:r>
              <a:rPr lang="en-US" sz="3200" b="1" dirty="0" smtClean="0">
                <a:solidFill>
                  <a:srgbClr val="C00000"/>
                </a:solidFill>
                <a:latin typeface="Times New Roman" panose="02020603050405020304" pitchFamily="18" charset="0"/>
                <a:cs typeface="Times New Roman" panose="02020603050405020304" pitchFamily="18" charset="0"/>
              </a:rPr>
              <a:t> Boole (1)</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399" y="1257074"/>
            <a:ext cx="10508344" cy="5135563"/>
          </a:xfrm>
        </p:spPr>
        <p:txBody>
          <a:bodyPr>
            <a:normAutofit fontScale="85000" lnSpcReduction="10000"/>
          </a:bodyPr>
          <a:lstStyle/>
          <a:p>
            <a:r>
              <a:rPr lang="en-US" sz="3300" b="1" dirty="0" err="1">
                <a:latin typeface="Times New Roman" panose="02020603050405020304" pitchFamily="18" charset="0"/>
                <a:cs typeface="Times New Roman" panose="02020603050405020304" pitchFamily="18" charset="0"/>
              </a:rPr>
              <a:t>Tồn</a:t>
            </a:r>
            <a:r>
              <a:rPr lang="en-US" sz="3300" b="1" dirty="0">
                <a:latin typeface="Times New Roman" panose="02020603050405020304" pitchFamily="18" charset="0"/>
                <a:cs typeface="Times New Roman" panose="02020603050405020304" pitchFamily="18" charset="0"/>
              </a:rPr>
              <a:t> tại </a:t>
            </a:r>
            <a:r>
              <a:rPr lang="en-US" sz="3300" b="1" dirty="0" err="1">
                <a:latin typeface="Times New Roman" panose="02020603050405020304" pitchFamily="18" charset="0"/>
                <a:cs typeface="Times New Roman" panose="02020603050405020304" pitchFamily="18" charset="0"/>
              </a:rPr>
              <a:t>phần</a:t>
            </a:r>
            <a:r>
              <a:rPr lang="en-US" sz="3300" b="1" dirty="0">
                <a:latin typeface="Times New Roman" panose="02020603050405020304" pitchFamily="18" charset="0"/>
                <a:cs typeface="Times New Roman" panose="02020603050405020304" pitchFamily="18" charset="0"/>
              </a:rPr>
              <a:t> </a:t>
            </a:r>
            <a:r>
              <a:rPr lang="en-US" sz="3300" b="1" dirty="0" err="1">
                <a:latin typeface="Times New Roman" panose="02020603050405020304" pitchFamily="18" charset="0"/>
                <a:cs typeface="Times New Roman" panose="02020603050405020304" pitchFamily="18" charset="0"/>
              </a:rPr>
              <a:t>tử</a:t>
            </a:r>
            <a:r>
              <a:rPr lang="en-US" sz="3300" b="1" dirty="0">
                <a:latin typeface="Times New Roman" panose="02020603050405020304" pitchFamily="18" charset="0"/>
                <a:cs typeface="Times New Roman" panose="02020603050405020304" pitchFamily="18" charset="0"/>
              </a:rPr>
              <a:t> </a:t>
            </a:r>
            <a:r>
              <a:rPr lang="en-US" sz="3300" b="1" dirty="0" err="1">
                <a:latin typeface="Times New Roman" panose="02020603050405020304" pitchFamily="18" charset="0"/>
                <a:cs typeface="Times New Roman" panose="02020603050405020304" pitchFamily="18" charset="0"/>
              </a:rPr>
              <a:t>trung</a:t>
            </a:r>
            <a:r>
              <a:rPr lang="en-US" sz="3300" b="1" dirty="0">
                <a:latin typeface="Times New Roman" panose="02020603050405020304" pitchFamily="18" charset="0"/>
                <a:cs typeface="Times New Roman" panose="02020603050405020304" pitchFamily="18" charset="0"/>
              </a:rPr>
              <a:t> </a:t>
            </a:r>
            <a:r>
              <a:rPr lang="en-US" sz="3300" b="1" dirty="0" err="1">
                <a:latin typeface="Times New Roman" panose="02020603050405020304" pitchFamily="18" charset="0"/>
                <a:cs typeface="Times New Roman" panose="02020603050405020304" pitchFamily="18" charset="0"/>
              </a:rPr>
              <a:t>tính</a:t>
            </a:r>
            <a:r>
              <a:rPr lang="en-US" sz="3300" b="1" dirty="0">
                <a:latin typeface="Times New Roman" panose="02020603050405020304" pitchFamily="18" charset="0"/>
                <a:cs typeface="Times New Roman" panose="02020603050405020304" pitchFamily="18" charset="0"/>
              </a:rPr>
              <a:t> </a:t>
            </a:r>
            <a:r>
              <a:rPr lang="en-US" sz="3300" b="1" dirty="0" err="1">
                <a:latin typeface="Times New Roman" panose="02020603050405020304" pitchFamily="18" charset="0"/>
                <a:cs typeface="Times New Roman" panose="02020603050405020304" pitchFamily="18" charset="0"/>
              </a:rPr>
              <a:t>duy</a:t>
            </a:r>
            <a:r>
              <a:rPr lang="en-US" sz="3300" b="1" dirty="0">
                <a:latin typeface="Times New Roman" panose="02020603050405020304" pitchFamily="18" charset="0"/>
                <a:cs typeface="Times New Roman" panose="02020603050405020304" pitchFamily="18" charset="0"/>
              </a:rPr>
              <a:t> </a:t>
            </a:r>
            <a:r>
              <a:rPr lang="en-US" sz="3300" b="1" dirty="0" err="1">
                <a:latin typeface="Times New Roman" panose="02020603050405020304" pitchFamily="18" charset="0"/>
                <a:cs typeface="Times New Roman" panose="02020603050405020304" pitchFamily="18" charset="0"/>
              </a:rPr>
              <a:t>nhất</a:t>
            </a:r>
            <a:r>
              <a:rPr lang="en-US" sz="3300" b="1" dirty="0">
                <a:latin typeface="Times New Roman" panose="02020603050405020304" pitchFamily="18" charset="0"/>
                <a:cs typeface="Times New Roman" panose="02020603050405020304" pitchFamily="18" charset="0"/>
              </a:rPr>
              <a:t> trong </a:t>
            </a:r>
            <a:r>
              <a:rPr lang="en-US" sz="3300" b="1" dirty="0" err="1">
                <a:latin typeface="Times New Roman" panose="02020603050405020304" pitchFamily="18" charset="0"/>
                <a:cs typeface="Times New Roman" panose="02020603050405020304" pitchFamily="18" charset="0"/>
              </a:rPr>
              <a:t>phép</a:t>
            </a:r>
            <a:r>
              <a:rPr lang="en-US" sz="3300" b="1" dirty="0">
                <a:latin typeface="Times New Roman" panose="02020603050405020304" pitchFamily="18" charset="0"/>
                <a:cs typeface="Times New Roman" panose="02020603050405020304" pitchFamily="18" charset="0"/>
              </a:rPr>
              <a:t> </a:t>
            </a:r>
            <a:r>
              <a:rPr lang="en-US" sz="3300" b="1" dirty="0" err="1">
                <a:latin typeface="Times New Roman" panose="02020603050405020304" pitchFamily="18" charset="0"/>
                <a:cs typeface="Times New Roman" panose="02020603050405020304" pitchFamily="18" charset="0"/>
              </a:rPr>
              <a:t>toán</a:t>
            </a:r>
            <a:r>
              <a:rPr lang="en-US" sz="3300" b="1" dirty="0">
                <a:latin typeface="Times New Roman" panose="02020603050405020304" pitchFamily="18" charset="0"/>
                <a:cs typeface="Times New Roman" panose="02020603050405020304" pitchFamily="18" charset="0"/>
              </a:rPr>
              <a:t> AND </a:t>
            </a:r>
            <a:r>
              <a:rPr lang="en-US" sz="3300" b="1" dirty="0" err="1">
                <a:latin typeface="Times New Roman" panose="02020603050405020304" pitchFamily="18" charset="0"/>
                <a:cs typeface="Times New Roman" panose="02020603050405020304" pitchFamily="18" charset="0"/>
              </a:rPr>
              <a:t>và</a:t>
            </a:r>
            <a:r>
              <a:rPr lang="en-US" sz="3300" b="1" dirty="0">
                <a:latin typeface="Times New Roman" panose="02020603050405020304" pitchFamily="18" charset="0"/>
                <a:cs typeface="Times New Roman" panose="02020603050405020304" pitchFamily="18" charset="0"/>
              </a:rPr>
              <a:t> OR</a:t>
            </a:r>
            <a:endParaRPr lang="en-US" sz="3300" dirty="0">
              <a:latin typeface="Times New Roman" panose="02020603050405020304" pitchFamily="18" charset="0"/>
              <a:cs typeface="Times New Roman" panose="02020603050405020304" pitchFamily="18" charset="0"/>
            </a:endParaRPr>
          </a:p>
          <a:p>
            <a:pPr marL="914400" lvl="1" indent="0">
              <a:buNone/>
            </a:pPr>
            <a:r>
              <a:rPr lang="en-US" dirty="0" err="1" smtClean="0">
                <a:latin typeface="Times New Roman" panose="02020603050405020304" pitchFamily="18" charset="0"/>
                <a:cs typeface="Times New Roman" panose="02020603050405020304" pitchFamily="18" charset="0"/>
              </a:rPr>
              <a:t>Phép</a:t>
            </a:r>
            <a:r>
              <a:rPr lang="en-US" dirty="0" smtClean="0">
                <a:latin typeface="Times New Roman" panose="02020603050405020304" pitchFamily="18" charset="0"/>
                <a:cs typeface="Times New Roman" panose="02020603050405020304" pitchFamily="18" charset="0"/>
              </a:rPr>
              <a:t> AND là </a:t>
            </a:r>
            <a:r>
              <a:rPr lang="en-US" b="1" dirty="0" smtClean="0">
                <a:latin typeface="Times New Roman" panose="02020603050405020304" pitchFamily="18" charset="0"/>
                <a:cs typeface="Times New Roman" panose="02020603050405020304" pitchFamily="18" charset="0"/>
              </a:rPr>
              <a:t>1:	A . 1 = A</a:t>
            </a:r>
          </a:p>
          <a:p>
            <a:pPr marL="914400" lvl="1" indent="0">
              <a:buNone/>
            </a:pPr>
            <a:r>
              <a:rPr lang="en-US" dirty="0" err="1" smtClean="0">
                <a:latin typeface="Times New Roman" panose="02020603050405020304" pitchFamily="18" charset="0"/>
                <a:cs typeface="Times New Roman" panose="02020603050405020304" pitchFamily="18" charset="0"/>
              </a:rPr>
              <a:t>Phép</a:t>
            </a:r>
            <a:r>
              <a:rPr lang="en-US" dirty="0" smtClean="0">
                <a:latin typeface="Times New Roman" panose="02020603050405020304" pitchFamily="18" charset="0"/>
                <a:cs typeface="Times New Roman" panose="02020603050405020304" pitchFamily="18" charset="0"/>
              </a:rPr>
              <a:t> OR là </a:t>
            </a:r>
            <a:r>
              <a:rPr lang="en-US" b="1" dirty="0" smtClean="0">
                <a:latin typeface="Times New Roman" panose="02020603050405020304" pitchFamily="18" charset="0"/>
                <a:cs typeface="Times New Roman" panose="02020603050405020304" pitchFamily="18" charset="0"/>
              </a:rPr>
              <a:t>0: A + 0 = A</a:t>
            </a:r>
          </a:p>
          <a:p>
            <a:r>
              <a:rPr lang="en-US" sz="3300" b="1" dirty="0" err="1">
                <a:latin typeface="Times New Roman" panose="02020603050405020304" pitchFamily="18" charset="0"/>
                <a:cs typeface="Times New Roman" panose="02020603050405020304" pitchFamily="18" charset="0"/>
              </a:rPr>
              <a:t>Tính</a:t>
            </a:r>
            <a:r>
              <a:rPr lang="en-US" sz="3300" b="1" dirty="0">
                <a:latin typeface="Times New Roman" panose="02020603050405020304" pitchFamily="18" charset="0"/>
                <a:cs typeface="Times New Roman" panose="02020603050405020304" pitchFamily="18" charset="0"/>
              </a:rPr>
              <a:t> </a:t>
            </a:r>
            <a:r>
              <a:rPr lang="en-US" sz="3300" b="1" dirty="0" err="1">
                <a:latin typeface="Times New Roman" panose="02020603050405020304" pitchFamily="18" charset="0"/>
                <a:cs typeface="Times New Roman" panose="02020603050405020304" pitchFamily="18" charset="0"/>
              </a:rPr>
              <a:t>chất</a:t>
            </a:r>
            <a:r>
              <a:rPr lang="en-US" sz="3300" b="1" dirty="0">
                <a:latin typeface="Times New Roman" panose="02020603050405020304" pitchFamily="18" charset="0"/>
                <a:cs typeface="Times New Roman" panose="02020603050405020304" pitchFamily="18" charset="0"/>
              </a:rPr>
              <a:t> </a:t>
            </a:r>
            <a:r>
              <a:rPr lang="en-US" sz="3300" b="1" dirty="0" err="1">
                <a:latin typeface="Times New Roman" panose="02020603050405020304" pitchFamily="18" charset="0"/>
                <a:cs typeface="Times New Roman" panose="02020603050405020304" pitchFamily="18" charset="0"/>
              </a:rPr>
              <a:t>giao</a:t>
            </a:r>
            <a:r>
              <a:rPr lang="en-US" sz="3300" b="1" dirty="0">
                <a:latin typeface="Times New Roman" panose="02020603050405020304" pitchFamily="18" charset="0"/>
                <a:cs typeface="Times New Roman" panose="02020603050405020304" pitchFamily="18" charset="0"/>
              </a:rPr>
              <a:t> </a:t>
            </a:r>
            <a:r>
              <a:rPr lang="en-US" sz="3300" b="1" dirty="0" err="1">
                <a:latin typeface="Times New Roman" panose="02020603050405020304" pitchFamily="18" charset="0"/>
                <a:cs typeface="Times New Roman" panose="02020603050405020304" pitchFamily="18" charset="0"/>
              </a:rPr>
              <a:t>hoán</a:t>
            </a:r>
            <a:endParaRPr lang="en-US" sz="3300" b="1" dirty="0">
              <a:latin typeface="Times New Roman" panose="02020603050405020304" pitchFamily="18" charset="0"/>
              <a:cs typeface="Times New Roman" panose="02020603050405020304" pitchFamily="18" charset="0"/>
            </a:endParaRPr>
          </a:p>
          <a:p>
            <a:pPr marL="914400" lvl="1" indent="0">
              <a:buNone/>
            </a:pPr>
            <a:r>
              <a:rPr lang="en-US" dirty="0">
                <a:latin typeface="Times New Roman" panose="02020603050405020304" pitchFamily="18" charset="0"/>
                <a:cs typeface="Times New Roman" panose="02020603050405020304" pitchFamily="18" charset="0"/>
              </a:rPr>
              <a:t>A.B  =  B.A</a:t>
            </a:r>
          </a:p>
          <a:p>
            <a:pPr marL="914400" lvl="1" indent="0">
              <a:buNone/>
            </a:pPr>
            <a:r>
              <a:rPr lang="en-US" dirty="0">
                <a:latin typeface="Times New Roman" panose="02020603050405020304" pitchFamily="18" charset="0"/>
                <a:cs typeface="Times New Roman" panose="02020603050405020304" pitchFamily="18" charset="0"/>
              </a:rPr>
              <a:t>A + B  =  </a:t>
            </a:r>
            <a:r>
              <a:rPr lang="en-US" dirty="0" err="1">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 + A</a:t>
            </a:r>
          </a:p>
          <a:p>
            <a:r>
              <a:rPr lang="en-US" sz="3300" b="1" dirty="0" err="1">
                <a:latin typeface="Times New Roman" panose="02020603050405020304" pitchFamily="18" charset="0"/>
                <a:cs typeface="Times New Roman" panose="02020603050405020304" pitchFamily="18" charset="0"/>
              </a:rPr>
              <a:t>Tính</a:t>
            </a:r>
            <a:r>
              <a:rPr lang="en-US" sz="3300" b="1" dirty="0">
                <a:latin typeface="Times New Roman" panose="02020603050405020304" pitchFamily="18" charset="0"/>
                <a:cs typeface="Times New Roman" panose="02020603050405020304" pitchFamily="18" charset="0"/>
              </a:rPr>
              <a:t> </a:t>
            </a:r>
            <a:r>
              <a:rPr lang="en-US" sz="3300" b="1" dirty="0" err="1">
                <a:latin typeface="Times New Roman" panose="02020603050405020304" pitchFamily="18" charset="0"/>
                <a:cs typeface="Times New Roman" panose="02020603050405020304" pitchFamily="18" charset="0"/>
              </a:rPr>
              <a:t>chất</a:t>
            </a:r>
            <a:r>
              <a:rPr lang="en-US" sz="3300" b="1" dirty="0">
                <a:latin typeface="Times New Roman" panose="02020603050405020304" pitchFamily="18" charset="0"/>
                <a:cs typeface="Times New Roman" panose="02020603050405020304" pitchFamily="18" charset="0"/>
              </a:rPr>
              <a:t> </a:t>
            </a:r>
            <a:r>
              <a:rPr lang="en-US" sz="3300" b="1" dirty="0" err="1">
                <a:latin typeface="Times New Roman" panose="02020603050405020304" pitchFamily="18" charset="0"/>
                <a:cs typeface="Times New Roman" panose="02020603050405020304" pitchFamily="18" charset="0"/>
              </a:rPr>
              <a:t>kết</a:t>
            </a:r>
            <a:r>
              <a:rPr lang="en-US" sz="3300" b="1" dirty="0">
                <a:latin typeface="Times New Roman" panose="02020603050405020304" pitchFamily="18" charset="0"/>
                <a:cs typeface="Times New Roman" panose="02020603050405020304" pitchFamily="18" charset="0"/>
              </a:rPr>
              <a:t> </a:t>
            </a:r>
            <a:r>
              <a:rPr lang="en-US" sz="3300" b="1" dirty="0" err="1">
                <a:latin typeface="Times New Roman" panose="02020603050405020304" pitchFamily="18" charset="0"/>
                <a:cs typeface="Times New Roman" panose="02020603050405020304" pitchFamily="18" charset="0"/>
              </a:rPr>
              <a:t>hợp</a:t>
            </a:r>
            <a:endParaRPr lang="en-US" sz="3300" b="1" dirty="0">
              <a:latin typeface="Times New Roman" panose="02020603050405020304" pitchFamily="18" charset="0"/>
              <a:cs typeface="Times New Roman" panose="02020603050405020304" pitchFamily="18" charset="0"/>
            </a:endParaRPr>
          </a:p>
          <a:p>
            <a:pPr marL="914400" lvl="1" indent="0">
              <a:buNone/>
            </a:pPr>
            <a:r>
              <a:rPr lang="en-US" dirty="0">
                <a:latin typeface="Times New Roman" panose="02020603050405020304" pitchFamily="18" charset="0"/>
                <a:cs typeface="Times New Roman" panose="02020603050405020304" pitchFamily="18" charset="0"/>
              </a:rPr>
              <a:t>(A.B).C  =  A.(B.C)  =  A.B.C</a:t>
            </a:r>
          </a:p>
          <a:p>
            <a:pPr marL="914400" lvl="1" indent="0">
              <a:buNone/>
            </a:pPr>
            <a:r>
              <a:rPr lang="en-US" dirty="0">
                <a:latin typeface="Times New Roman" panose="02020603050405020304" pitchFamily="18" charset="0"/>
                <a:cs typeface="Times New Roman" panose="02020603050405020304" pitchFamily="18" charset="0"/>
              </a:rPr>
              <a:t>(A + B) + C  =  A + (B + C)  =  A + B + C</a:t>
            </a:r>
          </a:p>
          <a:p>
            <a:r>
              <a:rPr lang="en-US" sz="3300" b="1" dirty="0">
                <a:latin typeface="Times New Roman" panose="02020603050405020304" pitchFamily="18" charset="0"/>
                <a:cs typeface="Times New Roman" panose="02020603050405020304" pitchFamily="18" charset="0"/>
              </a:rPr>
              <a:t>Tính chất phân phối</a:t>
            </a:r>
          </a:p>
          <a:p>
            <a:pPr marL="914400" lvl="1" indent="0">
              <a:buNone/>
            </a:pPr>
            <a:r>
              <a:rPr lang="en-US"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 + B).C = A.C + B.C</a:t>
            </a:r>
          </a:p>
          <a:p>
            <a:pPr marL="914400" lvl="1" indent="0">
              <a:buNone/>
            </a:pPr>
            <a:r>
              <a:rPr lang="en-US"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A.B) + C = (A + C).(B + C)</a:t>
            </a:r>
          </a:p>
          <a:p>
            <a:pPr lvl="1">
              <a:buFont typeface="Wingdings 2" pitchFamily="18" charset="2"/>
              <a:buNone/>
            </a:pP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A8707075-541A-4CB2-8C7D-C1C20183CA57}" type="slidenum">
              <a:rPr lang="en-US" smtClean="0"/>
              <a:pPr/>
              <a:t>29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1000"/>
                                        <p:tgtEl>
                                          <p:spTgt spid="3">
                                            <p:txEl>
                                              <p:pRg st="7" end="7"/>
                                            </p:txEl>
                                          </p:spTgt>
                                        </p:tgtEl>
                                      </p:cBhvr>
                                    </p:animEffect>
                                    <p:anim calcmode="lin" valueType="num">
                                      <p:cBhvr>
                                        <p:cTn id="4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anim calcmode="lin" valueType="num">
                                      <p:cBhvr>
                                        <p:cTn id="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fade">
                                      <p:cBhvr>
                                        <p:cTn id="58" dur="1000"/>
                                        <p:tgtEl>
                                          <p:spTgt spid="3">
                                            <p:txEl>
                                              <p:pRg st="9" end="9"/>
                                            </p:txEl>
                                          </p:spTgt>
                                        </p:tgtEl>
                                      </p:cBhvr>
                                    </p:animEffect>
                                    <p:anim calcmode="lin" valueType="num">
                                      <p:cBhvr>
                                        <p:cTn id="5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9" end="9"/>
                                            </p:tx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Effect transition="in" filter="fade">
                                      <p:cBhvr>
                                        <p:cTn id="63" dur="1000"/>
                                        <p:tgtEl>
                                          <p:spTgt spid="3">
                                            <p:txEl>
                                              <p:pRg st="10" end="10"/>
                                            </p:txEl>
                                          </p:spTgt>
                                        </p:tgtEl>
                                      </p:cBhvr>
                                    </p:animEffect>
                                    <p:anim calcmode="lin" valueType="num">
                                      <p:cBhvr>
                                        <p:cTn id="6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
                                            <p:txEl>
                                              <p:pRg st="11" end="11"/>
                                            </p:txEl>
                                          </p:spTgt>
                                        </p:tgtEl>
                                        <p:attrNameLst>
                                          <p:attrName>style.visibility</p:attrName>
                                        </p:attrNameLst>
                                      </p:cBhvr>
                                      <p:to>
                                        <p:strVal val="visible"/>
                                      </p:to>
                                    </p:set>
                                    <p:animEffect transition="in" filter="fade">
                                      <p:cBhvr>
                                        <p:cTn id="68" dur="1000"/>
                                        <p:tgtEl>
                                          <p:spTgt spid="3">
                                            <p:txEl>
                                              <p:pRg st="11" end="11"/>
                                            </p:txEl>
                                          </p:spTgt>
                                        </p:tgtEl>
                                      </p:cBhvr>
                                    </p:animEffect>
                                    <p:anim calcmode="lin" valueType="num">
                                      <p:cBhvr>
                                        <p:cTn id="69"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3</a:t>
            </a:fld>
            <a:endParaRPr lang="en-US" dirty="0"/>
          </a:p>
        </p:txBody>
      </p:sp>
      <p:sp>
        <p:nvSpPr>
          <p:cNvPr id="5" name="Title 8"/>
          <p:cNvSpPr>
            <a:spLocks noGrp="1"/>
          </p:cNvSpPr>
          <p:nvPr>
            <p:ph type="title"/>
          </p:nvPr>
        </p:nvSpPr>
        <p:spPr>
          <a:xfrm>
            <a:off x="2308667" y="233541"/>
            <a:ext cx="8211373" cy="711205"/>
          </a:xfrm>
          <a:solidFill>
            <a:srgbClr val="FFFF00"/>
          </a:solidFill>
        </p:spPr>
        <p:txBody>
          <a:bodyPr>
            <a:normAutofit/>
          </a:bodyPr>
          <a:lstStyle/>
          <a:p>
            <a:pPr algn="ctr"/>
            <a:r>
              <a:rPr lang="en-US" sz="3600" b="1" dirty="0" smtClean="0">
                <a:latin typeface="Times New Roman" panose="02020603050405020304" pitchFamily="18" charset="0"/>
                <a:cs typeface="Times New Roman" panose="02020603050405020304" pitchFamily="18" charset="0"/>
              </a:rPr>
              <a:t>TÀI LIỆU THAM KHẢO</a:t>
            </a:r>
            <a:endParaRPr lang="en-US" sz="3600" b="1"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537029" y="2323116"/>
            <a:ext cx="10712439" cy="375684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spcBef>
                <a:spcPts val="1800"/>
              </a:spcBef>
              <a:buFont typeface="+mj-lt"/>
              <a:buAutoNum type="arabicPeriod"/>
            </a:pPr>
            <a:r>
              <a:rPr lang="en-US" dirty="0" err="1" smtClean="0">
                <a:latin typeface="Times New Roman" panose="02020603050405020304" pitchFamily="18" charset="0"/>
                <a:cs typeface="Times New Roman" panose="02020603050405020304" pitchFamily="18" charset="0"/>
              </a:rPr>
              <a:t>Nguyễn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Thúy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Vân</a:t>
            </a:r>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Kỹ</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thuật</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số</a:t>
            </a:r>
            <a:r>
              <a:rPr lang="en-US" i="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NXB </a:t>
            </a:r>
            <a:r>
              <a:rPr lang="en-US" dirty="0" err="1" smtClean="0">
                <a:latin typeface="Times New Roman" panose="02020603050405020304" pitchFamily="18" charset="0"/>
                <a:cs typeface="Times New Roman" panose="02020603050405020304" pitchFamily="18" charset="0"/>
              </a:rPr>
              <a:t>Khoa</a:t>
            </a:r>
            <a:r>
              <a:rPr lang="en-US" dirty="0" smtClean="0">
                <a:latin typeface="Times New Roman" panose="02020603050405020304" pitchFamily="18" charset="0"/>
                <a:cs typeface="Times New Roman" panose="02020603050405020304" pitchFamily="18" charset="0"/>
              </a:rPr>
              <a:t> hoc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Kỹ</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thuật</a:t>
            </a:r>
            <a:r>
              <a:rPr lang="en-US" dirty="0" smtClean="0">
                <a:latin typeface="Times New Roman" panose="02020603050405020304" pitchFamily="18" charset="0"/>
                <a:cs typeface="Times New Roman" panose="02020603050405020304" pitchFamily="18" charset="0"/>
              </a:rPr>
              <a:t>, 2008</a:t>
            </a:r>
          </a:p>
          <a:p>
            <a:pPr marL="457200" indent="-457200" algn="just">
              <a:spcBef>
                <a:spcPts val="1800"/>
              </a:spcBef>
              <a:buFont typeface="+mj-lt"/>
              <a:buAutoNum type="arabicPeriod"/>
            </a:pPr>
            <a:r>
              <a:rPr lang="en-US" dirty="0" err="1" smtClean="0">
                <a:latin typeface="Times New Roman" panose="02020603050405020304" pitchFamily="18" charset="0"/>
                <a:cs typeface="Times New Roman" panose="02020603050405020304" pitchFamily="18" charset="0"/>
              </a:rPr>
              <a:t>Trần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Thị</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Thúy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Đỗ</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Mạnh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Hà</a:t>
            </a:r>
            <a:r>
              <a:rPr lang="en-US"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Giáo</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trình</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Điện</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tử</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số</a:t>
            </a:r>
            <a:r>
              <a:rPr lang="en-US" dirty="0" smtClean="0">
                <a:latin typeface="Times New Roman" panose="02020603050405020304" pitchFamily="18" charset="0"/>
                <a:cs typeface="Times New Roman" panose="02020603050405020304" pitchFamily="18" charset="0"/>
              </a:rPr>
              <a:t>”, NXB </a:t>
            </a:r>
            <a:r>
              <a:rPr lang="en-US" dirty="0" err="1" smtClean="0">
                <a:latin typeface="Times New Roman" panose="02020603050405020304" pitchFamily="18" charset="0"/>
                <a:cs typeface="Times New Roman" panose="02020603050405020304" pitchFamily="18" charset="0"/>
              </a:rPr>
              <a:t>Thông</a:t>
            </a:r>
            <a:r>
              <a:rPr lang="en-US" dirty="0" smtClean="0">
                <a:latin typeface="Times New Roman" panose="02020603050405020304" pitchFamily="18" charset="0"/>
                <a:cs typeface="Times New Roman" panose="02020603050405020304" pitchFamily="18" charset="0"/>
              </a:rPr>
              <a:t> tin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Truyền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thông</a:t>
            </a:r>
            <a:r>
              <a:rPr lang="en-US" dirty="0" smtClean="0">
                <a:latin typeface="Times New Roman" panose="02020603050405020304" pitchFamily="18" charset="0"/>
                <a:cs typeface="Times New Roman" panose="02020603050405020304" pitchFamily="18" charset="0"/>
              </a:rPr>
              <a:t>, 2009</a:t>
            </a:r>
          </a:p>
          <a:p>
            <a:pPr marL="457200" indent="-457200" algn="just">
              <a:spcBef>
                <a:spcPts val="1800"/>
              </a:spcBef>
              <a:buFont typeface="+mj-lt"/>
              <a:buAutoNum type="arabicPeriod"/>
            </a:pPr>
            <a:r>
              <a:rPr lang="en-US" dirty="0" smtClean="0">
                <a:latin typeface="Times New Roman" panose="02020603050405020304" pitchFamily="18" charset="0"/>
                <a:cs typeface="Times New Roman" panose="02020603050405020304" pitchFamily="18" charset="0"/>
              </a:rPr>
              <a:t>“</a:t>
            </a:r>
            <a:r>
              <a:rPr lang="en-US" i="1" dirty="0" err="1" smtClean="0">
                <a:latin typeface="Times New Roman" panose="02020603050405020304" pitchFamily="18" charset="0"/>
                <a:cs typeface="Times New Roman" panose="02020603050405020304" pitchFamily="18" charset="0"/>
              </a:rPr>
              <a:t>Thiết</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kế</a:t>
            </a:r>
            <a:r>
              <a:rPr lang="en-US" i="1" dirty="0" smtClean="0">
                <a:latin typeface="Times New Roman" panose="02020603050405020304" pitchFamily="18" charset="0"/>
                <a:cs typeface="Times New Roman" panose="02020603050405020304" pitchFamily="18" charset="0"/>
              </a:rPr>
              <a:t> logic </a:t>
            </a:r>
            <a:r>
              <a:rPr lang="en-US" i="1" dirty="0" err="1" smtClean="0">
                <a:latin typeface="Times New Roman" panose="02020603050405020304" pitchFamily="18" charset="0"/>
                <a:cs typeface="Times New Roman" panose="02020603050405020304" pitchFamily="18" charset="0"/>
              </a:rPr>
              <a:t>số</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Bộ</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môn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kỹ</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thuật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xung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số</a:t>
            </a:r>
            <a:r>
              <a:rPr lang="en-US" dirty="0" smtClean="0">
                <a:latin typeface="Times New Roman" panose="02020603050405020304" pitchFamily="18" charset="0"/>
                <a:cs typeface="Times New Roman" panose="02020603050405020304" pitchFamily="18" charset="0"/>
              </a:rPr>
              <a:t>, vi </a:t>
            </a:r>
            <a:r>
              <a:rPr lang="en-US" dirty="0" err="1" smtClean="0">
                <a:latin typeface="Times New Roman" panose="02020603050405020304" pitchFamily="18" charset="0"/>
                <a:cs typeface="Times New Roman" panose="02020603050405020304" pitchFamily="18" charset="0"/>
              </a:rPr>
              <a:t>xử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lý</a:t>
            </a:r>
            <a:r>
              <a:rPr lang="en-US" dirty="0" smtClean="0">
                <a:latin typeface="Times New Roman" panose="02020603050405020304" pitchFamily="18" charset="0"/>
                <a:cs typeface="Times New Roman" panose="02020603050405020304" pitchFamily="18" charset="0"/>
              </a:rPr>
              <a:t> – </a:t>
            </a:r>
            <a:r>
              <a:rPr lang="en-US" dirty="0" err="1" smtClean="0">
                <a:latin typeface="Times New Roman" panose="02020603050405020304" pitchFamily="18" charset="0"/>
                <a:cs typeface="Times New Roman" panose="02020603050405020304" pitchFamily="18" charset="0"/>
              </a:rPr>
              <a:t>Khoa</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t>
            </a:r>
            <a:r>
              <a:rPr lang="en-US" dirty="0" err="1" smtClean="0">
                <a:latin typeface="Times New Roman" panose="02020603050405020304" pitchFamily="18" charset="0"/>
                <a:cs typeface="Times New Roman" panose="02020603050405020304" pitchFamily="18" charset="0"/>
              </a:rPr>
              <a:t>ô</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tuyến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điện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tử</a:t>
            </a:r>
            <a:r>
              <a:rPr lang="en-US" dirty="0" smtClean="0">
                <a:latin typeface="Times New Roman" panose="02020603050405020304" pitchFamily="18" charset="0"/>
                <a:cs typeface="Times New Roman" panose="02020603050405020304" pitchFamily="18" charset="0"/>
              </a:rPr>
              <a:t> - </a:t>
            </a:r>
            <a:r>
              <a:rPr lang="en-US" dirty="0" err="1" smtClean="0">
                <a:latin typeface="Times New Roman" panose="02020603050405020304" pitchFamily="18" charset="0"/>
                <a:cs typeface="Times New Roman" panose="02020603050405020304" pitchFamily="18" charset="0"/>
              </a:rPr>
              <a:t>Học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viện</a:t>
            </a:r>
            <a:r>
              <a:rPr lang="en-US" dirty="0" smtClean="0">
                <a:latin typeface="Times New Roman" panose="02020603050405020304" pitchFamily="18" charset="0"/>
                <a:cs typeface="Times New Roman" panose="02020603050405020304" pitchFamily="18" charset="0"/>
              </a:rPr>
              <a:t> KTQS</a:t>
            </a:r>
            <a:r>
              <a:rPr lang="en-US" smtClean="0">
                <a:latin typeface="Times New Roman" panose="02020603050405020304" pitchFamily="18" charset="0"/>
                <a:cs typeface="Times New Roman" panose="02020603050405020304" pitchFamily="18" charset="0"/>
              </a:rPr>
              <a:t>, </a:t>
            </a:r>
            <a:r>
              <a:rPr lang="en-US" smtClean="0">
                <a:latin typeface="Times New Roman" panose="02020603050405020304" pitchFamily="18" charset="0"/>
                <a:cs typeface="Times New Roman" panose="02020603050405020304" pitchFamily="18" charset="0"/>
              </a:rPr>
              <a:t>2011</a:t>
            </a:r>
            <a:endParaRPr lang="en-US" dirty="0" smtClean="0">
              <a:latin typeface="Times New Roman" panose="02020603050405020304" pitchFamily="18" charset="0"/>
              <a:cs typeface="Times New Roman" panose="02020603050405020304" pitchFamily="18" charset="0"/>
            </a:endParaRPr>
          </a:p>
          <a:p>
            <a:pPr marL="457200" indent="-457200" algn="just">
              <a:spcBef>
                <a:spcPts val="1800"/>
              </a:spcBef>
              <a:buFont typeface="+mj-lt"/>
              <a:buAutoNum type="arabicPeriod"/>
            </a:pPr>
            <a:r>
              <a:rPr lang="en-US" dirty="0" smtClean="0">
                <a:latin typeface="Times New Roman" panose="02020603050405020304" pitchFamily="18" charset="0"/>
                <a:cs typeface="Times New Roman" panose="02020603050405020304" pitchFamily="18" charset="0"/>
              </a:rPr>
              <a:t>Anil K. Maini </a:t>
            </a:r>
            <a:r>
              <a:rPr lang="en-US" i="1" dirty="0" smtClean="0">
                <a:latin typeface="Times New Roman" panose="02020603050405020304" pitchFamily="18" charset="0"/>
                <a:cs typeface="Times New Roman" panose="02020603050405020304" pitchFamily="18" charset="0"/>
              </a:rPr>
              <a:t>“Digital Electronics Principles, Devices and Applications”</a:t>
            </a:r>
            <a:r>
              <a:rPr lang="en-US" dirty="0" smtClean="0">
                <a:latin typeface="Times New Roman" panose="02020603050405020304" pitchFamily="18" charset="0"/>
                <a:cs typeface="Times New Roman" panose="02020603050405020304" pitchFamily="18" charset="0"/>
              </a:rPr>
              <a:t>, John Wiley &amp; Sons, Ltd, 2007</a:t>
            </a:r>
          </a:p>
        </p:txBody>
      </p:sp>
    </p:spTree>
    <p:extLst>
      <p:ext uri="{BB962C8B-B14F-4D97-AF65-F5344CB8AC3E}">
        <p14:creationId xmlns:p14="http://schemas.microsoft.com/office/powerpoint/2010/main" val="8529671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3827" name="Rectangle 3"/>
          <p:cNvSpPr>
            <a:spLocks noGrp="1" noChangeArrowheads="1"/>
          </p:cNvSpPr>
          <p:nvPr>
            <p:ph idx="1"/>
          </p:nvPr>
        </p:nvSpPr>
        <p:spPr>
          <a:xfrm>
            <a:off x="3733800" y="1728898"/>
            <a:ext cx="3962400" cy="830230"/>
          </a:xfrm>
        </p:spPr>
        <p:txBody>
          <a:bodyPr>
            <a:normAutofit/>
          </a:bodyPr>
          <a:lstStyle/>
          <a:p>
            <a:pPr lvl="1">
              <a:lnSpc>
                <a:spcPct val="90000"/>
              </a:lnSpc>
              <a:buFont typeface="Wingdings 2" pitchFamily="18" charset="2"/>
              <a:buNone/>
            </a:pPr>
            <a:r>
              <a:rPr lang="en-US" sz="2400" dirty="0">
                <a:latin typeface="Times New Roman" panose="02020603050405020304" pitchFamily="18" charset="0"/>
                <a:cs typeface="Times New Roman" panose="02020603050405020304" pitchFamily="18" charset="0"/>
              </a:rPr>
              <a:t>	A.A.A. …  .A = </a:t>
            </a:r>
            <a:r>
              <a:rPr lang="en-US" sz="2400" dirty="0" err="1">
                <a:latin typeface="Times New Roman" panose="02020603050405020304" pitchFamily="18" charset="0"/>
                <a:cs typeface="Times New Roman" panose="02020603050405020304" pitchFamily="18" charset="0"/>
              </a:rPr>
              <a:t>A</a:t>
            </a:r>
            <a:endParaRPr lang="en-US" sz="2400" dirty="0">
              <a:latin typeface="Times New Roman" panose="02020603050405020304" pitchFamily="18" charset="0"/>
              <a:cs typeface="Times New Roman" panose="02020603050405020304" pitchFamily="18" charset="0"/>
            </a:endParaRPr>
          </a:p>
          <a:p>
            <a:pPr lvl="1">
              <a:lnSpc>
                <a:spcPct val="90000"/>
              </a:lnSpc>
              <a:buFont typeface="Wingdings 2" pitchFamily="18" charset="2"/>
              <a:buNone/>
            </a:pPr>
            <a:r>
              <a:rPr lang="en-US" sz="2400" dirty="0">
                <a:latin typeface="Times New Roman" panose="02020603050405020304" pitchFamily="18" charset="0"/>
                <a:cs typeface="Times New Roman" panose="02020603050405020304" pitchFamily="18" charset="0"/>
              </a:rPr>
              <a:t>	A+A+A+ …+A = A</a:t>
            </a:r>
          </a:p>
          <a:p>
            <a:pPr>
              <a:lnSpc>
                <a:spcPct val="90000"/>
              </a:lnSpc>
            </a:pPr>
            <a:endParaRPr lang="en-US" sz="2800" dirty="0">
              <a:latin typeface="Times New Roman" panose="02020603050405020304" pitchFamily="18" charset="0"/>
              <a:cs typeface="Times New Roman" panose="02020603050405020304" pitchFamily="18" charset="0"/>
            </a:endParaRPr>
          </a:p>
          <a:p>
            <a:pPr lvl="1">
              <a:lnSpc>
                <a:spcPct val="90000"/>
              </a:lnSpc>
              <a:buFont typeface="Wingdings 2" pitchFamily="18" charset="2"/>
              <a:buNone/>
            </a:pPr>
            <a:endParaRPr lang="en-US" sz="2400" dirty="0">
              <a:latin typeface="Times New Roman" panose="02020603050405020304" pitchFamily="18" charset="0"/>
              <a:cs typeface="Times New Roman" panose="02020603050405020304" pitchFamily="18" charset="0"/>
            </a:endParaRPr>
          </a:p>
        </p:txBody>
      </p:sp>
      <p:sp>
        <p:nvSpPr>
          <p:cNvPr id="5" name="Slide Number Placeholder 5"/>
          <p:cNvSpPr>
            <a:spLocks noGrp="1"/>
          </p:cNvSpPr>
          <p:nvPr>
            <p:ph type="sldNum" sz="quarter" idx="12"/>
          </p:nvPr>
        </p:nvSpPr>
        <p:spPr/>
        <p:txBody>
          <a:bodyPr/>
          <a:lstStyle/>
          <a:p>
            <a:fld id="{1DDC4B73-4E2B-4D3B-8038-9EF95D092D76}" type="slidenum">
              <a:rPr lang="en-US"/>
              <a:pPr/>
              <a:t>30</a:t>
            </a:fld>
            <a:endParaRPr lang="en-US"/>
          </a:p>
        </p:txBody>
      </p:sp>
      <p:pic>
        <p:nvPicPr>
          <p:cNvPr id="973828" name="Picture 4"/>
          <p:cNvPicPr>
            <a:picLocks noChangeAspect="1" noChangeArrowheads="1"/>
          </p:cNvPicPr>
          <p:nvPr/>
        </p:nvPicPr>
        <p:blipFill>
          <a:blip r:embed="rId2"/>
          <a:srcRect/>
          <a:stretch>
            <a:fillRect/>
          </a:stretch>
        </p:blipFill>
        <p:spPr bwMode="auto">
          <a:xfrm>
            <a:off x="4408220" y="2960420"/>
            <a:ext cx="1535380" cy="1535381"/>
          </a:xfrm>
          <a:prstGeom prst="rect">
            <a:avLst/>
          </a:prstGeom>
          <a:noFill/>
          <a:ln w="9525">
            <a:noFill/>
            <a:miter lim="800000"/>
            <a:headEnd/>
            <a:tailEnd/>
          </a:ln>
          <a:effectLst/>
        </p:spPr>
      </p:pic>
      <p:sp>
        <p:nvSpPr>
          <p:cNvPr id="8" name="Rectangle 7"/>
          <p:cNvSpPr/>
          <p:nvPr/>
        </p:nvSpPr>
        <p:spPr>
          <a:xfrm>
            <a:off x="1687286" y="4869592"/>
            <a:ext cx="8472714" cy="1569660"/>
          </a:xfrm>
          <a:prstGeom prst="rect">
            <a:avLst/>
          </a:prstGeom>
        </p:spPr>
        <p:txBody>
          <a:bodyPr wrap="square">
            <a:spAutoFit/>
          </a:bodyPr>
          <a:lstStyle/>
          <a:p>
            <a:pPr lvl="1">
              <a:buFont typeface="Wingdings 2" pitchFamily="18" charset="2"/>
              <a:buNone/>
            </a:pPr>
            <a:r>
              <a:rPr lang="en-US" sz="2400" b="1"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đối ngẫu với </a:t>
            </a:r>
            <a:r>
              <a:rPr lang="en-US" sz="2400" b="1" dirty="0">
                <a:latin typeface="Times New Roman" panose="02020603050405020304" pitchFamily="18" charset="0"/>
                <a:cs typeface="Times New Roman" panose="02020603050405020304" pitchFamily="18" charset="0"/>
              </a:rPr>
              <a:t>.</a:t>
            </a:r>
          </a:p>
          <a:p>
            <a:pPr lvl="1">
              <a:buFont typeface="Wingdings 2" pitchFamily="18" charset="2"/>
              <a:buNone/>
            </a:pPr>
            <a:r>
              <a:rPr lang="en-US" sz="2400" b="1" dirty="0">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 đối ngẫu với </a:t>
            </a:r>
            <a:r>
              <a:rPr lang="en-US" sz="2400" b="1" dirty="0">
                <a:latin typeface="Times New Roman" panose="02020603050405020304" pitchFamily="18" charset="0"/>
                <a:cs typeface="Times New Roman" panose="02020603050405020304" pitchFamily="18" charset="0"/>
              </a:rPr>
              <a:t>1</a:t>
            </a:r>
          </a:p>
          <a:p>
            <a:r>
              <a:rPr lang="en-US" sz="2400" b="1" i="1" dirty="0">
                <a:latin typeface="Times New Roman" panose="02020603050405020304" pitchFamily="18" charset="0"/>
                <a:cs typeface="Times New Roman" panose="02020603050405020304" pitchFamily="18" charset="0"/>
              </a:rPr>
              <a:t>Ví dụ:</a:t>
            </a:r>
          </a:p>
          <a:p>
            <a:pPr lvl="1">
              <a:buFont typeface="Wingdings 2" pitchFamily="18" charset="2"/>
              <a:buNone/>
            </a:pPr>
            <a:r>
              <a:rPr lang="en-US" sz="2400" dirty="0">
                <a:latin typeface="Times New Roman" panose="02020603050405020304" pitchFamily="18" charset="0"/>
                <a:cs typeface="Times New Roman" panose="02020603050405020304" pitchFamily="18" charset="0"/>
              </a:rPr>
              <a:t>(A + B).C = A.C + B.C     </a:t>
            </a:r>
            <a:r>
              <a:rPr lang="en-US" sz="2400" dirty="0">
                <a:latin typeface="Times New Roman" panose="02020603050405020304" pitchFamily="18" charset="0"/>
                <a:cs typeface="Times New Roman" panose="02020603050405020304" pitchFamily="18" charset="0"/>
                <a:sym typeface="Symbol" pitchFamily="18" charset="2"/>
              </a:rPr>
              <a:t>    </a:t>
            </a:r>
            <a:r>
              <a:rPr lang="en-US" sz="2400" dirty="0">
                <a:latin typeface="Times New Roman" panose="02020603050405020304" pitchFamily="18" charset="0"/>
                <a:cs typeface="Times New Roman" panose="02020603050405020304" pitchFamily="18" charset="0"/>
              </a:rPr>
              <a:t>(A.B) + C = (A + C).(B + C)</a:t>
            </a:r>
          </a:p>
        </p:txBody>
      </p:sp>
      <p:sp>
        <p:nvSpPr>
          <p:cNvPr id="2" name="Rectangle 1"/>
          <p:cNvSpPr/>
          <p:nvPr/>
        </p:nvSpPr>
        <p:spPr>
          <a:xfrm>
            <a:off x="850405" y="2411640"/>
            <a:ext cx="2055453" cy="480131"/>
          </a:xfrm>
          <a:prstGeom prst="rect">
            <a:avLst/>
          </a:prstGeom>
        </p:spPr>
        <p:txBody>
          <a:bodyPr wrap="square">
            <a:spAutoFit/>
          </a:bodyPr>
          <a:lstStyle/>
          <a:p>
            <a:pPr>
              <a:lnSpc>
                <a:spcPct val="9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Phép</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bù</a:t>
            </a:r>
            <a:endParaRPr lang="en-US" sz="2800" b="1" dirty="0">
              <a:latin typeface="Times New Roman" panose="02020603050405020304" pitchFamily="18" charset="0"/>
              <a:cs typeface="Times New Roman" panose="02020603050405020304" pitchFamily="18" charset="0"/>
            </a:endParaRPr>
          </a:p>
        </p:txBody>
      </p:sp>
      <p:sp>
        <p:nvSpPr>
          <p:cNvPr id="3" name="Rectangle 2"/>
          <p:cNvSpPr/>
          <p:nvPr/>
        </p:nvSpPr>
        <p:spPr>
          <a:xfrm>
            <a:off x="850405" y="969521"/>
            <a:ext cx="7115629" cy="480131"/>
          </a:xfrm>
          <a:prstGeom prst="rect">
            <a:avLst/>
          </a:prstGeom>
        </p:spPr>
        <p:txBody>
          <a:bodyPr wrap="square">
            <a:spAutoFit/>
          </a:bodyPr>
          <a:lstStyle/>
          <a:p>
            <a:pPr marL="0" lvl="1">
              <a:lnSpc>
                <a:spcPct val="9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Tính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chất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không</a:t>
            </a:r>
            <a:r>
              <a:rPr lang="en-US" sz="2800" b="1" dirty="0">
                <a:latin typeface="Times New Roman" panose="02020603050405020304" pitchFamily="18" charset="0"/>
                <a:cs typeface="Times New Roman" panose="02020603050405020304" pitchFamily="18" charset="0"/>
              </a:rPr>
              <a:t> số </a:t>
            </a:r>
            <a:r>
              <a:rPr lang="en-US" sz="2800" b="1" dirty="0" err="1">
                <a:latin typeface="Times New Roman" panose="02020603050405020304" pitchFamily="18" charset="0"/>
                <a:cs typeface="Times New Roman" panose="02020603050405020304" pitchFamily="18" charset="0"/>
              </a:rPr>
              <a:t>mũ</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không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hệ</a:t>
            </a:r>
            <a:r>
              <a:rPr lang="en-US" sz="2800" b="1" dirty="0">
                <a:latin typeface="Times New Roman" panose="02020603050405020304" pitchFamily="18" charset="0"/>
                <a:cs typeface="Times New Roman" panose="02020603050405020304" pitchFamily="18" charset="0"/>
              </a:rPr>
              <a:t> số</a:t>
            </a:r>
          </a:p>
        </p:txBody>
      </p:sp>
      <p:sp>
        <p:nvSpPr>
          <p:cNvPr id="4" name="Rectangle 3"/>
          <p:cNvSpPr/>
          <p:nvPr/>
        </p:nvSpPr>
        <p:spPr>
          <a:xfrm>
            <a:off x="844251" y="4136295"/>
            <a:ext cx="1787669" cy="480131"/>
          </a:xfrm>
          <a:prstGeom prst="rect">
            <a:avLst/>
          </a:prstGeom>
        </p:spPr>
        <p:txBody>
          <a:bodyPr wrap="none">
            <a:spAutoFit/>
          </a:bodyPr>
          <a:lstStyle/>
          <a:p>
            <a:pPr>
              <a:lnSpc>
                <a:spcPct val="90000"/>
              </a:lnSpc>
              <a:spcBef>
                <a:spcPct val="20000"/>
              </a:spcBef>
              <a:buFont typeface="Arial" pitchFamily="34" charset="0"/>
              <a:buChar char="•"/>
            </a:pP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Đối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ngẫu</a:t>
            </a:r>
            <a:endParaRPr lang="en-US" sz="2800" b="1" dirty="0">
              <a:latin typeface="Times New Roman" panose="02020603050405020304" pitchFamily="18" charset="0"/>
              <a:cs typeface="Times New Roman" panose="02020603050405020304" pitchFamily="18" charset="0"/>
            </a:endParaRPr>
          </a:p>
        </p:txBody>
      </p:sp>
      <p:sp>
        <p:nvSpPr>
          <p:cNvPr id="11" name="Title 1"/>
          <p:cNvSpPr>
            <a:spLocks noGrp="1"/>
          </p:cNvSpPr>
          <p:nvPr>
            <p:ph type="title"/>
          </p:nvPr>
        </p:nvSpPr>
        <p:spPr>
          <a:xfrm>
            <a:off x="101600" y="124963"/>
            <a:ext cx="9144000" cy="716188"/>
          </a:xfrm>
        </p:spPr>
        <p:txBody>
          <a:bodyPr>
            <a:noAutofit/>
          </a:bodyPr>
          <a:lstStyle/>
          <a:p>
            <a:pPr algn="l"/>
            <a:r>
              <a:rPr lang="en-US" sz="3200" b="1" dirty="0" smtClean="0">
                <a:solidFill>
                  <a:srgbClr val="C00000"/>
                </a:solidFill>
                <a:latin typeface="Times New Roman" panose="02020603050405020304" pitchFamily="18" charset="0"/>
                <a:cs typeface="Times New Roman" panose="02020603050405020304" pitchFamily="18" charset="0"/>
              </a:rPr>
              <a:t>2.2. </a:t>
            </a:r>
            <a:r>
              <a:rPr lang="en-US" sz="3200" b="1" dirty="0" err="1" smtClean="0">
                <a:solidFill>
                  <a:srgbClr val="C00000"/>
                </a:solidFill>
                <a:latin typeface="Times New Roman" panose="02020603050405020304" pitchFamily="18" charset="0"/>
                <a:cs typeface="Times New Roman" panose="02020603050405020304" pitchFamily="18" charset="0"/>
              </a:rPr>
              <a:t>Các</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định</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lý</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tính</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chất</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của</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đại</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số</a:t>
            </a:r>
            <a:r>
              <a:rPr lang="en-US" sz="3200" b="1" dirty="0" smtClean="0">
                <a:solidFill>
                  <a:srgbClr val="C00000"/>
                </a:solidFill>
                <a:latin typeface="Times New Roman" panose="02020603050405020304" pitchFamily="18" charset="0"/>
                <a:cs typeface="Times New Roman" panose="02020603050405020304" pitchFamily="18" charset="0"/>
              </a:rPr>
              <a:t> Boole (2)</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73827">
                                            <p:txEl>
                                              <p:pRg st="0" end="0"/>
                                            </p:txEl>
                                          </p:spTgt>
                                        </p:tgtEl>
                                        <p:attrNameLst>
                                          <p:attrName>style.visibility</p:attrName>
                                        </p:attrNameLst>
                                      </p:cBhvr>
                                      <p:to>
                                        <p:strVal val="visible"/>
                                      </p:to>
                                    </p:set>
                                    <p:animEffect transition="in" filter="fade">
                                      <p:cBhvr>
                                        <p:cTn id="14" dur="1000"/>
                                        <p:tgtEl>
                                          <p:spTgt spid="973827">
                                            <p:txEl>
                                              <p:pRg st="0" end="0"/>
                                            </p:txEl>
                                          </p:spTgt>
                                        </p:tgtEl>
                                      </p:cBhvr>
                                    </p:animEffect>
                                    <p:anim calcmode="lin" valueType="num">
                                      <p:cBhvr>
                                        <p:cTn id="15" dur="1000" fill="hold"/>
                                        <p:tgtEl>
                                          <p:spTgt spid="97382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7382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973827">
                                            <p:txEl>
                                              <p:pRg st="1" end="1"/>
                                            </p:txEl>
                                          </p:spTgt>
                                        </p:tgtEl>
                                        <p:attrNameLst>
                                          <p:attrName>style.visibility</p:attrName>
                                        </p:attrNameLst>
                                      </p:cBhvr>
                                      <p:to>
                                        <p:strVal val="visible"/>
                                      </p:to>
                                    </p:set>
                                    <p:animEffect transition="in" filter="fade">
                                      <p:cBhvr>
                                        <p:cTn id="19" dur="1000"/>
                                        <p:tgtEl>
                                          <p:spTgt spid="973827">
                                            <p:txEl>
                                              <p:pRg st="1" end="1"/>
                                            </p:txEl>
                                          </p:spTgt>
                                        </p:tgtEl>
                                      </p:cBhvr>
                                    </p:animEffect>
                                    <p:anim calcmode="lin" valueType="num">
                                      <p:cBhvr>
                                        <p:cTn id="20" dur="1000" fill="hold"/>
                                        <p:tgtEl>
                                          <p:spTgt spid="97382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97382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973828"/>
                                        </p:tgtEl>
                                        <p:attrNameLst>
                                          <p:attrName>style.visibility</p:attrName>
                                        </p:attrNameLst>
                                      </p:cBhvr>
                                      <p:to>
                                        <p:strVal val="visible"/>
                                      </p:to>
                                    </p:set>
                                    <p:animEffect transition="in" filter="fade">
                                      <p:cBhvr>
                                        <p:cTn id="33" dur="1000"/>
                                        <p:tgtEl>
                                          <p:spTgt spid="973828"/>
                                        </p:tgtEl>
                                      </p:cBhvr>
                                    </p:animEffect>
                                    <p:anim calcmode="lin" valueType="num">
                                      <p:cBhvr>
                                        <p:cTn id="34" dur="1000" fill="hold"/>
                                        <p:tgtEl>
                                          <p:spTgt spid="973828"/>
                                        </p:tgtEl>
                                        <p:attrNameLst>
                                          <p:attrName>ppt_x</p:attrName>
                                        </p:attrNameLst>
                                      </p:cBhvr>
                                      <p:tavLst>
                                        <p:tav tm="0">
                                          <p:val>
                                            <p:strVal val="#ppt_x"/>
                                          </p:val>
                                        </p:tav>
                                        <p:tav tm="100000">
                                          <p:val>
                                            <p:strVal val="#ppt_x"/>
                                          </p:val>
                                        </p:tav>
                                      </p:tavLst>
                                    </p:anim>
                                    <p:anim calcmode="lin" valueType="num">
                                      <p:cBhvr>
                                        <p:cTn id="35" dur="1000" fill="hold"/>
                                        <p:tgtEl>
                                          <p:spTgt spid="97382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4">
                                            <p:txEl>
                                              <p:pRg st="0" end="0"/>
                                            </p:txEl>
                                          </p:spTgt>
                                        </p:tgtEl>
                                        <p:attrNameLst>
                                          <p:attrName>style.visibility</p:attrName>
                                        </p:attrNameLst>
                                      </p:cBhvr>
                                      <p:to>
                                        <p:strVal val="visible"/>
                                      </p:to>
                                    </p:set>
                                    <p:animEffect transition="in" filter="fade">
                                      <p:cBhvr>
                                        <p:cTn id="40" dur="1000"/>
                                        <p:tgtEl>
                                          <p:spTgt spid="4">
                                            <p:txEl>
                                              <p:pRg st="0" end="0"/>
                                            </p:txEl>
                                          </p:spTgt>
                                        </p:tgtEl>
                                      </p:cBhvr>
                                    </p:animEffect>
                                    <p:anim calcmode="lin" valueType="num">
                                      <p:cBhvr>
                                        <p:cTn id="41"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00"/>
                                        <p:tgtEl>
                                          <p:spTgt spid="8"/>
                                        </p:tgtEl>
                                      </p:cBhvr>
                                    </p:animEffect>
                                    <p:anim calcmode="lin" valueType="num">
                                      <p:cBhvr>
                                        <p:cTn id="48" dur="1000" fill="hold"/>
                                        <p:tgtEl>
                                          <p:spTgt spid="8"/>
                                        </p:tgtEl>
                                        <p:attrNameLst>
                                          <p:attrName>ppt_x</p:attrName>
                                        </p:attrNameLst>
                                      </p:cBhvr>
                                      <p:tavLst>
                                        <p:tav tm="0">
                                          <p:val>
                                            <p:strVal val="#ppt_x"/>
                                          </p:val>
                                        </p:tav>
                                        <p:tav tm="100000">
                                          <p:val>
                                            <p:strVal val="#ppt_x"/>
                                          </p:val>
                                        </p:tav>
                                      </p:tavLst>
                                    </p:anim>
                                    <p:anim calcmode="lin" valueType="num">
                                      <p:cBhvr>
                                        <p:cTn id="4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3827" grpId="0" build="p"/>
      <p:bldP spid="8" grpId="0"/>
      <p:bldP spid="2"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4852" name="Object 4"/>
          <p:cNvGraphicFramePr>
            <a:graphicFrameLocks noGrp="1" noChangeAspect="1"/>
          </p:cNvGraphicFramePr>
          <p:nvPr>
            <p:ph sz="quarter" idx="2"/>
            <p:extLst>
              <p:ext uri="{D42A27DB-BD31-4B8C-83A1-F6EECF244321}">
                <p14:modId xmlns:p14="http://schemas.microsoft.com/office/powerpoint/2010/main" val="1213989629"/>
              </p:ext>
            </p:extLst>
          </p:nvPr>
        </p:nvGraphicFramePr>
        <p:xfrm>
          <a:off x="4179193" y="2511860"/>
          <a:ext cx="2133600" cy="665163"/>
        </p:xfrm>
        <a:graphic>
          <a:graphicData uri="http://schemas.openxmlformats.org/presentationml/2006/ole">
            <mc:AlternateContent xmlns:mc="http://schemas.openxmlformats.org/markup-compatibility/2006">
              <mc:Choice xmlns:v="urn:schemas-microsoft-com:vml" Requires="v">
                <p:oleObj spid="_x0000_s1939238" name="Equation" r:id="rId3" imgW="774364" imgH="241195" progId="Equation.3">
                  <p:embed/>
                </p:oleObj>
              </mc:Choice>
              <mc:Fallback>
                <p:oleObj name="Equation" r:id="rId3" imgW="774364" imgH="241195" progId="Equation.3">
                  <p:embed/>
                  <p:pic>
                    <p:nvPicPr>
                      <p:cNvPr id="0" name="Picture 56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9193" y="2511860"/>
                        <a:ext cx="21336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4853" name="Object 5"/>
          <p:cNvGraphicFramePr>
            <a:graphicFrameLocks noGrp="1" noChangeAspect="1"/>
          </p:cNvGraphicFramePr>
          <p:nvPr>
            <p:ph sz="quarter" idx="3"/>
            <p:extLst>
              <p:ext uri="{D42A27DB-BD31-4B8C-83A1-F6EECF244321}">
                <p14:modId xmlns:p14="http://schemas.microsoft.com/office/powerpoint/2010/main" val="3712364122"/>
              </p:ext>
            </p:extLst>
          </p:nvPr>
        </p:nvGraphicFramePr>
        <p:xfrm>
          <a:off x="4179193" y="4095019"/>
          <a:ext cx="1981200" cy="660400"/>
        </p:xfrm>
        <a:graphic>
          <a:graphicData uri="http://schemas.openxmlformats.org/presentationml/2006/ole">
            <mc:AlternateContent xmlns:mc="http://schemas.openxmlformats.org/markup-compatibility/2006">
              <mc:Choice xmlns:v="urn:schemas-microsoft-com:vml" Requires="v">
                <p:oleObj spid="_x0000_s1939239" name="Equation" r:id="rId5" imgW="723586" imgH="241195" progId="Equation.3">
                  <p:embed/>
                </p:oleObj>
              </mc:Choice>
              <mc:Fallback>
                <p:oleObj name="Equation" r:id="rId5" imgW="723586" imgH="241195" progId="Equation.3">
                  <p:embed/>
                  <p:pic>
                    <p:nvPicPr>
                      <p:cNvPr id="0" name="Picture 567"/>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9193" y="4095019"/>
                        <a:ext cx="1981200"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Slide Number Placeholder 7"/>
          <p:cNvSpPr>
            <a:spLocks noGrp="1"/>
          </p:cNvSpPr>
          <p:nvPr>
            <p:ph type="sldNum" sz="quarter" idx="12"/>
          </p:nvPr>
        </p:nvSpPr>
        <p:spPr/>
        <p:txBody>
          <a:bodyPr/>
          <a:lstStyle/>
          <a:p>
            <a:fld id="{E491E442-2EB5-45B8-9FE5-81A24F601B29}" type="slidenum">
              <a:rPr lang="en-US"/>
              <a:pPr/>
              <a:t>31</a:t>
            </a:fld>
            <a:endParaRPr lang="en-US"/>
          </a:p>
        </p:txBody>
      </p:sp>
      <p:graphicFrame>
        <p:nvGraphicFramePr>
          <p:cNvPr id="974854" name="Object 6"/>
          <p:cNvGraphicFramePr>
            <a:graphicFrameLocks noChangeAspect="1"/>
          </p:cNvGraphicFramePr>
          <p:nvPr>
            <p:extLst>
              <p:ext uri="{D42A27DB-BD31-4B8C-83A1-F6EECF244321}">
                <p14:modId xmlns:p14="http://schemas.microsoft.com/office/powerpoint/2010/main" val="2874301397"/>
              </p:ext>
            </p:extLst>
          </p:nvPr>
        </p:nvGraphicFramePr>
        <p:xfrm>
          <a:off x="2819400" y="5644756"/>
          <a:ext cx="6553200" cy="706437"/>
        </p:xfrm>
        <a:graphic>
          <a:graphicData uri="http://schemas.openxmlformats.org/presentationml/2006/ole">
            <mc:AlternateContent xmlns:mc="http://schemas.openxmlformats.org/markup-compatibility/2006">
              <mc:Choice xmlns:v="urn:schemas-microsoft-com:vml" Requires="v">
                <p:oleObj spid="_x0000_s1939240" name="Equation" r:id="rId7" imgW="2362200" imgH="254000" progId="Equation.3">
                  <p:embed/>
                </p:oleObj>
              </mc:Choice>
              <mc:Fallback>
                <p:oleObj name="Equation" r:id="rId7" imgW="2362200" imgH="254000" progId="Equation.3">
                  <p:embed/>
                  <p:pic>
                    <p:nvPicPr>
                      <p:cNvPr id="0" name="Picture 56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9400" y="5644756"/>
                        <a:ext cx="6553200" cy="70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Rectangle 1"/>
          <p:cNvSpPr/>
          <p:nvPr/>
        </p:nvSpPr>
        <p:spPr>
          <a:xfrm>
            <a:off x="643282" y="918470"/>
            <a:ext cx="3272050" cy="523220"/>
          </a:xfrm>
          <a:prstGeom prst="rect">
            <a:avLst/>
          </a:prstGeom>
        </p:spPr>
        <p:txBody>
          <a:bodyPr wrap="none">
            <a:spAutoFit/>
          </a:bodyPr>
          <a:lstStyle/>
          <a:p>
            <a:pPr>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Định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lý</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DeMorgan</a:t>
            </a:r>
            <a:endParaRPr lang="en-US" sz="2800" b="1" dirty="0">
              <a:latin typeface="Times New Roman" panose="02020603050405020304" pitchFamily="18" charset="0"/>
              <a:cs typeface="Times New Roman" panose="02020603050405020304" pitchFamily="18" charset="0"/>
            </a:endParaRPr>
          </a:p>
        </p:txBody>
      </p:sp>
      <p:sp>
        <p:nvSpPr>
          <p:cNvPr id="3" name="Rectangle 2"/>
          <p:cNvSpPr/>
          <p:nvPr/>
        </p:nvSpPr>
        <p:spPr>
          <a:xfrm>
            <a:off x="1117601" y="1848479"/>
            <a:ext cx="8853488" cy="523220"/>
          </a:xfrm>
          <a:prstGeom prst="rect">
            <a:avLst/>
          </a:prstGeom>
        </p:spPr>
        <p:txBody>
          <a:bodyPr wrap="square">
            <a:spAutoFit/>
          </a:bodyPr>
          <a:lstStyle/>
          <a:p>
            <a:pPr marL="0" lvl="1"/>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Đảo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“tổng” </a:t>
            </a:r>
            <a:r>
              <a:rPr lang="en-US" sz="2800" dirty="0" err="1">
                <a:latin typeface="Times New Roman" panose="02020603050405020304" pitchFamily="18" charset="0"/>
                <a:cs typeface="Times New Roman" panose="02020603050405020304" pitchFamily="18" charset="0"/>
              </a:rPr>
              <a:t>bằng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tích</a:t>
            </a:r>
            <a:r>
              <a:rPr lang="en-US" sz="2800" dirty="0">
                <a:latin typeface="Times New Roman" panose="02020603050405020304" pitchFamily="18" charset="0"/>
                <a:cs typeface="Times New Roman" panose="02020603050405020304" pitchFamily="18" charset="0"/>
              </a:rPr>
              <a:t>” các </a:t>
            </a:r>
            <a:r>
              <a:rPr lang="en-US" sz="2800" dirty="0" err="1">
                <a:latin typeface="Times New Roman" panose="02020603050405020304" pitchFamily="18" charset="0"/>
                <a:cs typeface="Times New Roman" panose="02020603050405020304" pitchFamily="18" charset="0"/>
              </a:rPr>
              <a:t>đảo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thành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phần</a:t>
            </a:r>
            <a:endParaRPr lang="en-US" sz="2800" dirty="0">
              <a:latin typeface="Times New Roman" panose="02020603050405020304" pitchFamily="18" charset="0"/>
              <a:cs typeface="Times New Roman" panose="02020603050405020304" pitchFamily="18" charset="0"/>
            </a:endParaRPr>
          </a:p>
        </p:txBody>
      </p:sp>
      <p:sp>
        <p:nvSpPr>
          <p:cNvPr id="4" name="Rectangle 3"/>
          <p:cNvSpPr/>
          <p:nvPr/>
        </p:nvSpPr>
        <p:spPr>
          <a:xfrm>
            <a:off x="1117601" y="3370527"/>
            <a:ext cx="8254999" cy="523220"/>
          </a:xfrm>
          <a:prstGeom prst="rect">
            <a:avLst/>
          </a:prstGeom>
        </p:spPr>
        <p:txBody>
          <a:bodyPr wrap="square">
            <a:spAutoFit/>
          </a:bodyPr>
          <a:lstStyle/>
          <a:p>
            <a:pPr marL="58738" lvl="1"/>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Đảo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bằng</a:t>
            </a:r>
            <a:r>
              <a:rPr lang="en-US" sz="2800" dirty="0">
                <a:latin typeface="Times New Roman" panose="02020603050405020304" pitchFamily="18" charset="0"/>
                <a:cs typeface="Times New Roman" panose="02020603050405020304" pitchFamily="18" charset="0"/>
              </a:rPr>
              <a:t> “tổng” các </a:t>
            </a:r>
            <a:r>
              <a:rPr lang="en-US" sz="2800" dirty="0" err="1">
                <a:latin typeface="Times New Roman" panose="02020603050405020304" pitchFamily="18" charset="0"/>
                <a:cs typeface="Times New Roman" panose="02020603050405020304" pitchFamily="18" charset="0"/>
              </a:rPr>
              <a:t>đảo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thành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phần</a:t>
            </a:r>
            <a:endParaRPr lang="en-US"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117601" y="4783084"/>
            <a:ext cx="1952714" cy="523220"/>
          </a:xfrm>
          <a:prstGeom prst="rect">
            <a:avLst/>
          </a:prstGeom>
        </p:spPr>
        <p:txBody>
          <a:bodyPr wrap="none">
            <a:spAutoFit/>
          </a:bodyPr>
          <a:lstStyle/>
          <a:p>
            <a:pPr marL="0" lvl="1"/>
            <a:r>
              <a:rPr lang="en-US" sz="2800" dirty="0">
                <a:latin typeface="Times New Roman" panose="02020603050405020304" pitchFamily="18" charset="0"/>
                <a:cs typeface="Times New Roman" panose="02020603050405020304" pitchFamily="18" charset="0"/>
              </a:rPr>
              <a:t>- Tổng </a:t>
            </a:r>
            <a:r>
              <a:rPr lang="en-US" sz="2800" dirty="0" err="1">
                <a:latin typeface="Times New Roman" panose="02020603050405020304" pitchFamily="18" charset="0"/>
                <a:cs typeface="Times New Roman" panose="02020603050405020304" pitchFamily="18" charset="0"/>
              </a:rPr>
              <a:t>quát</a:t>
            </a:r>
            <a:r>
              <a:rPr lang="en-US" sz="2800" dirty="0">
                <a:latin typeface="Times New Roman" panose="02020603050405020304" pitchFamily="18" charset="0"/>
                <a:cs typeface="Times New Roman" panose="02020603050405020304" pitchFamily="18" charset="0"/>
              </a:rPr>
              <a:t>:</a:t>
            </a:r>
          </a:p>
        </p:txBody>
      </p:sp>
      <p:sp>
        <p:nvSpPr>
          <p:cNvPr id="12" name="Title 1"/>
          <p:cNvSpPr>
            <a:spLocks noGrp="1"/>
          </p:cNvSpPr>
          <p:nvPr>
            <p:ph type="title"/>
          </p:nvPr>
        </p:nvSpPr>
        <p:spPr>
          <a:xfrm>
            <a:off x="101600" y="212047"/>
            <a:ext cx="9144000" cy="716188"/>
          </a:xfrm>
        </p:spPr>
        <p:txBody>
          <a:bodyPr>
            <a:noAutofit/>
          </a:bodyPr>
          <a:lstStyle/>
          <a:p>
            <a:pPr algn="l"/>
            <a:r>
              <a:rPr lang="en-US" sz="3200" b="1" dirty="0" smtClean="0">
                <a:solidFill>
                  <a:srgbClr val="C00000"/>
                </a:solidFill>
                <a:latin typeface="Times New Roman" panose="02020603050405020304" pitchFamily="18" charset="0"/>
                <a:cs typeface="Times New Roman" panose="02020603050405020304" pitchFamily="18" charset="0"/>
              </a:rPr>
              <a:t>2.2. </a:t>
            </a:r>
            <a:r>
              <a:rPr lang="en-US" sz="3200" b="1" dirty="0" err="1" smtClean="0">
                <a:solidFill>
                  <a:srgbClr val="C00000"/>
                </a:solidFill>
                <a:latin typeface="Times New Roman" panose="02020603050405020304" pitchFamily="18" charset="0"/>
                <a:cs typeface="Times New Roman" panose="02020603050405020304" pitchFamily="18" charset="0"/>
              </a:rPr>
              <a:t>Các</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định</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lý</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tính</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chất</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của</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đại</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số</a:t>
            </a:r>
            <a:r>
              <a:rPr lang="en-US" sz="3200" b="1" dirty="0" smtClean="0">
                <a:solidFill>
                  <a:srgbClr val="C00000"/>
                </a:solidFill>
                <a:latin typeface="Times New Roman" panose="02020603050405020304" pitchFamily="18" charset="0"/>
                <a:cs typeface="Times New Roman" panose="02020603050405020304" pitchFamily="18" charset="0"/>
              </a:rPr>
              <a:t> Boole (3)</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74852"/>
                                        </p:tgtEl>
                                        <p:attrNameLst>
                                          <p:attrName>style.visibility</p:attrName>
                                        </p:attrNameLst>
                                      </p:cBhvr>
                                      <p:to>
                                        <p:strVal val="visible"/>
                                      </p:to>
                                    </p:set>
                                    <p:animEffect transition="in" filter="fade">
                                      <p:cBhvr>
                                        <p:cTn id="21" dur="1000"/>
                                        <p:tgtEl>
                                          <p:spTgt spid="974852"/>
                                        </p:tgtEl>
                                      </p:cBhvr>
                                    </p:animEffect>
                                    <p:anim calcmode="lin" valueType="num">
                                      <p:cBhvr>
                                        <p:cTn id="22" dur="1000" fill="hold"/>
                                        <p:tgtEl>
                                          <p:spTgt spid="974852"/>
                                        </p:tgtEl>
                                        <p:attrNameLst>
                                          <p:attrName>ppt_x</p:attrName>
                                        </p:attrNameLst>
                                      </p:cBhvr>
                                      <p:tavLst>
                                        <p:tav tm="0">
                                          <p:val>
                                            <p:strVal val="#ppt_x"/>
                                          </p:val>
                                        </p:tav>
                                        <p:tav tm="100000">
                                          <p:val>
                                            <p:strVal val="#ppt_x"/>
                                          </p:val>
                                        </p:tav>
                                      </p:tavLst>
                                    </p:anim>
                                    <p:anim calcmode="lin" valueType="num">
                                      <p:cBhvr>
                                        <p:cTn id="23" dur="1000" fill="hold"/>
                                        <p:tgtEl>
                                          <p:spTgt spid="97485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1000"/>
                                        <p:tgtEl>
                                          <p:spTgt spid="4">
                                            <p:txEl>
                                              <p:pRg st="0" end="0"/>
                                            </p:txEl>
                                          </p:spTgt>
                                        </p:tgtEl>
                                      </p:cBhvr>
                                    </p:animEffect>
                                    <p:anim calcmode="lin" valueType="num">
                                      <p:cBhvr>
                                        <p:cTn id="29"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74853"/>
                                        </p:tgtEl>
                                        <p:attrNameLst>
                                          <p:attrName>style.visibility</p:attrName>
                                        </p:attrNameLst>
                                      </p:cBhvr>
                                      <p:to>
                                        <p:strVal val="visible"/>
                                      </p:to>
                                    </p:set>
                                    <p:animEffect transition="in" filter="fade">
                                      <p:cBhvr>
                                        <p:cTn id="35" dur="1000"/>
                                        <p:tgtEl>
                                          <p:spTgt spid="974853"/>
                                        </p:tgtEl>
                                      </p:cBhvr>
                                    </p:animEffect>
                                    <p:anim calcmode="lin" valueType="num">
                                      <p:cBhvr>
                                        <p:cTn id="36" dur="1000" fill="hold"/>
                                        <p:tgtEl>
                                          <p:spTgt spid="974853"/>
                                        </p:tgtEl>
                                        <p:attrNameLst>
                                          <p:attrName>ppt_x</p:attrName>
                                        </p:attrNameLst>
                                      </p:cBhvr>
                                      <p:tavLst>
                                        <p:tav tm="0">
                                          <p:val>
                                            <p:strVal val="#ppt_x"/>
                                          </p:val>
                                        </p:tav>
                                        <p:tav tm="100000">
                                          <p:val>
                                            <p:strVal val="#ppt_x"/>
                                          </p:val>
                                        </p:tav>
                                      </p:tavLst>
                                    </p:anim>
                                    <p:anim calcmode="lin" valueType="num">
                                      <p:cBhvr>
                                        <p:cTn id="37" dur="1000" fill="hold"/>
                                        <p:tgtEl>
                                          <p:spTgt spid="97485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animEffect transition="in" filter="fade">
                                      <p:cBhvr>
                                        <p:cTn id="42" dur="1000"/>
                                        <p:tgtEl>
                                          <p:spTgt spid="5">
                                            <p:txEl>
                                              <p:pRg st="0" end="0"/>
                                            </p:txEl>
                                          </p:spTgt>
                                        </p:tgtEl>
                                      </p:cBhvr>
                                    </p:animEffect>
                                    <p:anim calcmode="lin" valueType="num">
                                      <p:cBhvr>
                                        <p:cTn id="4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974854"/>
                                        </p:tgtEl>
                                        <p:attrNameLst>
                                          <p:attrName>style.visibility</p:attrName>
                                        </p:attrNameLst>
                                      </p:cBhvr>
                                      <p:to>
                                        <p:strVal val="visible"/>
                                      </p:to>
                                    </p:set>
                                    <p:animEffect transition="in" filter="fade">
                                      <p:cBhvr>
                                        <p:cTn id="49" dur="1000"/>
                                        <p:tgtEl>
                                          <p:spTgt spid="974854"/>
                                        </p:tgtEl>
                                      </p:cBhvr>
                                    </p:animEffect>
                                    <p:anim calcmode="lin" valueType="num">
                                      <p:cBhvr>
                                        <p:cTn id="50" dur="1000" fill="hold"/>
                                        <p:tgtEl>
                                          <p:spTgt spid="974854"/>
                                        </p:tgtEl>
                                        <p:attrNameLst>
                                          <p:attrName>ppt_x</p:attrName>
                                        </p:attrNameLst>
                                      </p:cBhvr>
                                      <p:tavLst>
                                        <p:tav tm="0">
                                          <p:val>
                                            <p:strVal val="#ppt_x"/>
                                          </p:val>
                                        </p:tav>
                                        <p:tav tm="100000">
                                          <p:val>
                                            <p:strVal val="#ppt_x"/>
                                          </p:val>
                                        </p:tav>
                                      </p:tavLst>
                                    </p:anim>
                                    <p:anim calcmode="lin" valueType="num">
                                      <p:cBhvr>
                                        <p:cTn id="51" dur="1000" fill="hold"/>
                                        <p:tgtEl>
                                          <p:spTgt spid="9748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5634" name="Rectangle 2"/>
          <p:cNvSpPr>
            <a:spLocks noGrp="1" noChangeArrowheads="1"/>
          </p:cNvSpPr>
          <p:nvPr>
            <p:ph type="title"/>
          </p:nvPr>
        </p:nvSpPr>
        <p:spPr>
          <a:xfrm>
            <a:off x="116114" y="196398"/>
            <a:ext cx="10551885" cy="776060"/>
          </a:xfrm>
        </p:spPr>
        <p:txBody>
          <a:bodyPr>
            <a:noAutofit/>
          </a:bodyPr>
          <a:lstStyle/>
          <a:p>
            <a:pPr algn="l"/>
            <a:r>
              <a:rPr lang="en-US" sz="3200" b="1" dirty="0" smtClean="0">
                <a:solidFill>
                  <a:srgbClr val="C00000"/>
                </a:solidFill>
                <a:latin typeface="Times New Roman" panose="02020603050405020304" pitchFamily="18" charset="0"/>
                <a:cs typeface="Times New Roman" panose="02020603050405020304" pitchFamily="18" charset="0"/>
              </a:rPr>
              <a:t>2.3. </a:t>
            </a:r>
            <a:r>
              <a:rPr lang="en-US" sz="3200" b="1" dirty="0" err="1" smtClean="0">
                <a:solidFill>
                  <a:srgbClr val="C00000"/>
                </a:solidFill>
                <a:latin typeface="Times New Roman" panose="02020603050405020304" pitchFamily="18" charset="0"/>
                <a:cs typeface="Times New Roman" panose="02020603050405020304" pitchFamily="18" charset="0"/>
              </a:rPr>
              <a:t>Hàm</a:t>
            </a:r>
            <a:r>
              <a:rPr lang="en-US" sz="3200" b="1" dirty="0" smtClean="0">
                <a:solidFill>
                  <a:srgbClr val="C00000"/>
                </a:solidFill>
                <a:latin typeface="Times New Roman" panose="02020603050405020304" pitchFamily="18" charset="0"/>
                <a:cs typeface="Times New Roman" panose="02020603050405020304" pitchFamily="18" charset="0"/>
              </a:rPr>
              <a:t> logic </a:t>
            </a:r>
            <a:r>
              <a:rPr lang="en-US" sz="3200" b="1" dirty="0" err="1" smtClean="0">
                <a:solidFill>
                  <a:srgbClr val="C00000"/>
                </a:solidFill>
                <a:latin typeface="Times New Roman" panose="02020603050405020304" pitchFamily="18" charset="0"/>
                <a:cs typeface="Times New Roman" panose="02020603050405020304" pitchFamily="18" charset="0"/>
              </a:rPr>
              <a:t>và</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các</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phương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pháp</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biểu</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diễn</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hàm</a:t>
            </a:r>
            <a:r>
              <a:rPr lang="en-US" sz="3200" b="1" dirty="0" smtClean="0">
                <a:solidFill>
                  <a:srgbClr val="C00000"/>
                </a:solidFill>
                <a:latin typeface="Times New Roman" panose="02020603050405020304" pitchFamily="18" charset="0"/>
                <a:cs typeface="Times New Roman" panose="02020603050405020304" pitchFamily="18" charset="0"/>
              </a:rPr>
              <a:t> logic (1)</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965635" name="Rectangle 3"/>
          <p:cNvSpPr>
            <a:spLocks noGrp="1" noChangeArrowheads="1"/>
          </p:cNvSpPr>
          <p:nvPr>
            <p:ph idx="1"/>
          </p:nvPr>
        </p:nvSpPr>
        <p:spPr>
          <a:xfrm>
            <a:off x="1103084" y="2251136"/>
            <a:ext cx="10203543" cy="1479311"/>
          </a:xfrm>
        </p:spPr>
        <p:txBody>
          <a:bodyPr>
            <a:normAutofit/>
          </a:bodyPr>
          <a:lstStyle/>
          <a:p>
            <a:pPr marL="58738" lvl="1" indent="0" algn="just">
              <a:lnSpc>
                <a:spcPct val="150000"/>
              </a:lnSpc>
              <a:buNone/>
            </a:pPr>
            <a:r>
              <a:rPr lang="en-US" b="1" dirty="0" err="1">
                <a:latin typeface="Times New Roman" panose="02020603050405020304" pitchFamily="18" charset="0"/>
                <a:cs typeface="Times New Roman" panose="02020603050405020304" pitchFamily="18" charset="0"/>
              </a:rPr>
              <a:t>Biến</a:t>
            </a:r>
            <a:r>
              <a:rPr lang="en-US" b="1" dirty="0">
                <a:latin typeface="Times New Roman" panose="02020603050405020304" pitchFamily="18" charset="0"/>
                <a:cs typeface="Times New Roman" panose="02020603050405020304" pitchFamily="18" charset="0"/>
              </a:rPr>
              <a:t> logic</a:t>
            </a:r>
            <a:r>
              <a:rPr lang="en-US" dirty="0">
                <a:latin typeface="Times New Roman" panose="02020603050405020304" pitchFamily="18" charset="0"/>
                <a:cs typeface="Times New Roman" panose="02020603050405020304" pitchFamily="18" charset="0"/>
              </a:rPr>
              <a:t>: là 1 </a:t>
            </a:r>
            <a:r>
              <a:rPr lang="en-US" dirty="0" err="1">
                <a:latin typeface="Times New Roman" panose="02020603050405020304" pitchFamily="18" charset="0"/>
                <a:cs typeface="Times New Roman" panose="02020603050405020304" pitchFamily="18" charset="0"/>
              </a:rPr>
              <a:t>đại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 có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biểu</a:t>
            </a:r>
            <a:r>
              <a:rPr lang="en-US" dirty="0">
                <a:latin typeface="Times New Roman" panose="02020603050405020304" pitchFamily="18" charset="0"/>
                <a:cs typeface="Times New Roman" panose="02020603050405020304" pitchFamily="18" charset="0"/>
              </a:rPr>
              <a:t> diễn bằng 1 </a:t>
            </a:r>
            <a:r>
              <a:rPr lang="en-US" dirty="0" err="1">
                <a:latin typeface="Times New Roman" panose="02020603050405020304" pitchFamily="18" charset="0"/>
                <a:cs typeface="Times New Roman" panose="02020603050405020304" pitchFamily="18" charset="0"/>
              </a:rPr>
              <a:t>ký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hiệu</a:t>
            </a:r>
            <a:r>
              <a:rPr lang="en-US" dirty="0">
                <a:latin typeface="Times New Roman" panose="02020603050405020304" pitchFamily="18" charset="0"/>
                <a:cs typeface="Times New Roman" panose="02020603050405020304" pitchFamily="18" charset="0"/>
              </a:rPr>
              <a:t> nào </a:t>
            </a:r>
            <a:r>
              <a:rPr lang="en-US" dirty="0" err="1">
                <a:latin typeface="Times New Roman" panose="02020603050405020304" pitchFamily="18" charset="0"/>
                <a:cs typeface="Times New Roman" panose="02020603050405020304" pitchFamily="18" charset="0"/>
              </a:rPr>
              <a:t>đó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mặt</a:t>
            </a:r>
            <a:r>
              <a:rPr lang="en-US" dirty="0">
                <a:latin typeface="Times New Roman" panose="02020603050405020304" pitchFamily="18" charset="0"/>
                <a:cs typeface="Times New Roman" panose="02020603050405020304" pitchFamily="18" charset="0"/>
              </a:rPr>
              <a:t> giá trị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lấy</a:t>
            </a:r>
            <a:r>
              <a:rPr lang="en-US" dirty="0">
                <a:latin typeface="Times New Roman" panose="02020603050405020304" pitchFamily="18" charset="0"/>
                <a:cs typeface="Times New Roman" panose="02020603050405020304" pitchFamily="18" charset="0"/>
              </a:rPr>
              <a:t> giá trị 0 hoặc 1.</a:t>
            </a:r>
          </a:p>
        </p:txBody>
      </p:sp>
      <p:sp>
        <p:nvSpPr>
          <p:cNvPr id="4" name="Slide Number Placeholder 5"/>
          <p:cNvSpPr>
            <a:spLocks noGrp="1"/>
          </p:cNvSpPr>
          <p:nvPr>
            <p:ph type="sldNum" sz="quarter" idx="12"/>
          </p:nvPr>
        </p:nvSpPr>
        <p:spPr/>
        <p:txBody>
          <a:bodyPr/>
          <a:lstStyle/>
          <a:p>
            <a:fld id="{5A34ABC9-757C-4A73-8BC9-89636FC97005}" type="slidenum">
              <a:rPr lang="en-US"/>
              <a:pPr/>
              <a:t>32</a:t>
            </a:fld>
            <a:endParaRPr lang="en-US"/>
          </a:p>
        </p:txBody>
      </p:sp>
      <p:sp>
        <p:nvSpPr>
          <p:cNvPr id="2" name="Rectangle 1"/>
          <p:cNvSpPr/>
          <p:nvPr/>
        </p:nvSpPr>
        <p:spPr>
          <a:xfrm>
            <a:off x="972256" y="1162025"/>
            <a:ext cx="5192447" cy="523220"/>
          </a:xfrm>
          <a:prstGeom prst="rect">
            <a:avLst/>
          </a:prstGeom>
        </p:spPr>
        <p:txBody>
          <a:bodyPr wrap="none">
            <a:spAutoFit/>
          </a:bodyPr>
          <a:lstStyle/>
          <a:p>
            <a:r>
              <a:rPr lang="en-US" sz="2800" b="1" dirty="0">
                <a:solidFill>
                  <a:srgbClr val="000000"/>
                </a:solidFill>
                <a:latin typeface="Times New Roman" panose="02020603050405020304" pitchFamily="18" charset="0"/>
                <a:cs typeface="Times New Roman" panose="02020603050405020304" pitchFamily="18" charset="0"/>
              </a:rPr>
              <a:t> </a:t>
            </a:r>
            <a:r>
              <a:rPr lang="en-US" sz="2800" b="1" dirty="0" smtClean="0">
                <a:solidFill>
                  <a:srgbClr val="000000"/>
                </a:solidFill>
                <a:latin typeface="Times New Roman" panose="02020603050405020304" pitchFamily="18" charset="0"/>
                <a:cs typeface="Times New Roman" panose="02020603050405020304" pitchFamily="18" charset="0"/>
              </a:rPr>
              <a:t>2.3.1. </a:t>
            </a:r>
            <a:r>
              <a:rPr lang="en-US" sz="2800" b="1" dirty="0" err="1" smtClean="0">
                <a:solidFill>
                  <a:srgbClr val="000000"/>
                </a:solidFill>
                <a:latin typeface="Times New Roman" panose="02020603050405020304" pitchFamily="18" charset="0"/>
                <a:cs typeface="Times New Roman" panose="02020603050405020304" pitchFamily="18" charset="0"/>
              </a:rPr>
              <a:t>Khái</a:t>
            </a:r>
            <a:r>
              <a:rPr lang="en-US" sz="2800" b="1" dirty="0" smtClean="0">
                <a:solidFill>
                  <a:srgbClr val="000000"/>
                </a:solidFill>
                <a:latin typeface="Times New Roman" panose="02020603050405020304" pitchFamily="18" charset="0"/>
                <a:cs typeface="Times New Roman" panose="02020603050405020304" pitchFamily="18" charset="0"/>
              </a:rPr>
              <a:t> </a:t>
            </a:r>
            <a:r>
              <a:rPr lang="en-US" sz="2800" b="1" dirty="0">
                <a:solidFill>
                  <a:srgbClr val="000000"/>
                </a:solidFill>
                <a:latin typeface="Times New Roman" panose="02020603050405020304" pitchFamily="18" charset="0"/>
                <a:cs typeface="Times New Roman" panose="02020603050405020304" pitchFamily="18" charset="0"/>
              </a:rPr>
              <a:t>niệm </a:t>
            </a:r>
            <a:r>
              <a:rPr lang="en-US" sz="2800" b="1" dirty="0" err="1">
                <a:solidFill>
                  <a:srgbClr val="000000"/>
                </a:solidFill>
                <a:latin typeface="Times New Roman" panose="02020603050405020304" pitchFamily="18" charset="0"/>
                <a:cs typeface="Times New Roman" panose="02020603050405020304" pitchFamily="18" charset="0"/>
              </a:rPr>
              <a:t>biến</a:t>
            </a:r>
            <a:r>
              <a:rPr lang="en-US" sz="2800" b="1" dirty="0">
                <a:solidFill>
                  <a:srgbClr val="000000"/>
                </a:solidFill>
                <a:latin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cs typeface="Times New Roman" panose="02020603050405020304" pitchFamily="18" charset="0"/>
              </a:rPr>
              <a:t>hàm</a:t>
            </a:r>
            <a:r>
              <a:rPr lang="en-US" sz="2800" b="1" dirty="0">
                <a:solidFill>
                  <a:srgbClr val="000000"/>
                </a:solidFill>
                <a:latin typeface="Times New Roman" panose="02020603050405020304" pitchFamily="18" charset="0"/>
                <a:cs typeface="Times New Roman" panose="02020603050405020304" pitchFamily="18" charset="0"/>
              </a:rPr>
              <a:t> logic</a:t>
            </a:r>
          </a:p>
        </p:txBody>
      </p:sp>
      <p:sp>
        <p:nvSpPr>
          <p:cNvPr id="3" name="Rectangle 2"/>
          <p:cNvSpPr/>
          <p:nvPr/>
        </p:nvSpPr>
        <p:spPr>
          <a:xfrm>
            <a:off x="972256" y="4311149"/>
            <a:ext cx="10203543" cy="1384995"/>
          </a:xfrm>
          <a:prstGeom prst="rect">
            <a:avLst/>
          </a:prstGeom>
        </p:spPr>
        <p:txBody>
          <a:bodyPr wrap="square">
            <a:spAutoFit/>
          </a:bodyPr>
          <a:lstStyle/>
          <a:p>
            <a:pPr marL="58738" lvl="1" algn="just">
              <a:lnSpc>
                <a:spcPct val="150000"/>
              </a:lnSpc>
            </a:pPr>
            <a:r>
              <a:rPr lang="en-US" sz="2800" b="1" dirty="0">
                <a:latin typeface="Times New Roman" panose="02020603050405020304" pitchFamily="18" charset="0"/>
                <a:cs typeface="Times New Roman" panose="02020603050405020304" pitchFamily="18" charset="0"/>
              </a:rPr>
              <a:t>Hàm logic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biểu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diễn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nhóm</a:t>
            </a:r>
            <a:r>
              <a:rPr lang="en-US" sz="2800" dirty="0">
                <a:latin typeface="Times New Roman" panose="02020603050405020304" pitchFamily="18" charset="0"/>
                <a:cs typeface="Times New Roman" panose="02020603050405020304" pitchFamily="18" charset="0"/>
              </a:rPr>
              <a:t> các </a:t>
            </a:r>
            <a:r>
              <a:rPr lang="en-US" sz="2800" dirty="0" err="1">
                <a:latin typeface="Times New Roman" panose="02020603050405020304" pitchFamily="18" charset="0"/>
                <a:cs typeface="Times New Roman" panose="02020603050405020304" pitchFamily="18" charset="0"/>
              </a:rPr>
              <a:t>biến</a:t>
            </a:r>
            <a:r>
              <a:rPr lang="en-US" sz="2800" dirty="0">
                <a:latin typeface="Times New Roman" panose="02020603050405020304" pitchFamily="18" charset="0"/>
                <a:cs typeface="Times New Roman" panose="02020603050405020304" pitchFamily="18" charset="0"/>
              </a:rPr>
              <a:t> logic, </a:t>
            </a:r>
            <a:r>
              <a:rPr lang="en-US" sz="2800" dirty="0" err="1">
                <a:latin typeface="Times New Roman" panose="02020603050405020304" pitchFamily="18" charset="0"/>
                <a:cs typeface="Times New Roman" panose="02020603050405020304" pitchFamily="18" charset="0"/>
              </a:rPr>
              <a:t>liên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hệ</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nhau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thông</a:t>
            </a:r>
            <a:r>
              <a:rPr lang="en-US" sz="2800" dirty="0">
                <a:latin typeface="Times New Roman" panose="02020603050405020304" pitchFamily="18" charset="0"/>
                <a:cs typeface="Times New Roman" panose="02020603050405020304" pitchFamily="18" charset="0"/>
              </a:rPr>
              <a:t> qua các </a:t>
            </a:r>
            <a:r>
              <a:rPr lang="en-US" sz="2800" dirty="0" err="1">
                <a:latin typeface="Times New Roman" panose="02020603050405020304" pitchFamily="18" charset="0"/>
                <a:cs typeface="Times New Roman" panose="02020603050405020304" pitchFamily="18" charset="0"/>
              </a:rPr>
              <a:t>phép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toán</a:t>
            </a:r>
            <a:r>
              <a:rPr lang="en-US" sz="2800" dirty="0">
                <a:latin typeface="Times New Roman" panose="02020603050405020304" pitchFamily="18" charset="0"/>
                <a:cs typeface="Times New Roman" panose="02020603050405020304" pitchFamily="18" charset="0"/>
              </a:rPr>
              <a:t> logic, </a:t>
            </a:r>
            <a:r>
              <a:rPr lang="en-US" sz="2800" dirty="0" err="1">
                <a:latin typeface="Times New Roman" panose="02020603050405020304" pitchFamily="18" charset="0"/>
                <a:cs typeface="Times New Roman" panose="02020603050405020304" pitchFamily="18" charset="0"/>
              </a:rPr>
              <a:t>về</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mặt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cũng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lấy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trị</a:t>
            </a:r>
            <a:r>
              <a:rPr lang="en-US" sz="2800" dirty="0">
                <a:latin typeface="Times New Roman" panose="02020603050405020304" pitchFamily="18" charset="0"/>
                <a:cs typeface="Times New Roman" panose="02020603050405020304" pitchFamily="18" charset="0"/>
              </a:rPr>
              <a:t> 0 </a:t>
            </a:r>
            <a:r>
              <a:rPr lang="en-US" sz="2800" dirty="0" err="1">
                <a:latin typeface="Times New Roman" panose="02020603050405020304" pitchFamily="18" charset="0"/>
                <a:cs typeface="Times New Roman" panose="02020603050405020304" pitchFamily="18" charset="0"/>
              </a:rPr>
              <a:t>hoặc</a:t>
            </a:r>
            <a:r>
              <a:rPr lang="en-US" sz="2800" dirty="0">
                <a:latin typeface="Times New Roman" panose="02020603050405020304" pitchFamily="18" charset="0"/>
                <a:cs typeface="Times New Roman" panose="02020603050405020304" pitchFamily="18" charset="0"/>
              </a:rPr>
              <a:t> 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65635">
                                            <p:txEl>
                                              <p:pRg st="0" end="0"/>
                                            </p:txEl>
                                          </p:spTgt>
                                        </p:tgtEl>
                                        <p:attrNameLst>
                                          <p:attrName>style.visibility</p:attrName>
                                        </p:attrNameLst>
                                      </p:cBhvr>
                                      <p:to>
                                        <p:strVal val="visible"/>
                                      </p:to>
                                    </p:set>
                                    <p:animEffect transition="in" filter="fade">
                                      <p:cBhvr>
                                        <p:cTn id="14" dur="1000"/>
                                        <p:tgtEl>
                                          <p:spTgt spid="965635">
                                            <p:txEl>
                                              <p:pRg st="0" end="0"/>
                                            </p:txEl>
                                          </p:spTgt>
                                        </p:tgtEl>
                                      </p:cBhvr>
                                    </p:animEffect>
                                    <p:anim calcmode="lin" valueType="num">
                                      <p:cBhvr>
                                        <p:cTn id="15" dur="1000" fill="hold"/>
                                        <p:tgtEl>
                                          <p:spTgt spid="96563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6563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5635" grpId="0" build="p"/>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7683" name="Rectangle 3"/>
          <p:cNvSpPr>
            <a:spLocks noGrp="1" noChangeArrowheads="1"/>
          </p:cNvSpPr>
          <p:nvPr>
            <p:ph idx="1"/>
          </p:nvPr>
        </p:nvSpPr>
        <p:spPr>
          <a:xfrm>
            <a:off x="2303235" y="2595466"/>
            <a:ext cx="5272314" cy="533400"/>
          </a:xfrm>
        </p:spPr>
        <p:txBody>
          <a:bodyPr>
            <a:normAutofit/>
          </a:bodyPr>
          <a:lstStyle/>
          <a:p>
            <a:pPr marL="0" lvl="1"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phép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 AND): .</a:t>
            </a:r>
          </a:p>
        </p:txBody>
      </p:sp>
      <p:sp>
        <p:nvSpPr>
          <p:cNvPr id="4" name="Slide Number Placeholder 5"/>
          <p:cNvSpPr>
            <a:spLocks noGrp="1"/>
          </p:cNvSpPr>
          <p:nvPr>
            <p:ph type="sldNum" sz="quarter" idx="12"/>
          </p:nvPr>
        </p:nvSpPr>
        <p:spPr/>
        <p:txBody>
          <a:bodyPr/>
          <a:lstStyle/>
          <a:p>
            <a:fld id="{50228D87-468D-403C-980C-B0798D5E165E}" type="slidenum">
              <a:rPr lang="en-US"/>
              <a:pPr/>
              <a:t>33</a:t>
            </a:fld>
            <a:endParaRPr lang="en-US"/>
          </a:p>
        </p:txBody>
      </p:sp>
      <p:sp>
        <p:nvSpPr>
          <p:cNvPr id="2" name="Rectangle 1"/>
          <p:cNvSpPr/>
          <p:nvPr/>
        </p:nvSpPr>
        <p:spPr>
          <a:xfrm>
            <a:off x="566121" y="1070220"/>
            <a:ext cx="6359433" cy="523220"/>
          </a:xfrm>
          <a:prstGeom prst="rect">
            <a:avLst/>
          </a:prstGeom>
        </p:spPr>
        <p:txBody>
          <a:bodyPr wrap="none">
            <a:spAutoFit/>
          </a:bodyPr>
          <a:lstStyle/>
          <a:p>
            <a:r>
              <a:rPr lang="en-US" sz="2800" b="1" dirty="0" smtClean="0">
                <a:latin typeface="Times New Roman" panose="02020603050405020304" pitchFamily="18" charset="0"/>
                <a:cs typeface="Times New Roman" panose="02020603050405020304" pitchFamily="18" charset="0"/>
              </a:rPr>
              <a:t>2.3.2. </a:t>
            </a:r>
            <a:r>
              <a:rPr lang="en-US" sz="2800" b="1" dirty="0" err="1" smtClean="0">
                <a:latin typeface="Times New Roman" panose="02020603050405020304" pitchFamily="18" charset="0"/>
                <a:cs typeface="Times New Roman" panose="02020603050405020304" pitchFamily="18" charset="0"/>
              </a:rPr>
              <a:t>Phương</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pháp</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biểu</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diễn</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hàm</a:t>
            </a:r>
            <a:r>
              <a:rPr lang="en-US" sz="2800" b="1" dirty="0" smtClean="0">
                <a:latin typeface="Times New Roman" panose="02020603050405020304" pitchFamily="18" charset="0"/>
                <a:cs typeface="Times New Roman" panose="02020603050405020304" pitchFamily="18" charset="0"/>
              </a:rPr>
              <a:t> logic</a:t>
            </a:r>
            <a:endParaRPr lang="en-US" sz="2800" b="1" dirty="0">
              <a:latin typeface="Times New Roman" panose="02020603050405020304" pitchFamily="18" charset="0"/>
              <a:cs typeface="Times New Roman" panose="02020603050405020304" pitchFamily="18" charset="0"/>
            </a:endParaRPr>
          </a:p>
        </p:txBody>
      </p:sp>
      <p:sp>
        <p:nvSpPr>
          <p:cNvPr id="3" name="Rectangle 2"/>
          <p:cNvSpPr/>
          <p:nvPr/>
        </p:nvSpPr>
        <p:spPr>
          <a:xfrm>
            <a:off x="2545895" y="5006458"/>
            <a:ext cx="5692322" cy="954107"/>
          </a:xfrm>
          <a:prstGeom prst="rect">
            <a:avLst/>
          </a:prstGeom>
        </p:spPr>
        <p:txBody>
          <a:bodyPr wrap="square">
            <a:spAutoFit/>
          </a:bodyPr>
          <a:lstStyle/>
          <a:p>
            <a:pPr lvl="1"/>
            <a:r>
              <a:rPr lang="en-US" sz="2800" b="1" i="1" dirty="0" err="1">
                <a:latin typeface="Times New Roman" panose="02020603050405020304" pitchFamily="18" charset="0"/>
                <a:cs typeface="Times New Roman" panose="02020603050405020304" pitchFamily="18" charset="0"/>
              </a:rPr>
              <a:t>Ví</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dụ</a:t>
            </a:r>
            <a:r>
              <a:rPr lang="en-US" sz="2800" b="1" dirty="0">
                <a:latin typeface="Times New Roman" panose="02020603050405020304" pitchFamily="18" charset="0"/>
                <a:cs typeface="Times New Roman" panose="02020603050405020304" pitchFamily="18" charset="0"/>
              </a:rPr>
              <a:t>: </a:t>
            </a:r>
          </a:p>
          <a:p>
            <a:pPr marL="0" lvl="1"/>
            <a:r>
              <a:rPr lang="en-US" sz="2800" dirty="0">
                <a:latin typeface="Times New Roman" panose="02020603050405020304" pitchFamily="18" charset="0"/>
                <a:cs typeface="Times New Roman" panose="02020603050405020304" pitchFamily="18" charset="0"/>
              </a:rPr>
              <a:t>	F = A AND B hay F = A.B</a:t>
            </a:r>
          </a:p>
        </p:txBody>
      </p:sp>
      <p:sp>
        <p:nvSpPr>
          <p:cNvPr id="5" name="Rectangle 4"/>
          <p:cNvSpPr/>
          <p:nvPr/>
        </p:nvSpPr>
        <p:spPr>
          <a:xfrm>
            <a:off x="2302974" y="4087269"/>
            <a:ext cx="4543231" cy="523220"/>
          </a:xfrm>
          <a:prstGeom prst="rect">
            <a:avLst/>
          </a:prstGeom>
        </p:spPr>
        <p:txBody>
          <a:bodyPr wrap="none">
            <a:spAutoFit/>
          </a:bodyPr>
          <a:lstStyle/>
          <a:p>
            <a:pPr marL="0" lvl="1"/>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phép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Đảo</a:t>
            </a:r>
            <a:r>
              <a:rPr lang="en-US" sz="2800" dirty="0">
                <a:latin typeface="Times New Roman" panose="02020603050405020304" pitchFamily="18" charset="0"/>
                <a:cs typeface="Times New Roman" panose="02020603050405020304" pitchFamily="18" charset="0"/>
              </a:rPr>
              <a:t>  (NOT): </a:t>
            </a:r>
            <a:r>
              <a:rPr lang="en-US" sz="2800" dirty="0">
                <a:latin typeface="Times New Roman" panose="02020603050405020304" pitchFamily="18" charset="0"/>
                <a:cs typeface="Times New Roman" panose="02020603050405020304" pitchFamily="18" charset="0"/>
                <a:sym typeface="Symbol" pitchFamily="18" charset="2"/>
              </a:rPr>
              <a:t></a:t>
            </a:r>
            <a:endParaRPr lang="en-US" sz="2800" i="1" u="sng" dirty="0">
              <a:latin typeface="Times New Roman" panose="02020603050405020304" pitchFamily="18" charset="0"/>
              <a:cs typeface="Times New Roman" panose="02020603050405020304" pitchFamily="18" charset="0"/>
            </a:endParaRPr>
          </a:p>
        </p:txBody>
      </p:sp>
      <p:sp>
        <p:nvSpPr>
          <p:cNvPr id="7" name="Rectangle 6"/>
          <p:cNvSpPr/>
          <p:nvPr/>
        </p:nvSpPr>
        <p:spPr>
          <a:xfrm>
            <a:off x="2302974" y="3335882"/>
            <a:ext cx="4394152" cy="523220"/>
          </a:xfrm>
          <a:prstGeom prst="rect">
            <a:avLst/>
          </a:prstGeom>
        </p:spPr>
        <p:txBody>
          <a:bodyPr wrap="none">
            <a:spAutoFit/>
          </a:bodyPr>
          <a:lstStyle/>
          <a:p>
            <a:pPr marL="0" lvl="1"/>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phép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Hoặc</a:t>
            </a:r>
            <a:r>
              <a:rPr lang="en-US" sz="2800" dirty="0">
                <a:latin typeface="Times New Roman" panose="02020603050405020304" pitchFamily="18" charset="0"/>
                <a:cs typeface="Times New Roman" panose="02020603050405020304" pitchFamily="18" charset="0"/>
              </a:rPr>
              <a:t> (OR): +</a:t>
            </a:r>
          </a:p>
        </p:txBody>
      </p:sp>
      <p:sp>
        <p:nvSpPr>
          <p:cNvPr id="10" name="Rectangle 2"/>
          <p:cNvSpPr>
            <a:spLocks noGrp="1" noChangeArrowheads="1"/>
          </p:cNvSpPr>
          <p:nvPr>
            <p:ph type="title"/>
          </p:nvPr>
        </p:nvSpPr>
        <p:spPr>
          <a:xfrm>
            <a:off x="116114" y="196398"/>
            <a:ext cx="10551885" cy="776060"/>
          </a:xfrm>
        </p:spPr>
        <p:txBody>
          <a:bodyPr>
            <a:noAutofit/>
          </a:bodyPr>
          <a:lstStyle/>
          <a:p>
            <a:pPr algn="l"/>
            <a:r>
              <a:rPr lang="en-US" sz="3200" b="1" dirty="0" smtClean="0">
                <a:solidFill>
                  <a:srgbClr val="C00000"/>
                </a:solidFill>
                <a:latin typeface="Times New Roman" panose="02020603050405020304" pitchFamily="18" charset="0"/>
                <a:cs typeface="Times New Roman" panose="02020603050405020304" pitchFamily="18" charset="0"/>
              </a:rPr>
              <a:t>2.3. </a:t>
            </a:r>
            <a:r>
              <a:rPr lang="en-US" sz="3200" b="1" dirty="0" err="1" smtClean="0">
                <a:solidFill>
                  <a:srgbClr val="C00000"/>
                </a:solidFill>
                <a:latin typeface="Times New Roman" panose="02020603050405020304" pitchFamily="18" charset="0"/>
                <a:cs typeface="Times New Roman" panose="02020603050405020304" pitchFamily="18" charset="0"/>
              </a:rPr>
              <a:t>Hàm</a:t>
            </a:r>
            <a:r>
              <a:rPr lang="en-US" sz="3200" b="1" dirty="0" smtClean="0">
                <a:solidFill>
                  <a:srgbClr val="C00000"/>
                </a:solidFill>
                <a:latin typeface="Times New Roman" panose="02020603050405020304" pitchFamily="18" charset="0"/>
                <a:cs typeface="Times New Roman" panose="02020603050405020304" pitchFamily="18" charset="0"/>
              </a:rPr>
              <a:t> logic </a:t>
            </a:r>
            <a:r>
              <a:rPr lang="en-US" sz="3200" b="1" dirty="0" err="1" smtClean="0">
                <a:solidFill>
                  <a:srgbClr val="C00000"/>
                </a:solidFill>
                <a:latin typeface="Times New Roman" panose="02020603050405020304" pitchFamily="18" charset="0"/>
                <a:cs typeface="Times New Roman" panose="02020603050405020304" pitchFamily="18" charset="0"/>
              </a:rPr>
              <a:t>và</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các</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phương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pháp</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biểu</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diễn</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hàm</a:t>
            </a:r>
            <a:r>
              <a:rPr lang="en-US" sz="3200" b="1" dirty="0" smtClean="0">
                <a:solidFill>
                  <a:srgbClr val="C00000"/>
                </a:solidFill>
                <a:latin typeface="Times New Roman" panose="02020603050405020304" pitchFamily="18" charset="0"/>
                <a:cs typeface="Times New Roman" panose="02020603050405020304" pitchFamily="18" charset="0"/>
              </a:rPr>
              <a:t> logic (2)</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1275223" y="1712874"/>
            <a:ext cx="4116833" cy="523220"/>
          </a:xfrm>
          <a:prstGeom prst="rect">
            <a:avLst/>
          </a:prstGeom>
        </p:spPr>
        <p:txBody>
          <a:bodyPr wrap="none">
            <a:spAutoFit/>
          </a:bodyPr>
          <a:lstStyle/>
          <a:p>
            <a:pPr marL="457200" indent="-457200">
              <a:buFont typeface="Wingdings" panose="05000000000000000000" pitchFamily="2" charset="2"/>
              <a:buChar char="v"/>
            </a:pPr>
            <a:r>
              <a:rPr lang="en-US" sz="2800" b="1" dirty="0" err="1" smtClean="0">
                <a:latin typeface="Times New Roman" panose="02020603050405020304" pitchFamily="18" charset="0"/>
                <a:cs typeface="Times New Roman" panose="02020603050405020304" pitchFamily="18" charset="0"/>
              </a:rPr>
              <a:t>Dùng</a:t>
            </a:r>
            <a:r>
              <a:rPr lang="en-US" sz="2800" b="1" dirty="0" smtClean="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biểu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thức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đại</a:t>
            </a:r>
            <a:r>
              <a:rPr lang="en-US" sz="2800" b="1" dirty="0">
                <a:latin typeface="Times New Roman" panose="02020603050405020304" pitchFamily="18" charset="0"/>
                <a:cs typeface="Times New Roman" panose="02020603050405020304" pitchFamily="18" charset="0"/>
              </a:rPr>
              <a:t> số: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67683">
                                            <p:txEl>
                                              <p:pRg st="0" end="0"/>
                                            </p:txEl>
                                          </p:spTgt>
                                        </p:tgtEl>
                                        <p:attrNameLst>
                                          <p:attrName>style.visibility</p:attrName>
                                        </p:attrNameLst>
                                      </p:cBhvr>
                                      <p:to>
                                        <p:strVal val="visible"/>
                                      </p:to>
                                    </p:set>
                                    <p:animEffect transition="in" filter="fade">
                                      <p:cBhvr>
                                        <p:cTn id="21" dur="1000"/>
                                        <p:tgtEl>
                                          <p:spTgt spid="967683">
                                            <p:txEl>
                                              <p:pRg st="0" end="0"/>
                                            </p:txEl>
                                          </p:spTgt>
                                        </p:tgtEl>
                                      </p:cBhvr>
                                    </p:animEffect>
                                    <p:anim calcmode="lin" valueType="num">
                                      <p:cBhvr>
                                        <p:cTn id="22" dur="1000" fill="hold"/>
                                        <p:tgtEl>
                                          <p:spTgt spid="96768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96768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1000"/>
                                        <p:tgtEl>
                                          <p:spTgt spid="7">
                                            <p:txEl>
                                              <p:pRg st="0" end="0"/>
                                            </p:txEl>
                                          </p:spTgt>
                                        </p:tgtEl>
                                      </p:cBhvr>
                                    </p:animEffect>
                                    <p:anim calcmode="lin" valueType="num">
                                      <p:cBhvr>
                                        <p:cTn id="29"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arn(inVertical)">
                                      <p:cBhvr>
                                        <p:cTn id="4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7683" grpId="0" build="p"/>
      <p:bldP spid="2" grpId="0"/>
      <p:bldP spid="3" grpId="0"/>
      <p:bldP spid="5"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8709" name="Rectangle 5"/>
          <p:cNvSpPr>
            <a:spLocks noGrp="1" noChangeArrowheads="1"/>
          </p:cNvSpPr>
          <p:nvPr>
            <p:ph idx="1"/>
          </p:nvPr>
        </p:nvSpPr>
        <p:spPr>
          <a:xfrm>
            <a:off x="268517" y="2299309"/>
            <a:ext cx="11772328" cy="422857"/>
          </a:xfrm>
        </p:spPr>
        <p:txBody>
          <a:bodyPr>
            <a:noAutofit/>
          </a:bodyPr>
          <a:lstStyle/>
          <a:p>
            <a:pPr marL="0" lvl="1" indent="0">
              <a:buNone/>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Dùng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phụ</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đáp ứng ra vào các </a:t>
            </a:r>
            <a:r>
              <a:rPr lang="en-US" sz="2400" dirty="0" err="1">
                <a:latin typeface="Times New Roman" panose="02020603050405020304" pitchFamily="18" charset="0"/>
                <a:cs typeface="Times New Roman" panose="02020603050405020304" pitchFamily="18" charset="0"/>
              </a:rPr>
              <a:t>tín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 vào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mạch logic</a:t>
            </a:r>
          </a:p>
        </p:txBody>
      </p:sp>
      <p:sp>
        <p:nvSpPr>
          <p:cNvPr id="6" name="Slide Number Placeholder 5"/>
          <p:cNvSpPr>
            <a:spLocks noGrp="1"/>
          </p:cNvSpPr>
          <p:nvPr>
            <p:ph type="sldNum" sz="quarter" idx="12"/>
          </p:nvPr>
        </p:nvSpPr>
        <p:spPr/>
        <p:txBody>
          <a:bodyPr/>
          <a:lstStyle/>
          <a:p>
            <a:fld id="{D8BF2F4D-4079-4204-9408-AC21577397C4}" type="slidenum">
              <a:rPr lang="en-US"/>
              <a:pPr/>
              <a:t>34</a:t>
            </a:fld>
            <a:endParaRPr lang="en-US"/>
          </a:p>
        </p:txBody>
      </p:sp>
      <p:pic>
        <p:nvPicPr>
          <p:cNvPr id="968706" name="Picture 2"/>
          <p:cNvPicPr>
            <a:picLocks noChangeAspect="1" noChangeArrowheads="1"/>
          </p:cNvPicPr>
          <p:nvPr/>
        </p:nvPicPr>
        <p:blipFill>
          <a:blip r:embed="rId2"/>
          <a:srcRect/>
          <a:stretch>
            <a:fillRect/>
          </a:stretch>
        </p:blipFill>
        <p:spPr bwMode="auto">
          <a:xfrm>
            <a:off x="7023461" y="3159370"/>
            <a:ext cx="2557735" cy="2486687"/>
          </a:xfrm>
          <a:prstGeom prst="rect">
            <a:avLst/>
          </a:prstGeom>
          <a:noFill/>
          <a:ln w="9525">
            <a:noFill/>
            <a:miter lim="800000"/>
            <a:headEnd/>
            <a:tailEnd/>
          </a:ln>
          <a:effectLst/>
        </p:spPr>
      </p:pic>
      <p:pic>
        <p:nvPicPr>
          <p:cNvPr id="968707" name="Picture 3"/>
          <p:cNvPicPr>
            <a:picLocks noChangeAspect="1" noChangeArrowheads="1"/>
          </p:cNvPicPr>
          <p:nvPr/>
        </p:nvPicPr>
        <p:blipFill>
          <a:blip r:embed="rId3"/>
          <a:srcRect/>
          <a:stretch>
            <a:fillRect/>
          </a:stretch>
        </p:blipFill>
        <p:spPr bwMode="auto">
          <a:xfrm>
            <a:off x="9336313" y="3086799"/>
            <a:ext cx="2704532" cy="2631830"/>
          </a:xfrm>
          <a:prstGeom prst="rect">
            <a:avLst/>
          </a:prstGeom>
          <a:noFill/>
          <a:ln w="9525">
            <a:noFill/>
            <a:miter lim="800000"/>
            <a:headEnd/>
            <a:tailEnd/>
          </a:ln>
          <a:effectLst/>
        </p:spPr>
      </p:pic>
      <p:sp>
        <p:nvSpPr>
          <p:cNvPr id="2" name="Rectangle 1"/>
          <p:cNvSpPr/>
          <p:nvPr/>
        </p:nvSpPr>
        <p:spPr>
          <a:xfrm>
            <a:off x="972457" y="1561224"/>
            <a:ext cx="7543800" cy="523220"/>
          </a:xfrm>
          <a:prstGeom prst="rect">
            <a:avLst/>
          </a:prstGeom>
        </p:spPr>
        <p:txBody>
          <a:bodyPr wrap="square">
            <a:spAutoFit/>
          </a:bodyPr>
          <a:lstStyle/>
          <a:p>
            <a:pPr marL="457200" indent="-457200">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Dùng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bảng</a:t>
            </a:r>
            <a:r>
              <a:rPr lang="en-US" sz="2800" b="1" dirty="0">
                <a:latin typeface="Times New Roman" panose="02020603050405020304" pitchFamily="18" charset="0"/>
                <a:cs typeface="Times New Roman" panose="02020603050405020304" pitchFamily="18" charset="0"/>
              </a:rPr>
              <a:t> trạng thái (</a:t>
            </a:r>
            <a:r>
              <a:rPr lang="en-US" sz="2800" b="1" dirty="0" err="1">
                <a:latin typeface="Times New Roman" panose="02020603050405020304" pitchFamily="18" charset="0"/>
                <a:cs typeface="Times New Roman" panose="02020603050405020304" pitchFamily="18" charset="0"/>
              </a:rPr>
              <a:t>bảng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chức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năng</a:t>
            </a:r>
            <a:r>
              <a:rPr lang="en-US" sz="2800" b="1" dirty="0">
                <a:latin typeface="Times New Roman" panose="02020603050405020304" pitchFamily="18" charset="0"/>
                <a:cs typeface="Times New Roman" panose="02020603050405020304" pitchFamily="18" charset="0"/>
              </a:rPr>
              <a:t>)</a:t>
            </a:r>
          </a:p>
        </p:txBody>
      </p:sp>
      <p:sp>
        <p:nvSpPr>
          <p:cNvPr id="4" name="Rectangle 3"/>
          <p:cNvSpPr/>
          <p:nvPr/>
        </p:nvSpPr>
        <p:spPr>
          <a:xfrm>
            <a:off x="268517" y="2913525"/>
            <a:ext cx="6754944" cy="3046988"/>
          </a:xfrm>
          <a:prstGeom prst="rect">
            <a:avLst/>
          </a:prstGeom>
        </p:spPr>
        <p:txBody>
          <a:bodyPr wrap="square">
            <a:spAutoFit/>
          </a:bodyPr>
          <a:lstStyle/>
          <a:p>
            <a:pPr marL="0" lvl="1"/>
            <a:r>
              <a:rPr lang="en-US" sz="2400" dirty="0">
                <a:latin typeface="Times New Roman" panose="02020603050405020304" pitchFamily="18" charset="0"/>
                <a:cs typeface="Times New Roman" panose="02020603050405020304" pitchFamily="18" charset="0"/>
              </a:rPr>
              <a:t>- Bảng trạng thái </a:t>
            </a:r>
            <a:r>
              <a:rPr lang="en-US" sz="2400" dirty="0" err="1">
                <a:latin typeface="Times New Roman" panose="02020603050405020304" pitchFamily="18" charset="0"/>
                <a:cs typeface="Times New Roman" panose="02020603050405020304" pitchFamily="18" charset="0"/>
              </a:rPr>
              <a:t>biểu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diễn</a:t>
            </a:r>
            <a:r>
              <a:rPr lang="en-US" sz="2400" dirty="0">
                <a:latin typeface="Times New Roman" panose="02020603050405020304" pitchFamily="18" charset="0"/>
                <a:cs typeface="Times New Roman" panose="02020603050405020304" pitchFamily="18" charset="0"/>
              </a:rPr>
              <a:t> 1 </a:t>
            </a:r>
            <a:r>
              <a:rPr lang="en-US" sz="2400" dirty="0" err="1">
                <a:latin typeface="Times New Roman" panose="02020603050405020304" pitchFamily="18" charset="0"/>
                <a:cs typeface="Times New Roman" panose="02020603050405020304" pitchFamily="18" charset="0"/>
              </a:rPr>
              <a:t>hàm</a:t>
            </a:r>
            <a:r>
              <a:rPr lang="en-US" sz="2400" dirty="0">
                <a:latin typeface="Times New Roman" panose="02020603050405020304" pitchFamily="18" charset="0"/>
                <a:cs typeface="Times New Roman" panose="02020603050405020304" pitchFamily="18" charset="0"/>
              </a:rPr>
              <a:t> logic n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smtClean="0">
                <a:latin typeface="Times New Roman" panose="02020603050405020304" pitchFamily="18" charset="0"/>
                <a:cs typeface="Times New Roman" panose="02020603050405020304" pitchFamily="18" charset="0"/>
              </a:rPr>
              <a:t>:</a:t>
            </a:r>
          </a:p>
          <a:p>
            <a:pPr marL="508000" lvl="2"/>
            <a:r>
              <a:rPr lang="en-US" sz="2400" b="1" dirty="0" smtClean="0">
                <a:latin typeface="Times New Roman" panose="02020603050405020304" pitchFamily="18" charset="0"/>
                <a:cs typeface="Times New Roman" panose="02020603050405020304" pitchFamily="18" charset="0"/>
              </a:rPr>
              <a:t>(n+1) </a:t>
            </a:r>
            <a:r>
              <a:rPr lang="en-US" sz="2400" b="1" dirty="0" err="1" smtClean="0">
                <a:latin typeface="Times New Roman" panose="02020603050405020304" pitchFamily="18" charset="0"/>
                <a:cs typeface="Times New Roman" panose="02020603050405020304" pitchFamily="18" charset="0"/>
              </a:rPr>
              <a:t>cột</a:t>
            </a:r>
            <a:r>
              <a:rPr lang="en-US" sz="2400" b="1" dirty="0" smtClean="0">
                <a:latin typeface="Times New Roman" panose="02020603050405020304" pitchFamily="18" charset="0"/>
                <a:cs typeface="Times New Roman" panose="02020603050405020304" pitchFamily="18" charset="0"/>
              </a:rPr>
              <a:t>:</a:t>
            </a:r>
          </a:p>
          <a:p>
            <a:pPr lvl="3"/>
            <a:r>
              <a:rPr lang="en-US" sz="2400" dirty="0" smtClean="0">
                <a:latin typeface="Times New Roman" panose="02020603050405020304" pitchFamily="18" charset="0"/>
                <a:cs typeface="Times New Roman" panose="02020603050405020304" pitchFamily="18" charset="0"/>
              </a:rPr>
              <a:t>n </a:t>
            </a:r>
            <a:r>
              <a:rPr lang="en-US" sz="2400" dirty="0" err="1">
                <a:latin typeface="Times New Roman" panose="02020603050405020304" pitchFamily="18" charset="0"/>
                <a:cs typeface="Times New Roman" panose="02020603050405020304" pitchFamily="18" charset="0"/>
              </a:rPr>
              <a:t>cột</a:t>
            </a:r>
            <a:r>
              <a:rPr lang="en-US" sz="2400" dirty="0">
                <a:latin typeface="Times New Roman" panose="02020603050405020304" pitchFamily="18" charset="0"/>
                <a:cs typeface="Times New Roman" panose="02020603050405020304" pitchFamily="18" charset="0"/>
              </a:rPr>
              <a:t> đầu tương ứng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n </a:t>
            </a:r>
            <a:r>
              <a:rPr lang="en-US" sz="2400" dirty="0" err="1">
                <a:latin typeface="Times New Roman" panose="02020603050405020304" pitchFamily="18" charset="0"/>
                <a:cs typeface="Times New Roman" panose="02020603050405020304" pitchFamily="18" charset="0"/>
              </a:rPr>
              <a:t>biến</a:t>
            </a:r>
            <a:endParaRPr lang="en-US" sz="2400" dirty="0">
              <a:latin typeface="Times New Roman" panose="02020603050405020304" pitchFamily="18" charset="0"/>
              <a:cs typeface="Times New Roman" panose="02020603050405020304" pitchFamily="18" charset="0"/>
            </a:endParaRPr>
          </a:p>
          <a:p>
            <a:pPr lvl="3"/>
            <a:r>
              <a:rPr lang="en-US" sz="2400" dirty="0" err="1">
                <a:latin typeface="Times New Roman" panose="02020603050405020304" pitchFamily="18" charset="0"/>
                <a:cs typeface="Times New Roman" panose="02020603050405020304" pitchFamily="18" charset="0"/>
              </a:rPr>
              <a:t>cột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còn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lại</a:t>
            </a:r>
            <a:r>
              <a:rPr lang="en-US" sz="2400" dirty="0">
                <a:latin typeface="Times New Roman" panose="02020603050405020304" pitchFamily="18" charset="0"/>
                <a:cs typeface="Times New Roman" panose="02020603050405020304" pitchFamily="18" charset="0"/>
              </a:rPr>
              <a:t> tương ứng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hàm</a:t>
            </a:r>
            <a:endParaRPr lang="en-US" sz="2400" dirty="0">
              <a:latin typeface="Times New Roman" panose="02020603050405020304" pitchFamily="18" charset="0"/>
              <a:cs typeface="Times New Roman" panose="02020603050405020304" pitchFamily="18" charset="0"/>
            </a:endParaRPr>
          </a:p>
          <a:p>
            <a:pPr marL="465138" lvl="2"/>
            <a:r>
              <a:rPr lang="en-US" sz="2400" b="1" dirty="0">
                <a:latin typeface="Times New Roman" panose="02020603050405020304" pitchFamily="18" charset="0"/>
                <a:cs typeface="Times New Roman" panose="02020603050405020304" pitchFamily="18" charset="0"/>
              </a:rPr>
              <a:t>2</a:t>
            </a:r>
            <a:r>
              <a:rPr lang="en-US" sz="2400" b="1" baseline="30000" dirty="0">
                <a:latin typeface="Times New Roman" panose="02020603050405020304" pitchFamily="18" charset="0"/>
                <a:cs typeface="Times New Roman" panose="02020603050405020304" pitchFamily="18" charset="0"/>
              </a:rPr>
              <a:t>n</a:t>
            </a:r>
            <a:r>
              <a:rPr lang="en-US" sz="2400" b="1" dirty="0">
                <a:latin typeface="Times New Roman" panose="02020603050405020304" pitchFamily="18" charset="0"/>
                <a:cs typeface="Times New Roman" panose="02020603050405020304" pitchFamily="18" charset="0"/>
              </a:rPr>
              <a:t> + 1) </a:t>
            </a:r>
            <a:r>
              <a:rPr lang="en-US" sz="2400" b="1" dirty="0" err="1">
                <a:latin typeface="Times New Roman" panose="02020603050405020304" pitchFamily="18" charset="0"/>
                <a:cs typeface="Times New Roman" panose="02020603050405020304" pitchFamily="18" charset="0"/>
              </a:rPr>
              <a:t>hàng</a:t>
            </a:r>
            <a:r>
              <a:rPr lang="en-US" sz="2400" b="1" dirty="0">
                <a:latin typeface="Times New Roman" panose="02020603050405020304" pitchFamily="18" charset="0"/>
                <a:cs typeface="Times New Roman" panose="02020603050405020304" pitchFamily="18" charset="0"/>
              </a:rPr>
              <a:t>:</a:t>
            </a:r>
          </a:p>
          <a:p>
            <a:pPr lvl="3"/>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đầu </a:t>
            </a:r>
            <a:r>
              <a:rPr lang="en-US" sz="2400" dirty="0" err="1">
                <a:latin typeface="Times New Roman" panose="02020603050405020304" pitchFamily="18" charset="0"/>
                <a:cs typeface="Times New Roman" panose="02020603050405020304" pitchFamily="18" charset="0"/>
              </a:rPr>
              <a:t>tiên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diễn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hàm</a:t>
            </a:r>
            <a:r>
              <a:rPr lang="en-US" sz="2400" dirty="0">
                <a:latin typeface="Times New Roman" panose="02020603050405020304" pitchFamily="18" charset="0"/>
                <a:cs typeface="Times New Roman" panose="02020603050405020304" pitchFamily="18" charset="0"/>
              </a:rPr>
              <a:t>.</a:t>
            </a:r>
          </a:p>
          <a:p>
            <a:pPr lvl="3"/>
            <a:r>
              <a:rPr lang="en-US" sz="2400" dirty="0">
                <a:latin typeface="Times New Roman" panose="02020603050405020304" pitchFamily="18" charset="0"/>
                <a:cs typeface="Times New Roman" panose="02020603050405020304" pitchFamily="18" charset="0"/>
              </a:rPr>
              <a:t> 2</a:t>
            </a:r>
            <a:r>
              <a:rPr lang="en-US" sz="2400" baseline="30000" dirty="0">
                <a:latin typeface="Times New Roman" panose="02020603050405020304" pitchFamily="18" charset="0"/>
                <a:cs typeface="Times New Roman" panose="02020603050405020304" pitchFamily="18" charset="0"/>
              </a:rPr>
              <a:t>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còn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lại</a:t>
            </a:r>
            <a:r>
              <a:rPr lang="en-US" sz="2400" dirty="0">
                <a:latin typeface="Times New Roman" panose="02020603050405020304" pitchFamily="18" charset="0"/>
                <a:cs typeface="Times New Roman" panose="02020603050405020304" pitchFamily="18" charset="0"/>
              </a:rPr>
              <a:t> tương ứng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2</a:t>
            </a:r>
            <a:r>
              <a:rPr lang="en-US" sz="2400" baseline="30000" dirty="0">
                <a:latin typeface="Times New Roman" panose="02020603050405020304" pitchFamily="18" charset="0"/>
                <a:cs typeface="Times New Roman" panose="02020603050405020304" pitchFamily="18" charset="0"/>
              </a:rPr>
              <a:t>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tổ</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hợp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biến</a:t>
            </a:r>
            <a:endParaRPr lang="en-US" sz="2400" dirty="0">
              <a:latin typeface="Times New Roman" panose="02020603050405020304" pitchFamily="18" charset="0"/>
              <a:cs typeface="Times New Roman" panose="02020603050405020304" pitchFamily="18" charset="0"/>
            </a:endParaRPr>
          </a:p>
        </p:txBody>
      </p:sp>
      <p:sp>
        <p:nvSpPr>
          <p:cNvPr id="10" name="Rectangle 2"/>
          <p:cNvSpPr>
            <a:spLocks noGrp="1" noChangeArrowheads="1"/>
          </p:cNvSpPr>
          <p:nvPr>
            <p:ph type="title"/>
          </p:nvPr>
        </p:nvSpPr>
        <p:spPr>
          <a:xfrm>
            <a:off x="116114" y="217454"/>
            <a:ext cx="10551885" cy="580471"/>
          </a:xfrm>
        </p:spPr>
        <p:txBody>
          <a:bodyPr>
            <a:noAutofit/>
          </a:bodyPr>
          <a:lstStyle/>
          <a:p>
            <a:pPr algn="l"/>
            <a:r>
              <a:rPr lang="en-US" sz="3200" b="1" dirty="0" smtClean="0">
                <a:solidFill>
                  <a:srgbClr val="C00000"/>
                </a:solidFill>
                <a:latin typeface="Times New Roman" panose="02020603050405020304" pitchFamily="18" charset="0"/>
                <a:cs typeface="Times New Roman" panose="02020603050405020304" pitchFamily="18" charset="0"/>
              </a:rPr>
              <a:t>2.3. </a:t>
            </a:r>
            <a:r>
              <a:rPr lang="en-US" sz="3200" b="1" dirty="0" err="1" smtClean="0">
                <a:solidFill>
                  <a:srgbClr val="C00000"/>
                </a:solidFill>
                <a:latin typeface="Times New Roman" panose="02020603050405020304" pitchFamily="18" charset="0"/>
                <a:cs typeface="Times New Roman" panose="02020603050405020304" pitchFamily="18" charset="0"/>
              </a:rPr>
              <a:t>Hàm</a:t>
            </a:r>
            <a:r>
              <a:rPr lang="en-US" sz="3200" b="1" dirty="0" smtClean="0">
                <a:solidFill>
                  <a:srgbClr val="C00000"/>
                </a:solidFill>
                <a:latin typeface="Times New Roman" panose="02020603050405020304" pitchFamily="18" charset="0"/>
                <a:cs typeface="Times New Roman" panose="02020603050405020304" pitchFamily="18" charset="0"/>
              </a:rPr>
              <a:t> logic </a:t>
            </a:r>
            <a:r>
              <a:rPr lang="en-US" sz="3200" b="1" dirty="0" err="1" smtClean="0">
                <a:solidFill>
                  <a:srgbClr val="C00000"/>
                </a:solidFill>
                <a:latin typeface="Times New Roman" panose="02020603050405020304" pitchFamily="18" charset="0"/>
                <a:cs typeface="Times New Roman" panose="02020603050405020304" pitchFamily="18" charset="0"/>
              </a:rPr>
              <a:t>và</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các</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phương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pháp</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biểu</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diễn</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hàm</a:t>
            </a:r>
            <a:r>
              <a:rPr lang="en-US" sz="3200" b="1" dirty="0" smtClean="0">
                <a:solidFill>
                  <a:srgbClr val="C00000"/>
                </a:solidFill>
                <a:latin typeface="Times New Roman" panose="02020603050405020304" pitchFamily="18" charset="0"/>
                <a:cs typeface="Times New Roman" panose="02020603050405020304" pitchFamily="18" charset="0"/>
              </a:rPr>
              <a:t> logic (3)</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841829" y="927749"/>
            <a:ext cx="6359433" cy="523220"/>
          </a:xfrm>
          <a:prstGeom prst="rect">
            <a:avLst/>
          </a:prstGeom>
        </p:spPr>
        <p:txBody>
          <a:bodyPr wrap="none">
            <a:spAutoFit/>
          </a:bodyPr>
          <a:lstStyle/>
          <a:p>
            <a:r>
              <a:rPr lang="en-US" sz="2800" b="1" dirty="0" smtClean="0">
                <a:latin typeface="Times New Roman" panose="02020603050405020304" pitchFamily="18" charset="0"/>
                <a:cs typeface="Times New Roman" panose="02020603050405020304" pitchFamily="18" charset="0"/>
              </a:rPr>
              <a:t>2.3.2. </a:t>
            </a:r>
            <a:r>
              <a:rPr lang="en-US" sz="2800" b="1" dirty="0" err="1" smtClean="0">
                <a:latin typeface="Times New Roman" panose="02020603050405020304" pitchFamily="18" charset="0"/>
                <a:cs typeface="Times New Roman" panose="02020603050405020304" pitchFamily="18" charset="0"/>
              </a:rPr>
              <a:t>Phương</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pháp</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biểu</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diễn</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hàm</a:t>
            </a:r>
            <a:r>
              <a:rPr lang="en-US" sz="2800" b="1" dirty="0" smtClean="0">
                <a:latin typeface="Times New Roman" panose="02020603050405020304" pitchFamily="18" charset="0"/>
                <a:cs typeface="Times New Roman" panose="02020603050405020304" pitchFamily="18" charset="0"/>
              </a:rPr>
              <a:t> logic</a:t>
            </a:r>
            <a:endParaRPr lang="en-US" sz="28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68709">
                                            <p:txEl>
                                              <p:pRg st="0" end="0"/>
                                            </p:txEl>
                                          </p:spTgt>
                                        </p:tgtEl>
                                        <p:attrNameLst>
                                          <p:attrName>style.visibility</p:attrName>
                                        </p:attrNameLst>
                                      </p:cBhvr>
                                      <p:to>
                                        <p:strVal val="visible"/>
                                      </p:to>
                                    </p:set>
                                    <p:animEffect transition="in" filter="fade">
                                      <p:cBhvr>
                                        <p:cTn id="21" dur="1000"/>
                                        <p:tgtEl>
                                          <p:spTgt spid="968709">
                                            <p:txEl>
                                              <p:pRg st="0" end="0"/>
                                            </p:txEl>
                                          </p:spTgt>
                                        </p:tgtEl>
                                      </p:cBhvr>
                                    </p:animEffect>
                                    <p:anim calcmode="lin" valueType="num">
                                      <p:cBhvr>
                                        <p:cTn id="22" dur="1000" fill="hold"/>
                                        <p:tgtEl>
                                          <p:spTgt spid="968709">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96870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968706"/>
                                        </p:tgtEl>
                                        <p:attrNameLst>
                                          <p:attrName>style.visibility</p:attrName>
                                        </p:attrNameLst>
                                      </p:cBhvr>
                                      <p:to>
                                        <p:strVal val="visible"/>
                                      </p:to>
                                    </p:set>
                                    <p:animEffect transition="in" filter="barn(inVertical)">
                                      <p:cBhvr>
                                        <p:cTn id="35" dur="1000"/>
                                        <p:tgtEl>
                                          <p:spTgt spid="968706"/>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968707"/>
                                        </p:tgtEl>
                                        <p:attrNameLst>
                                          <p:attrName>style.visibility</p:attrName>
                                        </p:attrNameLst>
                                      </p:cBhvr>
                                      <p:to>
                                        <p:strVal val="visible"/>
                                      </p:to>
                                    </p:set>
                                    <p:animEffect transition="in" filter="barn(inVertical)">
                                      <p:cBhvr>
                                        <p:cTn id="40" dur="1000"/>
                                        <p:tgtEl>
                                          <p:spTgt spid="968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9731" name="Rectangle 3"/>
          <p:cNvSpPr>
            <a:spLocks noGrp="1" noChangeArrowheads="1"/>
          </p:cNvSpPr>
          <p:nvPr>
            <p:ph idx="1"/>
          </p:nvPr>
        </p:nvSpPr>
        <p:spPr>
          <a:xfrm>
            <a:off x="648537" y="2563910"/>
            <a:ext cx="8885796" cy="469414"/>
          </a:xfrm>
        </p:spPr>
        <p:txBody>
          <a:bodyPr>
            <a:noAutofit/>
          </a:bodyPr>
          <a:lstStyle/>
          <a:p>
            <a:pPr marL="0" lvl="1" indent="0">
              <a:buNone/>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mỗi</a:t>
            </a:r>
            <a:r>
              <a:rPr lang="en-US" sz="2400" dirty="0">
                <a:latin typeface="Times New Roman" panose="02020603050405020304" pitchFamily="18" charset="0"/>
                <a:cs typeface="Times New Roman" panose="02020603050405020304" pitchFamily="18" charset="0"/>
              </a:rPr>
              <a:t> ô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bảng</a:t>
            </a:r>
            <a:r>
              <a:rPr lang="en-US" sz="2400" dirty="0">
                <a:latin typeface="Times New Roman" panose="02020603050405020304" pitchFamily="18" charset="0"/>
                <a:cs typeface="Times New Roman" panose="02020603050405020304" pitchFamily="18" charset="0"/>
              </a:rPr>
              <a:t>  tương ứng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1 </a:t>
            </a:r>
            <a:r>
              <a:rPr lang="en-US" sz="2400" dirty="0" err="1">
                <a:latin typeface="Times New Roman" panose="02020603050405020304" pitchFamily="18" charset="0"/>
                <a:cs typeface="Times New Roman" panose="02020603050405020304" pitchFamily="18" charset="0"/>
              </a:rPr>
              <a:t>dòng</a:t>
            </a:r>
            <a:r>
              <a:rPr lang="en-US" sz="2400" dirty="0">
                <a:latin typeface="Times New Roman" panose="02020603050405020304" pitchFamily="18" charset="0"/>
                <a:cs typeface="Times New Roman" panose="02020603050405020304" pitchFamily="18" charset="0"/>
              </a:rPr>
              <a:t> của </a:t>
            </a:r>
            <a:r>
              <a:rPr lang="en-US" sz="2400" dirty="0" err="1">
                <a:latin typeface="Times New Roman" panose="02020603050405020304" pitchFamily="18" charset="0"/>
                <a:cs typeface="Times New Roman" panose="02020603050405020304" pitchFamily="18" charset="0"/>
              </a:rPr>
              <a:t>bảng</a:t>
            </a:r>
            <a:r>
              <a:rPr lang="en-US" sz="2400" dirty="0">
                <a:latin typeface="Times New Roman" panose="02020603050405020304" pitchFamily="18" charset="0"/>
                <a:cs typeface="Times New Roman" panose="02020603050405020304" pitchFamily="18" charset="0"/>
              </a:rPr>
              <a:t> trạng thái.</a:t>
            </a:r>
          </a:p>
          <a:p>
            <a:pPr marL="0" lvl="1" indent="0">
              <a:buNone/>
            </a:pPr>
            <a:r>
              <a:rPr lang="en-US" sz="2400" dirty="0">
                <a:latin typeface="Times New Roman" panose="02020603050405020304" pitchFamily="18" charset="0"/>
                <a:cs typeface="Times New Roman" panose="02020603050405020304" pitchFamily="18" charset="0"/>
              </a:rPr>
              <a:t> </a:t>
            </a:r>
          </a:p>
        </p:txBody>
      </p:sp>
      <p:sp>
        <p:nvSpPr>
          <p:cNvPr id="5" name="Slide Number Placeholder 5"/>
          <p:cNvSpPr>
            <a:spLocks noGrp="1"/>
          </p:cNvSpPr>
          <p:nvPr>
            <p:ph type="sldNum" sz="quarter" idx="12"/>
          </p:nvPr>
        </p:nvSpPr>
        <p:spPr/>
        <p:txBody>
          <a:bodyPr/>
          <a:lstStyle/>
          <a:p>
            <a:fld id="{F5DF5735-BB6C-42D6-833B-64D67DFE306A}" type="slidenum">
              <a:rPr lang="en-US"/>
              <a:pPr/>
              <a:t>35</a:t>
            </a:fld>
            <a:endParaRPr lang="en-US"/>
          </a:p>
        </p:txBody>
      </p:sp>
      <p:grpSp>
        <p:nvGrpSpPr>
          <p:cNvPr id="1764353" name="Group 1"/>
          <p:cNvGrpSpPr>
            <a:grpSpLocks/>
          </p:cNvGrpSpPr>
          <p:nvPr/>
        </p:nvGrpSpPr>
        <p:grpSpPr bwMode="auto">
          <a:xfrm>
            <a:off x="7774871" y="3948074"/>
            <a:ext cx="2743200" cy="2286000"/>
            <a:chOff x="4455" y="8928"/>
            <a:chExt cx="2118" cy="1931"/>
          </a:xfrm>
        </p:grpSpPr>
        <p:grpSp>
          <p:nvGrpSpPr>
            <p:cNvPr id="1764354" name="Group 2"/>
            <p:cNvGrpSpPr>
              <a:grpSpLocks/>
            </p:cNvGrpSpPr>
            <p:nvPr/>
          </p:nvGrpSpPr>
          <p:grpSpPr bwMode="auto">
            <a:xfrm>
              <a:off x="4763" y="9212"/>
              <a:ext cx="1810" cy="1647"/>
              <a:chOff x="4763" y="9212"/>
              <a:chExt cx="1810" cy="1647"/>
            </a:xfrm>
          </p:grpSpPr>
          <p:sp>
            <p:nvSpPr>
              <p:cNvPr id="1764355" name="Text Box 3"/>
              <p:cNvSpPr txBox="1">
                <a:spLocks noChangeArrowheads="1"/>
              </p:cNvSpPr>
              <p:nvPr/>
            </p:nvSpPr>
            <p:spPr bwMode="auto">
              <a:xfrm>
                <a:off x="5285" y="9706"/>
                <a:ext cx="1204" cy="115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spcBef>
                    <a:spcPts val="600"/>
                  </a:spcBef>
                  <a:spcAft>
                    <a:spcPts val="600"/>
                  </a:spcAft>
                </a:pPr>
                <a:r>
                  <a:rPr lang="en-US" sz="2000" dirty="0">
                    <a:latin typeface="Calibri" pitchFamily="34" charset="0"/>
                    <a:cs typeface="Arial" pitchFamily="34" charset="0"/>
                  </a:rPr>
                  <a:t>  0             1</a:t>
                </a:r>
              </a:p>
              <a:p>
                <a:pPr>
                  <a:spcAft>
                    <a:spcPts val="600"/>
                  </a:spcAft>
                </a:pPr>
                <a:endParaRPr lang="en-US" sz="2000" dirty="0">
                  <a:latin typeface="Calibri" pitchFamily="34" charset="0"/>
                  <a:cs typeface="Arial" pitchFamily="34" charset="0"/>
                </a:endParaRPr>
              </a:p>
              <a:p>
                <a:pPr>
                  <a:spcAft>
                    <a:spcPts val="600"/>
                  </a:spcAft>
                </a:pPr>
                <a:r>
                  <a:rPr lang="en-US" sz="2000" dirty="0">
                    <a:latin typeface="Calibri" pitchFamily="34" charset="0"/>
                    <a:cs typeface="Arial" pitchFamily="34" charset="0"/>
                  </a:rPr>
                  <a:t>   1            1</a:t>
                </a:r>
                <a:endParaRPr lang="en-US" sz="2000" dirty="0">
                  <a:latin typeface="Arial" pitchFamily="34" charset="0"/>
                  <a:cs typeface="Arial" pitchFamily="34" charset="0"/>
                </a:endParaRPr>
              </a:p>
            </p:txBody>
          </p:sp>
          <p:sp>
            <p:nvSpPr>
              <p:cNvPr id="1764356" name="Line 4"/>
              <p:cNvSpPr>
                <a:spLocks noChangeShapeType="1"/>
              </p:cNvSpPr>
              <p:nvPr/>
            </p:nvSpPr>
            <p:spPr bwMode="auto">
              <a:xfrm>
                <a:off x="5285" y="10266"/>
                <a:ext cx="1204" cy="0"/>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1764357" name="Line 5"/>
              <p:cNvSpPr>
                <a:spLocks noChangeShapeType="1"/>
              </p:cNvSpPr>
              <p:nvPr/>
            </p:nvSpPr>
            <p:spPr bwMode="auto">
              <a:xfrm>
                <a:off x="5873" y="9706"/>
                <a:ext cx="0" cy="1120"/>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1764358" name="Text Box 6"/>
              <p:cNvSpPr txBox="1">
                <a:spLocks noChangeArrowheads="1"/>
              </p:cNvSpPr>
              <p:nvPr/>
            </p:nvSpPr>
            <p:spPr bwMode="auto">
              <a:xfrm>
                <a:off x="5229" y="9314"/>
                <a:ext cx="1344" cy="4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Aft>
                    <a:spcPts val="1000"/>
                  </a:spcAft>
                </a:pPr>
                <a:r>
                  <a:rPr lang="en-US" sz="2000" b="1">
                    <a:latin typeface="Calibri" pitchFamily="34" charset="0"/>
                    <a:cs typeface="Arial" pitchFamily="34" charset="0"/>
                  </a:rPr>
                  <a:t>    0            1</a:t>
                </a:r>
                <a:endParaRPr lang="en-US" sz="2000">
                  <a:latin typeface="Arial" pitchFamily="34" charset="0"/>
                  <a:cs typeface="Arial" pitchFamily="34" charset="0"/>
                </a:endParaRPr>
              </a:p>
            </p:txBody>
          </p:sp>
          <p:sp>
            <p:nvSpPr>
              <p:cNvPr id="1764359" name="Text Box 7"/>
              <p:cNvSpPr txBox="1">
                <a:spLocks noChangeArrowheads="1"/>
              </p:cNvSpPr>
              <p:nvPr/>
            </p:nvSpPr>
            <p:spPr bwMode="auto">
              <a:xfrm>
                <a:off x="4893" y="9734"/>
                <a:ext cx="476" cy="10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Aft>
                    <a:spcPts val="0"/>
                  </a:spcAft>
                </a:pPr>
                <a:r>
                  <a:rPr lang="en-US" sz="2000" b="1">
                    <a:latin typeface="Times New Roman" pitchFamily="18" charset="0"/>
                    <a:cs typeface="Arial" pitchFamily="34" charset="0"/>
                  </a:rPr>
                  <a:t>0</a:t>
                </a:r>
              </a:p>
              <a:p>
                <a:pPr>
                  <a:spcAft>
                    <a:spcPts val="1000"/>
                  </a:spcAft>
                </a:pPr>
                <a:endParaRPr lang="en-US" sz="2000" b="1">
                  <a:latin typeface="Times New Roman" pitchFamily="18" charset="0"/>
                  <a:cs typeface="Arial" pitchFamily="34" charset="0"/>
                </a:endParaRPr>
              </a:p>
              <a:p>
                <a:pPr>
                  <a:spcAft>
                    <a:spcPts val="1000"/>
                  </a:spcAft>
                </a:pPr>
                <a:r>
                  <a:rPr lang="en-US" sz="2000" b="1">
                    <a:latin typeface="Calibri" pitchFamily="34" charset="0"/>
                    <a:cs typeface="Arial" pitchFamily="34" charset="0"/>
                  </a:rPr>
                  <a:t>1</a:t>
                </a:r>
                <a:endParaRPr lang="en-US" sz="2000">
                  <a:latin typeface="Arial" pitchFamily="34" charset="0"/>
                  <a:cs typeface="Arial" pitchFamily="34" charset="0"/>
                </a:endParaRPr>
              </a:p>
            </p:txBody>
          </p:sp>
          <p:sp>
            <p:nvSpPr>
              <p:cNvPr id="1764360" name="Line 8"/>
              <p:cNvSpPr>
                <a:spLocks noChangeShapeType="1"/>
              </p:cNvSpPr>
              <p:nvPr/>
            </p:nvSpPr>
            <p:spPr bwMode="auto">
              <a:xfrm flipH="1" flipV="1">
                <a:off x="4865" y="9286"/>
                <a:ext cx="420" cy="420"/>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1764361" name="Text Box 9"/>
              <p:cNvSpPr txBox="1">
                <a:spLocks noChangeArrowheads="1"/>
              </p:cNvSpPr>
              <p:nvPr/>
            </p:nvSpPr>
            <p:spPr bwMode="auto">
              <a:xfrm>
                <a:off x="4763" y="9402"/>
                <a:ext cx="560" cy="5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Aft>
                    <a:spcPts val="1000"/>
                  </a:spcAft>
                </a:pPr>
                <a:r>
                  <a:rPr lang="en-US" sz="2000" b="1">
                    <a:latin typeface="Calibri" pitchFamily="34" charset="0"/>
                    <a:cs typeface="Arial" pitchFamily="34" charset="0"/>
                  </a:rPr>
                  <a:t>A</a:t>
                </a:r>
                <a:endParaRPr lang="en-US" sz="2000">
                  <a:latin typeface="Arial" pitchFamily="34" charset="0"/>
                  <a:cs typeface="Arial" pitchFamily="34" charset="0"/>
                </a:endParaRPr>
              </a:p>
            </p:txBody>
          </p:sp>
          <p:sp>
            <p:nvSpPr>
              <p:cNvPr id="1764362" name="Text Box 10"/>
              <p:cNvSpPr txBox="1">
                <a:spLocks noChangeArrowheads="1"/>
              </p:cNvSpPr>
              <p:nvPr/>
            </p:nvSpPr>
            <p:spPr bwMode="auto">
              <a:xfrm>
                <a:off x="4983" y="9212"/>
                <a:ext cx="560" cy="5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Aft>
                    <a:spcPts val="1000"/>
                  </a:spcAft>
                </a:pPr>
                <a:r>
                  <a:rPr lang="en-US" sz="2000" b="1">
                    <a:latin typeface="Calibri" pitchFamily="34" charset="0"/>
                    <a:cs typeface="Arial" pitchFamily="34" charset="0"/>
                  </a:rPr>
                  <a:t>B</a:t>
                </a:r>
                <a:endParaRPr lang="en-US" sz="2000">
                  <a:latin typeface="Arial" pitchFamily="34" charset="0"/>
                  <a:cs typeface="Arial" pitchFamily="34" charset="0"/>
                </a:endParaRPr>
              </a:p>
            </p:txBody>
          </p:sp>
        </p:grpSp>
        <p:sp>
          <p:nvSpPr>
            <p:cNvPr id="1764363" name="Text Box 11"/>
            <p:cNvSpPr txBox="1">
              <a:spLocks noChangeArrowheads="1"/>
            </p:cNvSpPr>
            <p:nvPr/>
          </p:nvSpPr>
          <p:spPr bwMode="auto">
            <a:xfrm>
              <a:off x="4455" y="8928"/>
              <a:ext cx="560" cy="5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Aft>
                  <a:spcPts val="1000"/>
                </a:spcAft>
              </a:pPr>
              <a:r>
                <a:rPr lang="en-US" sz="2000" b="1">
                  <a:latin typeface="Calibri" pitchFamily="34" charset="0"/>
                  <a:cs typeface="Arial" pitchFamily="34" charset="0"/>
                </a:rPr>
                <a:t>F</a:t>
              </a:r>
              <a:endParaRPr lang="en-US" sz="2000">
                <a:latin typeface="Arial" pitchFamily="34" charset="0"/>
                <a:cs typeface="Arial" pitchFamily="34" charset="0"/>
              </a:endParaRPr>
            </a:p>
          </p:txBody>
        </p:sp>
      </p:grpSp>
      <p:sp>
        <p:nvSpPr>
          <p:cNvPr id="2" name="Rectangle 1"/>
          <p:cNvSpPr/>
          <p:nvPr/>
        </p:nvSpPr>
        <p:spPr>
          <a:xfrm>
            <a:off x="1241561" y="1340967"/>
            <a:ext cx="4092787" cy="523220"/>
          </a:xfrm>
          <a:prstGeom prst="rect">
            <a:avLst/>
          </a:prstGeom>
        </p:spPr>
        <p:txBody>
          <a:bodyPr wrap="none">
            <a:spAutoFit/>
          </a:bodyPr>
          <a:lstStyle/>
          <a:p>
            <a:pPr marL="457200" indent="-457200">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Dùng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bảng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Karnaugh</a:t>
            </a:r>
            <a:endParaRPr lang="en-US" sz="2800" b="1" dirty="0">
              <a:latin typeface="Times New Roman" panose="02020603050405020304" pitchFamily="18" charset="0"/>
              <a:cs typeface="Times New Roman" panose="02020603050405020304" pitchFamily="18" charset="0"/>
            </a:endParaRPr>
          </a:p>
        </p:txBody>
      </p:sp>
      <p:sp>
        <p:nvSpPr>
          <p:cNvPr id="3" name="Rectangle 2"/>
          <p:cNvSpPr/>
          <p:nvPr/>
        </p:nvSpPr>
        <p:spPr>
          <a:xfrm>
            <a:off x="614073" y="2026383"/>
            <a:ext cx="8276195" cy="461665"/>
          </a:xfrm>
          <a:prstGeom prst="rect">
            <a:avLst/>
          </a:prstGeom>
        </p:spPr>
        <p:txBody>
          <a:bodyPr wrap="square">
            <a:spAutoFit/>
          </a:bodyPr>
          <a:lstStyle/>
          <a:p>
            <a:pPr marL="0" lvl="1"/>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Đây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diễn</a:t>
            </a:r>
            <a:r>
              <a:rPr lang="en-US" sz="2400" dirty="0">
                <a:latin typeface="Times New Roman" panose="02020603050405020304" pitchFamily="18" charset="0"/>
                <a:cs typeface="Times New Roman" panose="02020603050405020304" pitchFamily="18" charset="0"/>
              </a:rPr>
              <a:t> tương </a:t>
            </a:r>
            <a:r>
              <a:rPr lang="en-US" sz="2400" dirty="0" err="1">
                <a:latin typeface="Times New Roman" panose="02020603050405020304" pitchFamily="18" charset="0"/>
                <a:cs typeface="Times New Roman" panose="02020603050405020304" pitchFamily="18" charset="0"/>
              </a:rPr>
              <a:t>đương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bảng</a:t>
            </a:r>
            <a:r>
              <a:rPr lang="en-US" sz="2400" dirty="0">
                <a:latin typeface="Times New Roman" panose="02020603050405020304" pitchFamily="18" charset="0"/>
                <a:cs typeface="Times New Roman" panose="02020603050405020304" pitchFamily="18" charset="0"/>
              </a:rPr>
              <a:t> trạng thái.</a:t>
            </a:r>
          </a:p>
        </p:txBody>
      </p:sp>
      <p:sp>
        <p:nvSpPr>
          <p:cNvPr id="4" name="Rectangle 3"/>
          <p:cNvSpPr/>
          <p:nvPr/>
        </p:nvSpPr>
        <p:spPr>
          <a:xfrm>
            <a:off x="2945070" y="5091074"/>
            <a:ext cx="3428824" cy="461665"/>
          </a:xfrm>
          <a:prstGeom prst="rect">
            <a:avLst/>
          </a:prstGeom>
        </p:spPr>
        <p:txBody>
          <a:bodyPr wrap="none">
            <a:spAutoFit/>
          </a:bodyPr>
          <a:lstStyle/>
          <a:p>
            <a:pPr marL="0" lvl="1"/>
            <a:r>
              <a:rPr lang="en-US" sz="2400" b="1" i="1" dirty="0" err="1">
                <a:latin typeface="Times New Roman" panose="02020603050405020304" pitchFamily="18" charset="0"/>
                <a:cs typeface="Times New Roman" panose="02020603050405020304" pitchFamily="18" charset="0"/>
              </a:rPr>
              <a:t>Ví</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dụ</a:t>
            </a:r>
            <a:r>
              <a:rPr lang="en-US" sz="2400" b="1"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F= A OR B</a:t>
            </a:r>
          </a:p>
        </p:txBody>
      </p:sp>
      <p:sp>
        <p:nvSpPr>
          <p:cNvPr id="6" name="Rectangle 5"/>
          <p:cNvSpPr/>
          <p:nvPr/>
        </p:nvSpPr>
        <p:spPr>
          <a:xfrm>
            <a:off x="648537" y="3083367"/>
            <a:ext cx="8497934" cy="461665"/>
          </a:xfrm>
          <a:prstGeom prst="rect">
            <a:avLst/>
          </a:prstGeom>
        </p:spPr>
        <p:txBody>
          <a:bodyPr wrap="square">
            <a:spAutoFit/>
          </a:bodyPr>
          <a:lstStyle/>
          <a:p>
            <a:pPr marL="0" lvl="1"/>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Tọa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ô </a:t>
            </a:r>
            <a:r>
              <a:rPr lang="en-US" sz="2400" dirty="0" err="1">
                <a:latin typeface="Times New Roman" panose="02020603050405020304" pitchFamily="18" charset="0"/>
                <a:cs typeface="Times New Roman" panose="02020603050405020304" pitchFamily="18" charset="0"/>
              </a:rPr>
              <a:t>xác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tổ</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hợp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viết</a:t>
            </a:r>
            <a:r>
              <a:rPr lang="en-US" sz="2400" dirty="0">
                <a:latin typeface="Times New Roman" panose="02020603050405020304" pitchFamily="18" charset="0"/>
                <a:cs typeface="Times New Roman" panose="02020603050405020304" pitchFamily="18" charset="0"/>
              </a:rPr>
              <a:t> theo </a:t>
            </a:r>
            <a:r>
              <a:rPr lang="en-US" sz="2400" dirty="0" err="1">
                <a:latin typeface="Times New Roman" panose="02020603050405020304" pitchFamily="18" charset="0"/>
                <a:cs typeface="Times New Roman" panose="02020603050405020304" pitchFamily="18" charset="0"/>
              </a:rPr>
              <a:t>mã</a:t>
            </a:r>
            <a:r>
              <a:rPr lang="en-US" sz="2400" dirty="0">
                <a:latin typeface="Times New Roman" panose="02020603050405020304" pitchFamily="18" charset="0"/>
                <a:cs typeface="Times New Roman" panose="02020603050405020304" pitchFamily="18" charset="0"/>
              </a:rPr>
              <a:t> gray).</a:t>
            </a:r>
          </a:p>
        </p:txBody>
      </p:sp>
      <p:sp>
        <p:nvSpPr>
          <p:cNvPr id="7" name="Rectangle 6"/>
          <p:cNvSpPr/>
          <p:nvPr/>
        </p:nvSpPr>
        <p:spPr>
          <a:xfrm>
            <a:off x="540900" y="3679103"/>
            <a:ext cx="8494305" cy="461665"/>
          </a:xfrm>
          <a:prstGeom prst="rect">
            <a:avLst/>
          </a:prstGeom>
        </p:spPr>
        <p:txBody>
          <a:bodyPr wrap="square">
            <a:spAutoFit/>
          </a:bodyPr>
          <a:lstStyle/>
          <a:p>
            <a:pPr marL="0" lvl="1"/>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ghi</a:t>
            </a:r>
            <a:r>
              <a:rPr lang="en-US" sz="2400" dirty="0">
                <a:latin typeface="Times New Roman" panose="02020603050405020304" pitchFamily="18" charset="0"/>
                <a:cs typeface="Times New Roman" panose="02020603050405020304" pitchFamily="18" charset="0"/>
              </a:rPr>
              <a:t> vào ô tương ứng.</a:t>
            </a:r>
          </a:p>
        </p:txBody>
      </p:sp>
      <p:sp>
        <p:nvSpPr>
          <p:cNvPr id="22" name="Rectangle 2"/>
          <p:cNvSpPr>
            <a:spLocks noGrp="1" noChangeArrowheads="1"/>
          </p:cNvSpPr>
          <p:nvPr>
            <p:ph type="title"/>
          </p:nvPr>
        </p:nvSpPr>
        <p:spPr>
          <a:xfrm>
            <a:off x="116114" y="144884"/>
            <a:ext cx="10551885" cy="580471"/>
          </a:xfrm>
        </p:spPr>
        <p:txBody>
          <a:bodyPr>
            <a:noAutofit/>
          </a:bodyPr>
          <a:lstStyle/>
          <a:p>
            <a:pPr algn="l"/>
            <a:r>
              <a:rPr lang="en-US" sz="3200" b="1" dirty="0" smtClean="0">
                <a:solidFill>
                  <a:srgbClr val="C00000"/>
                </a:solidFill>
                <a:latin typeface="Times New Roman" panose="02020603050405020304" pitchFamily="18" charset="0"/>
                <a:cs typeface="Times New Roman" panose="02020603050405020304" pitchFamily="18" charset="0"/>
              </a:rPr>
              <a:t>2.3. </a:t>
            </a:r>
            <a:r>
              <a:rPr lang="en-US" sz="3200" b="1" dirty="0" err="1" smtClean="0">
                <a:solidFill>
                  <a:srgbClr val="C00000"/>
                </a:solidFill>
                <a:latin typeface="Times New Roman" panose="02020603050405020304" pitchFamily="18" charset="0"/>
                <a:cs typeface="Times New Roman" panose="02020603050405020304" pitchFamily="18" charset="0"/>
              </a:rPr>
              <a:t>Hàm</a:t>
            </a:r>
            <a:r>
              <a:rPr lang="en-US" sz="3200" b="1" dirty="0" smtClean="0">
                <a:solidFill>
                  <a:srgbClr val="C00000"/>
                </a:solidFill>
                <a:latin typeface="Times New Roman" panose="02020603050405020304" pitchFamily="18" charset="0"/>
                <a:cs typeface="Times New Roman" panose="02020603050405020304" pitchFamily="18" charset="0"/>
              </a:rPr>
              <a:t> logic </a:t>
            </a:r>
            <a:r>
              <a:rPr lang="en-US" sz="3200" b="1" dirty="0" err="1" smtClean="0">
                <a:solidFill>
                  <a:srgbClr val="C00000"/>
                </a:solidFill>
                <a:latin typeface="Times New Roman" panose="02020603050405020304" pitchFamily="18" charset="0"/>
                <a:cs typeface="Times New Roman" panose="02020603050405020304" pitchFamily="18" charset="0"/>
              </a:rPr>
              <a:t>và</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các</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phương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pháp</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biểu</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diễn</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hàm</a:t>
            </a:r>
            <a:r>
              <a:rPr lang="en-US" sz="3200" b="1" dirty="0" smtClean="0">
                <a:solidFill>
                  <a:srgbClr val="C00000"/>
                </a:solidFill>
                <a:latin typeface="Times New Roman" panose="02020603050405020304" pitchFamily="18" charset="0"/>
                <a:cs typeface="Times New Roman" panose="02020603050405020304" pitchFamily="18" charset="0"/>
              </a:rPr>
              <a:t> logic (4)</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23" name="Rectangle 22"/>
          <p:cNvSpPr/>
          <p:nvPr/>
        </p:nvSpPr>
        <p:spPr>
          <a:xfrm>
            <a:off x="841829" y="855179"/>
            <a:ext cx="6359433" cy="523220"/>
          </a:xfrm>
          <a:prstGeom prst="rect">
            <a:avLst/>
          </a:prstGeom>
        </p:spPr>
        <p:txBody>
          <a:bodyPr wrap="none">
            <a:spAutoFit/>
          </a:bodyPr>
          <a:lstStyle/>
          <a:p>
            <a:r>
              <a:rPr lang="en-US" sz="2800" b="1" dirty="0" smtClean="0">
                <a:latin typeface="Times New Roman" panose="02020603050405020304" pitchFamily="18" charset="0"/>
                <a:cs typeface="Times New Roman" panose="02020603050405020304" pitchFamily="18" charset="0"/>
              </a:rPr>
              <a:t>2.3.2. </a:t>
            </a:r>
            <a:r>
              <a:rPr lang="en-US" sz="2800" b="1" dirty="0" err="1" smtClean="0">
                <a:latin typeface="Times New Roman" panose="02020603050405020304" pitchFamily="18" charset="0"/>
                <a:cs typeface="Times New Roman" panose="02020603050405020304" pitchFamily="18" charset="0"/>
              </a:rPr>
              <a:t>Phương</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pháp</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biểu</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diễn</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hàm</a:t>
            </a:r>
            <a:r>
              <a:rPr lang="en-US" sz="2800" b="1" dirty="0" smtClean="0">
                <a:latin typeface="Times New Roman" panose="02020603050405020304" pitchFamily="18" charset="0"/>
                <a:cs typeface="Times New Roman" panose="02020603050405020304" pitchFamily="18" charset="0"/>
              </a:rPr>
              <a:t> logic</a:t>
            </a:r>
            <a:endParaRPr lang="en-US" sz="28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69731">
                                            <p:txEl>
                                              <p:pRg st="0" end="0"/>
                                            </p:txEl>
                                          </p:spTgt>
                                        </p:tgtEl>
                                        <p:attrNameLst>
                                          <p:attrName>style.visibility</p:attrName>
                                        </p:attrNameLst>
                                      </p:cBhvr>
                                      <p:to>
                                        <p:strVal val="visible"/>
                                      </p:to>
                                    </p:set>
                                    <p:animEffect transition="in" filter="fade">
                                      <p:cBhvr>
                                        <p:cTn id="28" dur="1000"/>
                                        <p:tgtEl>
                                          <p:spTgt spid="969731">
                                            <p:txEl>
                                              <p:pRg st="0" end="0"/>
                                            </p:txEl>
                                          </p:spTgt>
                                        </p:tgtEl>
                                      </p:cBhvr>
                                    </p:animEffect>
                                    <p:anim calcmode="lin" valueType="num">
                                      <p:cBhvr>
                                        <p:cTn id="29" dur="1000" fill="hold"/>
                                        <p:tgtEl>
                                          <p:spTgt spid="969731">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6973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1000"/>
                                        <p:tgtEl>
                                          <p:spTgt spid="6">
                                            <p:txEl>
                                              <p:pRg st="0" end="0"/>
                                            </p:txEl>
                                          </p:spTgt>
                                        </p:tgtEl>
                                      </p:cBhvr>
                                    </p:animEffect>
                                    <p:anim calcmode="lin" valueType="num">
                                      <p:cBhvr>
                                        <p:cTn id="36"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barn(inVertical)">
                                      <p:cBhvr>
                                        <p:cTn id="49" dur="1000"/>
                                        <p:tgtEl>
                                          <p:spTgt spid="4"/>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1764353"/>
                                        </p:tgtEl>
                                        <p:attrNameLst>
                                          <p:attrName>style.visibility</p:attrName>
                                        </p:attrNameLst>
                                      </p:cBhvr>
                                      <p:to>
                                        <p:strVal val="visible"/>
                                      </p:to>
                                    </p:set>
                                    <p:animEffect transition="in" filter="barn(inVertical)">
                                      <p:cBhvr>
                                        <p:cTn id="54" dur="1000"/>
                                        <p:tgtEl>
                                          <p:spTgt spid="1764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0755" name="Rectangle 3"/>
          <p:cNvSpPr>
            <a:spLocks noGrp="1" noChangeArrowheads="1"/>
          </p:cNvSpPr>
          <p:nvPr>
            <p:ph type="body" sz="half" idx="1"/>
          </p:nvPr>
        </p:nvSpPr>
        <p:spPr>
          <a:xfrm>
            <a:off x="800100" y="2364346"/>
            <a:ext cx="8534400" cy="491899"/>
          </a:xfrm>
        </p:spPr>
        <p:txBody>
          <a:bodyPr>
            <a:noAutofit/>
          </a:bodyPr>
          <a:lstStyle/>
          <a:p>
            <a:pPr marL="0" lvl="1" indent="0">
              <a:buNone/>
            </a:pP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đồ </a:t>
            </a:r>
            <a:r>
              <a:rPr lang="en-US" sz="2400" dirty="0" err="1">
                <a:latin typeface="Times New Roman" panose="02020603050405020304" pitchFamily="18" charset="0"/>
                <a:cs typeface="Times New Roman" panose="02020603050405020304" pitchFamily="18" charset="0"/>
              </a:rPr>
              <a:t>thị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biểu</a:t>
            </a:r>
            <a:r>
              <a:rPr lang="en-US" sz="2400" dirty="0">
                <a:latin typeface="Times New Roman" panose="02020603050405020304" pitchFamily="18" charset="0"/>
                <a:cs typeface="Times New Roman" panose="02020603050405020304" pitchFamily="18" charset="0"/>
              </a:rPr>
              <a:t> diễn </a:t>
            </a:r>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biến </a:t>
            </a:r>
            <a:r>
              <a:rPr lang="en-US" sz="2400" dirty="0" err="1">
                <a:latin typeface="Times New Roman" panose="02020603050405020304" pitchFamily="18" charset="0"/>
                <a:cs typeface="Times New Roman" panose="02020603050405020304" pitchFamily="18" charset="0"/>
              </a:rPr>
              <a:t>đổi</a:t>
            </a:r>
            <a:r>
              <a:rPr lang="en-US" sz="2400" dirty="0">
                <a:latin typeface="Times New Roman" panose="02020603050405020304" pitchFamily="18" charset="0"/>
                <a:cs typeface="Times New Roman" panose="02020603050405020304" pitchFamily="18" charset="0"/>
              </a:rPr>
              <a:t> theo </a:t>
            </a:r>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gian</a:t>
            </a:r>
            <a:r>
              <a:rPr lang="en-US" sz="2400" dirty="0">
                <a:latin typeface="Times New Roman" panose="02020603050405020304" pitchFamily="18" charset="0"/>
                <a:cs typeface="Times New Roman" panose="02020603050405020304" pitchFamily="18" charset="0"/>
              </a:rPr>
              <a:t> của biến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hàm</a:t>
            </a:r>
            <a:r>
              <a:rPr lang="en-US" sz="2400" dirty="0">
                <a:latin typeface="Times New Roman" panose="02020603050405020304" pitchFamily="18" charset="0"/>
                <a:cs typeface="Times New Roman" panose="02020603050405020304" pitchFamily="18" charset="0"/>
              </a:rPr>
              <a:t> logic</a:t>
            </a:r>
          </a:p>
        </p:txBody>
      </p:sp>
      <p:graphicFrame>
        <p:nvGraphicFramePr>
          <p:cNvPr id="970756" name="Object 4"/>
          <p:cNvGraphicFramePr>
            <a:graphicFrameLocks noGrp="1" noChangeAspect="1"/>
          </p:cNvGraphicFramePr>
          <p:nvPr>
            <p:ph sz="half" idx="2"/>
            <p:extLst>
              <p:ext uri="{D42A27DB-BD31-4B8C-83A1-F6EECF244321}">
                <p14:modId xmlns:p14="http://schemas.microsoft.com/office/powerpoint/2010/main" val="2119733867"/>
              </p:ext>
            </p:extLst>
          </p:nvPr>
        </p:nvGraphicFramePr>
        <p:xfrm>
          <a:off x="6134100" y="3395664"/>
          <a:ext cx="4495800" cy="3125787"/>
        </p:xfrm>
        <a:graphic>
          <a:graphicData uri="http://schemas.openxmlformats.org/presentationml/2006/ole">
            <mc:AlternateContent xmlns:mc="http://schemas.openxmlformats.org/markup-compatibility/2006">
              <mc:Choice xmlns:v="urn:schemas-microsoft-com:vml" Requires="v">
                <p:oleObj spid="_x0000_s971023" name="Visio" r:id="rId3" imgW="2317022" imgH="1611866" progId="">
                  <p:embed/>
                </p:oleObj>
              </mc:Choice>
              <mc:Fallback>
                <p:oleObj name="Visio" r:id="rId3" imgW="2317022" imgH="1611866" progId="">
                  <p:embed/>
                  <p:pic>
                    <p:nvPicPr>
                      <p:cNvPr id="0" name="Picture 19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4100" y="3395664"/>
                        <a:ext cx="4495800" cy="312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6"/>
          <p:cNvSpPr>
            <a:spLocks noGrp="1"/>
          </p:cNvSpPr>
          <p:nvPr>
            <p:ph type="sldNum" sz="quarter" idx="12"/>
          </p:nvPr>
        </p:nvSpPr>
        <p:spPr/>
        <p:txBody>
          <a:bodyPr/>
          <a:lstStyle/>
          <a:p>
            <a:fld id="{97A1E1D4-EFEA-4BB2-ABAD-3E9541BC4F13}" type="slidenum">
              <a:rPr lang="en-US"/>
              <a:pPr/>
              <a:t>36</a:t>
            </a:fld>
            <a:endParaRPr lang="en-US"/>
          </a:p>
        </p:txBody>
      </p:sp>
      <p:sp>
        <p:nvSpPr>
          <p:cNvPr id="2" name="Rectangle 1"/>
          <p:cNvSpPr/>
          <p:nvPr/>
        </p:nvSpPr>
        <p:spPr>
          <a:xfrm>
            <a:off x="1082863" y="1537289"/>
            <a:ext cx="4309193" cy="523220"/>
          </a:xfrm>
          <a:prstGeom prst="rect">
            <a:avLst/>
          </a:prstGeom>
        </p:spPr>
        <p:txBody>
          <a:bodyPr wrap="none">
            <a:spAutoFit/>
          </a:bodyPr>
          <a:lstStyle/>
          <a:p>
            <a:pPr marL="514350" indent="-514350">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Dùng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giản</a:t>
            </a:r>
            <a:r>
              <a:rPr lang="en-US" sz="2800" b="1" dirty="0">
                <a:latin typeface="Times New Roman" panose="02020603050405020304" pitchFamily="18" charset="0"/>
                <a:cs typeface="Times New Roman" panose="02020603050405020304" pitchFamily="18" charset="0"/>
              </a:rPr>
              <a:t> đồ </a:t>
            </a:r>
            <a:r>
              <a:rPr lang="en-US" sz="2800" b="1" dirty="0" err="1">
                <a:latin typeface="Times New Roman" panose="02020603050405020304" pitchFamily="18" charset="0"/>
                <a:cs typeface="Times New Roman" panose="02020603050405020304" pitchFamily="18" charset="0"/>
              </a:rPr>
              <a:t>thời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gian</a:t>
            </a:r>
            <a:endParaRPr lang="en-US" sz="2800" b="1" dirty="0">
              <a:latin typeface="Times New Roman" panose="02020603050405020304" pitchFamily="18" charset="0"/>
              <a:cs typeface="Times New Roman" panose="02020603050405020304" pitchFamily="18" charset="0"/>
            </a:endParaRPr>
          </a:p>
        </p:txBody>
      </p:sp>
      <p:sp>
        <p:nvSpPr>
          <p:cNvPr id="3" name="Rectangle 2"/>
          <p:cNvSpPr/>
          <p:nvPr/>
        </p:nvSpPr>
        <p:spPr>
          <a:xfrm>
            <a:off x="1409699" y="4543058"/>
            <a:ext cx="4572001" cy="461665"/>
          </a:xfrm>
          <a:prstGeom prst="rect">
            <a:avLst/>
          </a:prstGeom>
        </p:spPr>
        <p:txBody>
          <a:bodyPr>
            <a:spAutoFit/>
          </a:bodyPr>
          <a:lstStyle/>
          <a:p>
            <a:pPr marL="0" lvl="1"/>
            <a:r>
              <a:rPr lang="en-US" sz="2400" b="1" i="1" dirty="0" err="1">
                <a:latin typeface="Times New Roman" panose="02020603050405020304" pitchFamily="18" charset="0"/>
                <a:cs typeface="Times New Roman" panose="02020603050405020304" pitchFamily="18" charset="0"/>
              </a:rPr>
              <a:t>Ví</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dụ</a:t>
            </a:r>
            <a:r>
              <a:rPr lang="en-US" sz="2400" b="1" i="1" dirty="0">
                <a:latin typeface="Times New Roman" panose="02020603050405020304" pitchFamily="18" charset="0"/>
                <a:cs typeface="Times New Roman" panose="02020603050405020304" pitchFamily="18" charset="0"/>
              </a:rPr>
              <a:t>: </a:t>
            </a:r>
            <a:r>
              <a:rPr lang="en-US" sz="2400" b="1" i="1"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F = A . B</a:t>
            </a:r>
          </a:p>
        </p:txBody>
      </p:sp>
      <p:sp>
        <p:nvSpPr>
          <p:cNvPr id="9" name="Rectangle 2"/>
          <p:cNvSpPr>
            <a:spLocks noGrp="1" noChangeArrowheads="1"/>
          </p:cNvSpPr>
          <p:nvPr>
            <p:ph type="title"/>
          </p:nvPr>
        </p:nvSpPr>
        <p:spPr>
          <a:xfrm>
            <a:off x="116114" y="144884"/>
            <a:ext cx="10551885" cy="580471"/>
          </a:xfrm>
        </p:spPr>
        <p:txBody>
          <a:bodyPr>
            <a:noAutofit/>
          </a:bodyPr>
          <a:lstStyle/>
          <a:p>
            <a:pPr algn="l"/>
            <a:r>
              <a:rPr lang="en-US" sz="3200" b="1" dirty="0" smtClean="0">
                <a:solidFill>
                  <a:srgbClr val="C00000"/>
                </a:solidFill>
                <a:latin typeface="Times New Roman" panose="02020603050405020304" pitchFamily="18" charset="0"/>
                <a:cs typeface="Times New Roman" panose="02020603050405020304" pitchFamily="18" charset="0"/>
              </a:rPr>
              <a:t>2.3. </a:t>
            </a:r>
            <a:r>
              <a:rPr lang="en-US" sz="3200" b="1" dirty="0" err="1" smtClean="0">
                <a:solidFill>
                  <a:srgbClr val="C00000"/>
                </a:solidFill>
                <a:latin typeface="Times New Roman" panose="02020603050405020304" pitchFamily="18" charset="0"/>
                <a:cs typeface="Times New Roman" panose="02020603050405020304" pitchFamily="18" charset="0"/>
              </a:rPr>
              <a:t>Hàm</a:t>
            </a:r>
            <a:r>
              <a:rPr lang="en-US" sz="3200" b="1" dirty="0" smtClean="0">
                <a:solidFill>
                  <a:srgbClr val="C00000"/>
                </a:solidFill>
                <a:latin typeface="Times New Roman" panose="02020603050405020304" pitchFamily="18" charset="0"/>
                <a:cs typeface="Times New Roman" panose="02020603050405020304" pitchFamily="18" charset="0"/>
              </a:rPr>
              <a:t> logic </a:t>
            </a:r>
            <a:r>
              <a:rPr lang="en-US" sz="3200" b="1" dirty="0" err="1" smtClean="0">
                <a:solidFill>
                  <a:srgbClr val="C00000"/>
                </a:solidFill>
                <a:latin typeface="Times New Roman" panose="02020603050405020304" pitchFamily="18" charset="0"/>
                <a:cs typeface="Times New Roman" panose="02020603050405020304" pitchFamily="18" charset="0"/>
              </a:rPr>
              <a:t>và</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các</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phương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pháp</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biểu</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diễn</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hàm</a:t>
            </a:r>
            <a:r>
              <a:rPr lang="en-US" sz="3200" b="1" dirty="0" smtClean="0">
                <a:solidFill>
                  <a:srgbClr val="C00000"/>
                </a:solidFill>
                <a:latin typeface="Times New Roman" panose="02020603050405020304" pitchFamily="18" charset="0"/>
                <a:cs typeface="Times New Roman" panose="02020603050405020304" pitchFamily="18" charset="0"/>
              </a:rPr>
              <a:t> logic (5)</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10" name="Rectangle 9"/>
          <p:cNvSpPr/>
          <p:nvPr/>
        </p:nvSpPr>
        <p:spPr>
          <a:xfrm>
            <a:off x="841829" y="855179"/>
            <a:ext cx="6359433" cy="523220"/>
          </a:xfrm>
          <a:prstGeom prst="rect">
            <a:avLst/>
          </a:prstGeom>
        </p:spPr>
        <p:txBody>
          <a:bodyPr wrap="none">
            <a:spAutoFit/>
          </a:bodyPr>
          <a:lstStyle/>
          <a:p>
            <a:r>
              <a:rPr lang="en-US" sz="2800" b="1" dirty="0" smtClean="0">
                <a:latin typeface="Times New Roman" panose="02020603050405020304" pitchFamily="18" charset="0"/>
                <a:cs typeface="Times New Roman" panose="02020603050405020304" pitchFamily="18" charset="0"/>
              </a:rPr>
              <a:t>2.3.2. </a:t>
            </a:r>
            <a:r>
              <a:rPr lang="en-US" sz="2800" b="1" dirty="0" err="1" smtClean="0">
                <a:latin typeface="Times New Roman" panose="02020603050405020304" pitchFamily="18" charset="0"/>
                <a:cs typeface="Times New Roman" panose="02020603050405020304" pitchFamily="18" charset="0"/>
              </a:rPr>
              <a:t>Phương</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pháp</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biểu</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diễn</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hàm</a:t>
            </a:r>
            <a:r>
              <a:rPr lang="en-US" sz="2800" b="1" dirty="0" smtClean="0">
                <a:latin typeface="Times New Roman" panose="02020603050405020304" pitchFamily="18" charset="0"/>
                <a:cs typeface="Times New Roman" panose="02020603050405020304" pitchFamily="18" charset="0"/>
              </a:rPr>
              <a:t> logic</a:t>
            </a:r>
            <a:endParaRPr lang="en-US" sz="28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70755">
                                            <p:txEl>
                                              <p:pRg st="0" end="0"/>
                                            </p:txEl>
                                          </p:spTgt>
                                        </p:tgtEl>
                                        <p:attrNameLst>
                                          <p:attrName>style.visibility</p:attrName>
                                        </p:attrNameLst>
                                      </p:cBhvr>
                                      <p:to>
                                        <p:strVal val="visible"/>
                                      </p:to>
                                    </p:set>
                                    <p:animEffect transition="in" filter="fade">
                                      <p:cBhvr>
                                        <p:cTn id="21" dur="1000"/>
                                        <p:tgtEl>
                                          <p:spTgt spid="970755">
                                            <p:txEl>
                                              <p:pRg st="0" end="0"/>
                                            </p:txEl>
                                          </p:spTgt>
                                        </p:tgtEl>
                                      </p:cBhvr>
                                    </p:animEffect>
                                    <p:anim calcmode="lin" valueType="num">
                                      <p:cBhvr>
                                        <p:cTn id="22" dur="1000" fill="hold"/>
                                        <p:tgtEl>
                                          <p:spTgt spid="970755">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97075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970756"/>
                                        </p:tgtEl>
                                        <p:attrNameLst>
                                          <p:attrName>style.visibility</p:attrName>
                                        </p:attrNameLst>
                                      </p:cBhvr>
                                      <p:to>
                                        <p:strVal val="visible"/>
                                      </p:to>
                                    </p:set>
                                    <p:animEffect transition="in" filter="barn(inVertical)">
                                      <p:cBhvr>
                                        <p:cTn id="35" dur="1000"/>
                                        <p:tgtEl>
                                          <p:spTgt spid="970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755" grpId="0" build="p"/>
      <p:bldP spid="2" grpId="0"/>
      <p:bldP spid="3"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812800" y="1483157"/>
            <a:ext cx="9474200" cy="609600"/>
          </a:xfrm>
        </p:spPr>
        <p:txBody>
          <a:bodyPr>
            <a:noAutofit/>
          </a:bodyPr>
          <a:lstStyle/>
          <a:p>
            <a:pPr>
              <a:buFont typeface="Wingdings" panose="05000000000000000000" pitchFamily="2" charset="2"/>
              <a:buChar char="v"/>
            </a:pPr>
            <a:r>
              <a:rPr lang="en-US" sz="2800" b="1" dirty="0" err="1">
                <a:latin typeface="Times New Roman" panose="02020603050405020304" pitchFamily="18" charset="0"/>
                <a:cs typeface="Times New Roman" panose="02020603050405020304" pitchFamily="18" charset="0"/>
              </a:rPr>
              <a:t>Biểu</a:t>
            </a:r>
            <a:r>
              <a:rPr lang="en-US" sz="2800" b="1" dirty="0">
                <a:latin typeface="Times New Roman" panose="02020603050405020304" pitchFamily="18" charset="0"/>
                <a:cs typeface="Times New Roman" panose="02020603050405020304" pitchFamily="18" charset="0"/>
              </a:rPr>
              <a:t> diễn các </a:t>
            </a:r>
            <a:r>
              <a:rPr lang="en-US" sz="2800" b="1" dirty="0" err="1">
                <a:latin typeface="Times New Roman" panose="02020603050405020304" pitchFamily="18" charset="0"/>
                <a:cs typeface="Times New Roman" panose="02020603050405020304" pitchFamily="18" charset="0"/>
              </a:rPr>
              <a:t>hàm</a:t>
            </a:r>
            <a:r>
              <a:rPr lang="en-US" sz="2800" b="1" dirty="0">
                <a:latin typeface="Times New Roman" panose="02020603050405020304" pitchFamily="18" charset="0"/>
                <a:cs typeface="Times New Roman" panose="02020603050405020304" pitchFamily="18" charset="0"/>
              </a:rPr>
              <a:t> logic </a:t>
            </a:r>
            <a:r>
              <a:rPr lang="en-US" sz="2800" b="1" dirty="0" err="1">
                <a:latin typeface="Times New Roman" panose="02020603050405020304" pitchFamily="18" charset="0"/>
                <a:cs typeface="Times New Roman" panose="02020603050405020304" pitchFamily="18" charset="0"/>
              </a:rPr>
              <a:t>dưới</a:t>
            </a:r>
            <a:r>
              <a:rPr lang="en-US" sz="2800" b="1" dirty="0">
                <a:latin typeface="Times New Roman" panose="02020603050405020304" pitchFamily="18" charset="0"/>
                <a:cs typeface="Times New Roman" panose="02020603050405020304" pitchFamily="18" charset="0"/>
              </a:rPr>
              <a:t> dạng chính quy (dạng </a:t>
            </a:r>
            <a:r>
              <a:rPr lang="en-US" sz="2800" b="1" dirty="0" err="1">
                <a:latin typeface="Times New Roman" panose="02020603050405020304" pitchFamily="18" charset="0"/>
                <a:cs typeface="Times New Roman" panose="02020603050405020304" pitchFamily="18" charset="0"/>
              </a:rPr>
              <a:t>chuẩn</a:t>
            </a:r>
            <a:r>
              <a:rPr lang="en-US" sz="2800" b="1" dirty="0">
                <a:latin typeface="Times New Roman" panose="02020603050405020304" pitchFamily="18" charset="0"/>
                <a:cs typeface="Times New Roman" panose="02020603050405020304" pitchFamily="18" charset="0"/>
              </a:rPr>
              <a:t>)</a:t>
            </a:r>
          </a:p>
        </p:txBody>
      </p:sp>
      <p:sp>
        <p:nvSpPr>
          <p:cNvPr id="5" name="Slide Number Placeholder 4"/>
          <p:cNvSpPr>
            <a:spLocks noGrp="1"/>
          </p:cNvSpPr>
          <p:nvPr>
            <p:ph type="sldNum" sz="quarter" idx="12"/>
          </p:nvPr>
        </p:nvSpPr>
        <p:spPr/>
        <p:txBody>
          <a:bodyPr/>
          <a:lstStyle/>
          <a:p>
            <a:fld id="{C6C3345F-5B53-4097-A981-66B20DAB5CF0}" type="slidenum">
              <a:rPr lang="en-US" smtClean="0"/>
              <a:pPr/>
              <a:t>37</a:t>
            </a:fld>
            <a:endParaRPr lang="en-US"/>
          </a:p>
        </p:txBody>
      </p:sp>
      <p:sp>
        <p:nvSpPr>
          <p:cNvPr id="10" name="TextBox 9"/>
          <p:cNvSpPr txBox="1"/>
          <p:nvPr/>
        </p:nvSpPr>
        <p:spPr>
          <a:xfrm>
            <a:off x="1162955" y="2268562"/>
            <a:ext cx="9650187" cy="1938992"/>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hàm</a:t>
            </a:r>
            <a:r>
              <a:rPr lang="en-US" sz="2400" dirty="0">
                <a:latin typeface="Times New Roman" panose="02020603050405020304" pitchFamily="18" charset="0"/>
                <a:cs typeface="Times New Roman" panose="02020603050405020304" pitchFamily="18" charset="0"/>
              </a:rPr>
              <a:t> logic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diễn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dưới</a:t>
            </a:r>
            <a:r>
              <a:rPr lang="en-US" sz="2400" dirty="0">
                <a:latin typeface="Times New Roman" panose="02020603050405020304" pitchFamily="18" charset="0"/>
                <a:cs typeface="Times New Roman" panose="02020603050405020304" pitchFamily="18" charset="0"/>
              </a:rPr>
              <a:t> 2 </a:t>
            </a:r>
            <a:r>
              <a:rPr lang="en-US" sz="2400" dirty="0" err="1">
                <a:latin typeface="Times New Roman" panose="02020603050405020304" pitchFamily="18" charset="0"/>
                <a:cs typeface="Times New Roman" panose="02020603050405020304" pitchFamily="18" charset="0"/>
              </a:rPr>
              <a:t>dạng</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Tuyển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tổng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tích</a:t>
            </a:r>
            <a:r>
              <a:rPr lang="en-US" sz="2400" dirty="0">
                <a:latin typeface="Times New Roman" panose="02020603050405020304" pitchFamily="18" charset="0"/>
                <a:cs typeface="Times New Roman" panose="02020603050405020304" pitchFamily="18" charset="0"/>
              </a:rPr>
              <a:t> (SOP)</a:t>
            </a:r>
          </a:p>
          <a:p>
            <a:r>
              <a:rPr lang="en-US" sz="2400"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Ví</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dụ</a:t>
            </a:r>
            <a:r>
              <a:rPr lang="en-US" sz="2400" dirty="0">
                <a:latin typeface="Times New Roman" panose="02020603050405020304" pitchFamily="18" charset="0"/>
                <a:cs typeface="Times New Roman" panose="02020603050405020304" pitchFamily="18" charset="0"/>
              </a:rPr>
              <a:t>: f(</a:t>
            </a:r>
            <a:r>
              <a:rPr lang="en-US" sz="2400" dirty="0" err="1">
                <a:latin typeface="Times New Roman" panose="02020603050405020304" pitchFamily="18" charset="0"/>
                <a:cs typeface="Times New Roman" panose="02020603050405020304" pitchFamily="18" charset="0"/>
              </a:rPr>
              <a:t>a,b,c</a:t>
            </a:r>
            <a:r>
              <a:rPr lang="en-US" sz="2400" dirty="0">
                <a:latin typeface="Times New Roman" panose="02020603050405020304" pitchFamily="18" charset="0"/>
                <a:cs typeface="Times New Roman" panose="02020603050405020304" pitchFamily="18" charset="0"/>
              </a:rPr>
              <a:t>) = ab + </a:t>
            </a:r>
            <a:r>
              <a:rPr lang="en-US" sz="2400" dirty="0" err="1">
                <a:latin typeface="Times New Roman" panose="02020603050405020304" pitchFamily="18" charset="0"/>
                <a:cs typeface="Times New Roman" panose="02020603050405020304" pitchFamily="18" charset="0"/>
              </a:rPr>
              <a:t>abc</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bc</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 Hội: </a:t>
            </a:r>
            <a:r>
              <a:rPr lang="en-US" sz="2400" dirty="0">
                <a:latin typeface="Times New Roman" panose="02020603050405020304" pitchFamily="18" charset="0"/>
                <a:cs typeface="Times New Roman" panose="02020603050405020304" pitchFamily="18" charset="0"/>
              </a:rPr>
              <a:t>dạng tích của các tổng (POS)</a:t>
            </a:r>
          </a:p>
          <a:p>
            <a:r>
              <a:rPr lang="en-US" sz="2400"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Ví</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dụ</a:t>
            </a:r>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f(</a:t>
            </a:r>
            <a:r>
              <a:rPr lang="en-US" sz="2400" dirty="0" err="1">
                <a:latin typeface="Times New Roman" panose="02020603050405020304" pitchFamily="18" charset="0"/>
                <a:cs typeface="Times New Roman" panose="02020603050405020304" pitchFamily="18" charset="0"/>
              </a:rPr>
              <a:t>a,b,c</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a+b</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a+b+c</a:t>
            </a:r>
            <a:r>
              <a:rPr lang="en-US" sz="2400"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12" name="TextBox 11"/>
              <p:cNvSpPr txBox="1"/>
              <p:nvPr/>
            </p:nvSpPr>
            <p:spPr>
              <a:xfrm>
                <a:off x="1282699" y="4558682"/>
                <a:ext cx="9661071" cy="162531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Một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hàm</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logic </a:t>
                </a:r>
                <a:r>
                  <a:rPr lang="en-US" sz="2400" dirty="0" err="1" smtClean="0">
                    <a:latin typeface="Times New Roman" panose="02020603050405020304" pitchFamily="18" charset="0"/>
                    <a:cs typeface="Times New Roman" panose="02020603050405020304" pitchFamily="18" charset="0"/>
                  </a:rPr>
                  <a:t>được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gọi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là</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biểu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diễn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dưới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dạng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chính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quy</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nếu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mỗi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số</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hạng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của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nó</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có</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đầy</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đủ</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các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Tuyển</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chính</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quy</a:t>
                </a:r>
                <a:r>
                  <a:rPr lang="en-US" sz="2400" b="1" dirty="0" smtClean="0">
                    <a:latin typeface="Times New Roman" panose="02020603050405020304" pitchFamily="18" charset="0"/>
                    <a:cs typeface="Times New Roman" panose="02020603050405020304" pitchFamily="18" charset="0"/>
                  </a:rPr>
                  <a:t>:   </a:t>
                </a:r>
                <a:r>
                  <a:rPr lang="en-US" sz="2400" b="1" i="1" dirty="0" err="1" smtClean="0">
                    <a:latin typeface="Times New Roman" panose="02020603050405020304" pitchFamily="18" charset="0"/>
                    <a:cs typeface="Times New Roman" panose="02020603050405020304" pitchFamily="18" charset="0"/>
                  </a:rPr>
                  <a:t>Ví</a:t>
                </a:r>
                <a:r>
                  <a:rPr lang="en-US" sz="2400" b="1" i="1" dirty="0" smtClean="0">
                    <a:latin typeface="Times New Roman" panose="02020603050405020304" pitchFamily="18" charset="0"/>
                    <a:cs typeface="Times New Roman" panose="02020603050405020304" pitchFamily="18" charset="0"/>
                  </a:rPr>
                  <a:t> </a:t>
                </a:r>
                <a:r>
                  <a:rPr lang="en-US" sz="2400" b="1" i="1" dirty="0" err="1" smtClean="0">
                    <a:latin typeface="Times New Roman" panose="02020603050405020304" pitchFamily="18" charset="0"/>
                    <a:cs typeface="Times New Roman" panose="02020603050405020304" pitchFamily="18" charset="0"/>
                  </a:rPr>
                  <a:t>dụ</a:t>
                </a:r>
                <a:r>
                  <a:rPr lang="en-US" sz="2400" b="1" i="1" dirty="0">
                    <a:latin typeface="Times New Roman" panose="02020603050405020304" pitchFamily="18" charset="0"/>
                    <a:cs typeface="Times New Roman" panose="02020603050405020304" pitchFamily="18" charset="0"/>
                  </a:rPr>
                  <a:t>: </a:t>
                </a: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𝑐</m:t>
                        </m:r>
                      </m:e>
                    </m:d>
                    <m:r>
                      <a:rPr lang="en-US" sz="2400" i="1">
                        <a:latin typeface="Cambria Math" panose="02040503050406030204" pitchFamily="18" charset="0"/>
                      </a:rPr>
                      <m:t>=</m:t>
                    </m:r>
                    <m:r>
                      <a:rPr lang="en-US" sz="2400" i="1">
                        <a:latin typeface="Cambria Math" panose="02040503050406030204" pitchFamily="18" charset="0"/>
                      </a:rPr>
                      <m:t>𝑎𝑏𝑐</m:t>
                    </m:r>
                    <m:r>
                      <a:rPr lang="en-US" sz="2400" i="1">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𝑎</m:t>
                        </m:r>
                      </m:e>
                    </m:acc>
                    <m:acc>
                      <m:accPr>
                        <m:chr m:val="̅"/>
                        <m:ctrlPr>
                          <a:rPr lang="en-US" sz="2400" i="1">
                            <a:latin typeface="Cambria Math" panose="02040503050406030204" pitchFamily="18" charset="0"/>
                          </a:rPr>
                        </m:ctrlPr>
                      </m:accPr>
                      <m:e>
                        <m:r>
                          <a:rPr lang="en-US" sz="2400" i="1">
                            <a:latin typeface="Cambria Math" panose="02040503050406030204" pitchFamily="18" charset="0"/>
                          </a:rPr>
                          <m:t>𝑏</m:t>
                        </m:r>
                      </m:e>
                    </m:acc>
                    <m:r>
                      <a:rPr lang="en-US" sz="2400" i="1">
                        <a:latin typeface="Cambria Math" panose="02040503050406030204" pitchFamily="18" charset="0"/>
                      </a:rPr>
                      <m:t>𝑐</m:t>
                    </m:r>
                  </m:oMath>
                </a14:m>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Hội</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chính</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quy</a:t>
                </a:r>
                <a:r>
                  <a:rPr lang="en-US" sz="2400" b="1" dirty="0" smtClean="0">
                    <a:latin typeface="Times New Roman" panose="02020603050405020304" pitchFamily="18" charset="0"/>
                    <a:cs typeface="Times New Roman" panose="02020603050405020304" pitchFamily="18" charset="0"/>
                  </a:rPr>
                  <a:t>:       </a:t>
                </a:r>
                <a:r>
                  <a:rPr lang="en-US" sz="2400" b="1" i="1" dirty="0" err="1" smtClean="0">
                    <a:latin typeface="Times New Roman" panose="02020603050405020304" pitchFamily="18" charset="0"/>
                    <a:cs typeface="Times New Roman" panose="02020603050405020304" pitchFamily="18" charset="0"/>
                  </a:rPr>
                  <a:t>Ví</a:t>
                </a:r>
                <a:r>
                  <a:rPr lang="en-US" sz="2400" b="1" i="1" dirty="0" smtClean="0">
                    <a:latin typeface="Times New Roman" panose="02020603050405020304" pitchFamily="18" charset="0"/>
                    <a:cs typeface="Times New Roman" panose="02020603050405020304" pitchFamily="18" charset="0"/>
                  </a:rPr>
                  <a:t> </a:t>
                </a:r>
                <a:r>
                  <a:rPr lang="en-US" sz="2400" b="1" i="1" dirty="0" err="1" smtClean="0">
                    <a:latin typeface="Times New Roman" panose="02020603050405020304" pitchFamily="18" charset="0"/>
                    <a:cs typeface="Times New Roman" panose="02020603050405020304" pitchFamily="18" charset="0"/>
                  </a:rPr>
                  <a:t>dụ</a:t>
                </a:r>
                <a:r>
                  <a:rPr lang="en-US" sz="2400" b="1" i="1" dirty="0">
                    <a:latin typeface="Times New Roman" panose="02020603050405020304" pitchFamily="18" charset="0"/>
                    <a:cs typeface="Times New Roman" panose="02020603050405020304" pitchFamily="18" charset="0"/>
                  </a:rPr>
                  <a:t>: </a:t>
                </a: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𝑐</m:t>
                        </m:r>
                      </m:e>
                    </m:d>
                    <m:r>
                      <a:rPr lang="en-US" sz="2400" i="1">
                        <a:latin typeface="Cambria Math" panose="02040503050406030204" pitchFamily="18" charset="0"/>
                      </a:rPr>
                      <m:t>= </m:t>
                    </m:r>
                    <m:d>
                      <m:dPr>
                        <m:ctrlPr>
                          <a:rPr lang="en-US" sz="2400" i="1">
                            <a:latin typeface="Cambria Math" panose="02040503050406030204" pitchFamily="18" charset="0"/>
                          </a:rPr>
                        </m:ctrlPr>
                      </m:dPr>
                      <m:e>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𝑐</m:t>
                        </m:r>
                      </m:e>
                    </m:d>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𝑎</m:t>
                            </m:r>
                          </m:e>
                        </m:acc>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𝑏</m:t>
                            </m:r>
                          </m:e>
                        </m:acc>
                        <m:r>
                          <a:rPr lang="en-US" sz="2400" i="1">
                            <a:latin typeface="Cambria Math" panose="02040503050406030204" pitchFamily="18" charset="0"/>
                          </a:rPr>
                          <m:t>+</m:t>
                        </m:r>
                        <m:r>
                          <a:rPr lang="en-US" sz="2400" i="1">
                            <a:latin typeface="Cambria Math" panose="02040503050406030204" pitchFamily="18" charset="0"/>
                          </a:rPr>
                          <m:t>𝑐</m:t>
                        </m:r>
                      </m:e>
                    </m:d>
                  </m:oMath>
                </a14:m>
                <a:endParaRPr lang="en-US" sz="2400" dirty="0">
                  <a:latin typeface="Times New Roman" panose="02020603050405020304" pitchFamily="18" charset="0"/>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282699" y="4558682"/>
                <a:ext cx="9661071" cy="1625317"/>
              </a:xfrm>
              <a:prstGeom prst="rect">
                <a:avLst/>
              </a:prstGeom>
              <a:blipFill>
                <a:blip r:embed="rId2"/>
                <a:stretch>
                  <a:fillRect l="-946" t="-3008" b="-6391"/>
                </a:stretch>
              </a:blipFill>
            </p:spPr>
            <p:txBody>
              <a:bodyPr/>
              <a:lstStyle/>
              <a:p>
                <a:r>
                  <a:rPr lang="en-US">
                    <a:noFill/>
                  </a:rPr>
                  <a:t> </a:t>
                </a:r>
              </a:p>
            </p:txBody>
          </p:sp>
        </mc:Fallback>
      </mc:AlternateContent>
      <p:sp>
        <p:nvSpPr>
          <p:cNvPr id="9" name="Rectangle 2"/>
          <p:cNvSpPr>
            <a:spLocks noGrp="1" noChangeArrowheads="1"/>
          </p:cNvSpPr>
          <p:nvPr>
            <p:ph type="title"/>
          </p:nvPr>
        </p:nvSpPr>
        <p:spPr>
          <a:xfrm>
            <a:off x="116114" y="144884"/>
            <a:ext cx="10551885" cy="580471"/>
          </a:xfrm>
        </p:spPr>
        <p:txBody>
          <a:bodyPr>
            <a:noAutofit/>
          </a:bodyPr>
          <a:lstStyle/>
          <a:p>
            <a:pPr algn="l"/>
            <a:r>
              <a:rPr lang="en-US" sz="3200" b="1" dirty="0" smtClean="0">
                <a:solidFill>
                  <a:srgbClr val="C00000"/>
                </a:solidFill>
                <a:latin typeface="Times New Roman" panose="02020603050405020304" pitchFamily="18" charset="0"/>
                <a:cs typeface="Times New Roman" panose="02020603050405020304" pitchFamily="18" charset="0"/>
              </a:rPr>
              <a:t>2.3. </a:t>
            </a:r>
            <a:r>
              <a:rPr lang="en-US" sz="3200" b="1" dirty="0" err="1" smtClean="0">
                <a:solidFill>
                  <a:srgbClr val="C00000"/>
                </a:solidFill>
                <a:latin typeface="Times New Roman" panose="02020603050405020304" pitchFamily="18" charset="0"/>
                <a:cs typeface="Times New Roman" panose="02020603050405020304" pitchFamily="18" charset="0"/>
              </a:rPr>
              <a:t>Hàm</a:t>
            </a:r>
            <a:r>
              <a:rPr lang="en-US" sz="3200" b="1" dirty="0" smtClean="0">
                <a:solidFill>
                  <a:srgbClr val="C00000"/>
                </a:solidFill>
                <a:latin typeface="Times New Roman" panose="02020603050405020304" pitchFamily="18" charset="0"/>
                <a:cs typeface="Times New Roman" panose="02020603050405020304" pitchFamily="18" charset="0"/>
              </a:rPr>
              <a:t> logic </a:t>
            </a:r>
            <a:r>
              <a:rPr lang="en-US" sz="3200" b="1" dirty="0" err="1" smtClean="0">
                <a:solidFill>
                  <a:srgbClr val="C00000"/>
                </a:solidFill>
                <a:latin typeface="Times New Roman" panose="02020603050405020304" pitchFamily="18" charset="0"/>
                <a:cs typeface="Times New Roman" panose="02020603050405020304" pitchFamily="18" charset="0"/>
              </a:rPr>
              <a:t>và</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các</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phương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pháp</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biểu</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diễn</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hàm</a:t>
            </a:r>
            <a:r>
              <a:rPr lang="en-US" sz="3200" b="1" dirty="0" smtClean="0">
                <a:solidFill>
                  <a:srgbClr val="C00000"/>
                </a:solidFill>
                <a:latin typeface="Times New Roman" panose="02020603050405020304" pitchFamily="18" charset="0"/>
                <a:cs typeface="Times New Roman" panose="02020603050405020304" pitchFamily="18" charset="0"/>
              </a:rPr>
              <a:t> logic (6)</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812800" y="784133"/>
            <a:ext cx="6359433" cy="523220"/>
          </a:xfrm>
          <a:prstGeom prst="rect">
            <a:avLst/>
          </a:prstGeom>
        </p:spPr>
        <p:txBody>
          <a:bodyPr wrap="none">
            <a:spAutoFit/>
          </a:bodyPr>
          <a:lstStyle/>
          <a:p>
            <a:r>
              <a:rPr lang="en-US" sz="2800" b="1" dirty="0" smtClean="0">
                <a:latin typeface="Times New Roman" panose="02020603050405020304" pitchFamily="18" charset="0"/>
                <a:cs typeface="Times New Roman" panose="02020603050405020304" pitchFamily="18" charset="0"/>
              </a:rPr>
              <a:t>2.3.2. </a:t>
            </a:r>
            <a:r>
              <a:rPr lang="en-US" sz="2800" b="1" dirty="0" err="1" smtClean="0">
                <a:latin typeface="Times New Roman" panose="02020603050405020304" pitchFamily="18" charset="0"/>
                <a:cs typeface="Times New Roman" panose="02020603050405020304" pitchFamily="18" charset="0"/>
              </a:rPr>
              <a:t>Phương</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pháp</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biểu</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diễn</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hàm</a:t>
            </a:r>
            <a:r>
              <a:rPr lang="en-US" sz="2800" b="1" dirty="0" smtClean="0">
                <a:latin typeface="Times New Roman" panose="02020603050405020304" pitchFamily="18" charset="0"/>
                <a:cs typeface="Times New Roman" panose="02020603050405020304" pitchFamily="18" charset="0"/>
              </a:rPr>
              <a:t> logic</a:t>
            </a:r>
            <a:endParaRPr lang="en-US" sz="28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2" grpId="0" animBg="1"/>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5090" name="Rectangle 2"/>
          <p:cNvSpPr>
            <a:spLocks noGrp="1" noChangeArrowheads="1"/>
          </p:cNvSpPr>
          <p:nvPr>
            <p:ph type="title"/>
          </p:nvPr>
        </p:nvSpPr>
        <p:spPr>
          <a:xfrm>
            <a:off x="961773" y="1312294"/>
            <a:ext cx="5791200" cy="670276"/>
          </a:xfrm>
        </p:spPr>
        <p:txBody>
          <a:bodyPr>
            <a:noAutofit/>
          </a:bodyPr>
          <a:lstStyle/>
          <a:p>
            <a:pPr marL="514350" indent="-514350" algn="l">
              <a:spcBef>
                <a:spcPct val="20000"/>
              </a:spcBef>
              <a:buFont typeface="Wingdings" panose="05000000000000000000" pitchFamily="2" charset="2"/>
              <a:buChar char="v"/>
            </a:pPr>
            <a:r>
              <a:rPr lang="en-US" sz="2800" b="1" dirty="0" err="1">
                <a:latin typeface="Times New Roman" panose="02020603050405020304" pitchFamily="18" charset="0"/>
                <a:ea typeface="+mn-ea"/>
                <a:cs typeface="Times New Roman" panose="02020603050405020304" pitchFamily="18" charset="0"/>
              </a:rPr>
              <a:t>Biểu</a:t>
            </a:r>
            <a:r>
              <a:rPr lang="en-US" sz="2800" b="1" dirty="0">
                <a:latin typeface="Times New Roman" panose="02020603050405020304" pitchFamily="18" charset="0"/>
                <a:ea typeface="+mn-ea"/>
                <a:cs typeface="Times New Roman" panose="02020603050405020304" pitchFamily="18" charset="0"/>
              </a:rPr>
              <a:t> diễn </a:t>
            </a:r>
            <a:r>
              <a:rPr lang="en-US" sz="2800" b="1" dirty="0" err="1">
                <a:latin typeface="Times New Roman" panose="02020603050405020304" pitchFamily="18" charset="0"/>
                <a:ea typeface="+mn-ea"/>
                <a:cs typeface="Times New Roman" panose="02020603050405020304" pitchFamily="18" charset="0"/>
              </a:rPr>
              <a:t>hàm</a:t>
            </a:r>
            <a:r>
              <a:rPr lang="en-US" sz="2800" b="1" dirty="0">
                <a:latin typeface="Times New Roman" panose="02020603050405020304" pitchFamily="18" charset="0"/>
                <a:ea typeface="+mn-ea"/>
                <a:cs typeface="Times New Roman" panose="02020603050405020304" pitchFamily="18" charset="0"/>
              </a:rPr>
              <a:t> logic </a:t>
            </a:r>
            <a:r>
              <a:rPr lang="en-US" sz="2800" b="1" dirty="0" err="1">
                <a:latin typeface="Times New Roman" panose="02020603050405020304" pitchFamily="18" charset="0"/>
                <a:ea typeface="+mn-ea"/>
                <a:cs typeface="Times New Roman" panose="02020603050405020304" pitchFamily="18" charset="0"/>
              </a:rPr>
              <a:t>dưới</a:t>
            </a:r>
            <a:r>
              <a:rPr lang="en-US" sz="2800" b="1" dirty="0">
                <a:latin typeface="Times New Roman" panose="02020603050405020304" pitchFamily="18" charset="0"/>
                <a:ea typeface="+mn-ea"/>
                <a:cs typeface="Times New Roman" panose="02020603050405020304" pitchFamily="18" charset="0"/>
              </a:rPr>
              <a:t> dạng số</a:t>
            </a:r>
          </a:p>
        </p:txBody>
      </p:sp>
      <p:sp>
        <p:nvSpPr>
          <p:cNvPr id="4" name="Slide Number Placeholder 5"/>
          <p:cNvSpPr>
            <a:spLocks noGrp="1"/>
          </p:cNvSpPr>
          <p:nvPr>
            <p:ph type="sldNum" sz="quarter" idx="12"/>
          </p:nvPr>
        </p:nvSpPr>
        <p:spPr>
          <a:xfrm>
            <a:off x="8077200" y="6290200"/>
            <a:ext cx="2133600" cy="365125"/>
          </a:xfrm>
        </p:spPr>
        <p:txBody>
          <a:bodyPr/>
          <a:lstStyle/>
          <a:p>
            <a:fld id="{66954086-8DFC-4D41-BEF8-299756E0FB6C}" type="slidenum">
              <a:rPr lang="en-US"/>
              <a:pPr/>
              <a:t>38</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1249865761"/>
              </p:ext>
            </p:extLst>
          </p:nvPr>
        </p:nvGraphicFramePr>
        <p:xfrm>
          <a:off x="8538204" y="1828800"/>
          <a:ext cx="2880735" cy="3823304"/>
        </p:xfrm>
        <a:graphic>
          <a:graphicData uri="http://schemas.openxmlformats.org/drawingml/2006/table">
            <a:tbl>
              <a:tblPr firstRow="1" bandRow="1">
                <a:tableStyleId>{5940675A-B579-460E-94D1-54222C63F5DA}</a:tableStyleId>
              </a:tblPr>
              <a:tblGrid>
                <a:gridCol w="576147">
                  <a:extLst>
                    <a:ext uri="{9D8B030D-6E8A-4147-A177-3AD203B41FA5}">
                      <a16:colId xmlns:a16="http://schemas.microsoft.com/office/drawing/2014/main" val="20000"/>
                    </a:ext>
                  </a:extLst>
                </a:gridCol>
                <a:gridCol w="576147">
                  <a:extLst>
                    <a:ext uri="{9D8B030D-6E8A-4147-A177-3AD203B41FA5}">
                      <a16:colId xmlns:a16="http://schemas.microsoft.com/office/drawing/2014/main" val="20001"/>
                    </a:ext>
                  </a:extLst>
                </a:gridCol>
                <a:gridCol w="576147">
                  <a:extLst>
                    <a:ext uri="{9D8B030D-6E8A-4147-A177-3AD203B41FA5}">
                      <a16:colId xmlns:a16="http://schemas.microsoft.com/office/drawing/2014/main" val="20002"/>
                    </a:ext>
                  </a:extLst>
                </a:gridCol>
                <a:gridCol w="576147">
                  <a:extLst>
                    <a:ext uri="{9D8B030D-6E8A-4147-A177-3AD203B41FA5}">
                      <a16:colId xmlns:a16="http://schemas.microsoft.com/office/drawing/2014/main" val="20003"/>
                    </a:ext>
                  </a:extLst>
                </a:gridCol>
                <a:gridCol w="576147">
                  <a:extLst>
                    <a:ext uri="{9D8B030D-6E8A-4147-A177-3AD203B41FA5}">
                      <a16:colId xmlns:a16="http://schemas.microsoft.com/office/drawing/2014/main" val="20004"/>
                    </a:ext>
                  </a:extLst>
                </a:gridCol>
              </a:tblGrid>
              <a:tr h="389912">
                <a:tc>
                  <a:txBody>
                    <a:bodyPr/>
                    <a:lstStyle/>
                    <a:p>
                      <a:pPr algn="ctr"/>
                      <a:r>
                        <a:rPr lang="en-US" b="1" dirty="0" smtClean="0"/>
                        <a:t>A</a:t>
                      </a:r>
                      <a:endParaRPr lang="en-US" b="1" dirty="0"/>
                    </a:p>
                  </a:txBody>
                  <a:tcPr>
                    <a:solidFill>
                      <a:schemeClr val="bg2">
                        <a:lumMod val="90000"/>
                      </a:schemeClr>
                    </a:solidFill>
                  </a:tcPr>
                </a:tc>
                <a:tc>
                  <a:txBody>
                    <a:bodyPr/>
                    <a:lstStyle/>
                    <a:p>
                      <a:pPr algn="ctr"/>
                      <a:r>
                        <a:rPr lang="en-US" b="1" dirty="0" smtClean="0"/>
                        <a:t>B</a:t>
                      </a:r>
                      <a:endParaRPr lang="en-US" b="1" dirty="0"/>
                    </a:p>
                  </a:txBody>
                  <a:tcPr>
                    <a:solidFill>
                      <a:schemeClr val="bg2">
                        <a:lumMod val="90000"/>
                      </a:schemeClr>
                    </a:solidFill>
                  </a:tcPr>
                </a:tc>
                <a:tc>
                  <a:txBody>
                    <a:bodyPr/>
                    <a:lstStyle/>
                    <a:p>
                      <a:pPr algn="ctr"/>
                      <a:r>
                        <a:rPr lang="en-US" b="1" smtClean="0"/>
                        <a:t>C</a:t>
                      </a:r>
                      <a:endParaRPr lang="en-US" b="1"/>
                    </a:p>
                  </a:txBody>
                  <a:tcPr>
                    <a:solidFill>
                      <a:schemeClr val="bg2">
                        <a:lumMod val="90000"/>
                      </a:schemeClr>
                    </a:solidFill>
                  </a:tcPr>
                </a:tc>
                <a:tc>
                  <a:txBody>
                    <a:bodyPr/>
                    <a:lstStyle/>
                    <a:p>
                      <a:pPr algn="ctr"/>
                      <a:r>
                        <a:rPr lang="en-US" b="1" dirty="0" smtClean="0"/>
                        <a:t>F1</a:t>
                      </a:r>
                      <a:endParaRPr lang="en-US" b="1" dirty="0"/>
                    </a:p>
                  </a:txBody>
                  <a:tcPr>
                    <a:solidFill>
                      <a:schemeClr val="accent2">
                        <a:lumMod val="20000"/>
                        <a:lumOff val="80000"/>
                      </a:schemeClr>
                    </a:solidFill>
                  </a:tcPr>
                </a:tc>
                <a:tc>
                  <a:txBody>
                    <a:bodyPr/>
                    <a:lstStyle/>
                    <a:p>
                      <a:pPr algn="ctr"/>
                      <a:r>
                        <a:rPr lang="en-US" b="1" smtClean="0"/>
                        <a:t>F2</a:t>
                      </a:r>
                      <a:endParaRPr lang="en-US" b="1"/>
                    </a:p>
                  </a:txBody>
                  <a:tcPr>
                    <a:solidFill>
                      <a:schemeClr val="accent2">
                        <a:lumMod val="20000"/>
                        <a:lumOff val="80000"/>
                      </a:schemeClr>
                    </a:solidFill>
                  </a:tcPr>
                </a:tc>
                <a:extLst>
                  <a:ext uri="{0D108BD9-81ED-4DB2-BD59-A6C34878D82A}">
                    <a16:rowId xmlns:a16="http://schemas.microsoft.com/office/drawing/2014/main" val="10000"/>
                  </a:ext>
                </a:extLst>
              </a:tr>
              <a:tr h="429174">
                <a:tc>
                  <a:txBody>
                    <a:bodyPr/>
                    <a:lstStyle/>
                    <a:p>
                      <a:pPr algn="ctr"/>
                      <a:r>
                        <a:rPr lang="en-US" dirty="0" smtClean="0"/>
                        <a:t>0</a:t>
                      </a:r>
                      <a:endParaRPr lang="en-US" dirty="0"/>
                    </a:p>
                  </a:txBody>
                  <a:tcPr>
                    <a:solidFill>
                      <a:schemeClr val="bg2">
                        <a:lumMod val="90000"/>
                      </a:schemeClr>
                    </a:solidFill>
                  </a:tcPr>
                </a:tc>
                <a:tc>
                  <a:txBody>
                    <a:bodyPr/>
                    <a:lstStyle/>
                    <a:p>
                      <a:pPr algn="ctr"/>
                      <a:r>
                        <a:rPr lang="en-US" dirty="0" smtClean="0"/>
                        <a:t>0</a:t>
                      </a:r>
                      <a:endParaRPr lang="en-US" dirty="0"/>
                    </a:p>
                  </a:txBody>
                  <a:tcPr>
                    <a:solidFill>
                      <a:schemeClr val="bg2">
                        <a:lumMod val="90000"/>
                      </a:schemeClr>
                    </a:solidFill>
                  </a:tcPr>
                </a:tc>
                <a:tc>
                  <a:txBody>
                    <a:bodyPr/>
                    <a:lstStyle/>
                    <a:p>
                      <a:pPr algn="ctr"/>
                      <a:r>
                        <a:rPr lang="en-US" dirty="0" smtClean="0"/>
                        <a:t>0</a:t>
                      </a:r>
                      <a:endParaRPr lang="en-US" dirty="0"/>
                    </a:p>
                  </a:txBody>
                  <a:tcPr>
                    <a:solidFill>
                      <a:schemeClr val="bg2">
                        <a:lumMod val="90000"/>
                      </a:schemeClr>
                    </a:solidFill>
                  </a:tcPr>
                </a:tc>
                <a:tc>
                  <a:txBody>
                    <a:bodyPr/>
                    <a:lstStyle/>
                    <a:p>
                      <a:pPr algn="ctr"/>
                      <a:r>
                        <a:rPr lang="en-US" dirty="0" smtClean="0"/>
                        <a:t>0</a:t>
                      </a:r>
                      <a:endParaRPr lang="en-US" dirty="0"/>
                    </a:p>
                  </a:txBody>
                  <a:tcPr>
                    <a:solidFill>
                      <a:schemeClr val="accent2">
                        <a:lumMod val="20000"/>
                        <a:lumOff val="80000"/>
                      </a:schemeClr>
                    </a:solidFill>
                  </a:tcPr>
                </a:tc>
                <a:tc>
                  <a:txBody>
                    <a:bodyPr/>
                    <a:lstStyle/>
                    <a:p>
                      <a:pPr algn="ctr"/>
                      <a:r>
                        <a:rPr lang="en-US" dirty="0" smtClean="0"/>
                        <a:t>0</a:t>
                      </a:r>
                      <a:endParaRPr lang="en-US" dirty="0"/>
                    </a:p>
                  </a:txBody>
                  <a:tcPr>
                    <a:solidFill>
                      <a:schemeClr val="accent2">
                        <a:lumMod val="20000"/>
                        <a:lumOff val="80000"/>
                      </a:schemeClr>
                    </a:solidFill>
                  </a:tcPr>
                </a:tc>
                <a:extLst>
                  <a:ext uri="{0D108BD9-81ED-4DB2-BD59-A6C34878D82A}">
                    <a16:rowId xmlns:a16="http://schemas.microsoft.com/office/drawing/2014/main" val="10001"/>
                  </a:ext>
                </a:extLst>
              </a:tr>
              <a:tr h="429174">
                <a:tc>
                  <a:txBody>
                    <a:bodyPr/>
                    <a:lstStyle/>
                    <a:p>
                      <a:pPr algn="ctr"/>
                      <a:r>
                        <a:rPr lang="en-US" smtClean="0"/>
                        <a:t>0</a:t>
                      </a:r>
                      <a:endParaRPr lang="en-US"/>
                    </a:p>
                  </a:txBody>
                  <a:tcPr>
                    <a:solidFill>
                      <a:schemeClr val="bg2">
                        <a:lumMod val="90000"/>
                      </a:schemeClr>
                    </a:solidFill>
                  </a:tcPr>
                </a:tc>
                <a:tc>
                  <a:txBody>
                    <a:bodyPr/>
                    <a:lstStyle/>
                    <a:p>
                      <a:pPr algn="ctr"/>
                      <a:r>
                        <a:rPr lang="en-US" dirty="0" smtClean="0"/>
                        <a:t>0</a:t>
                      </a:r>
                      <a:endParaRPr lang="en-US" dirty="0"/>
                    </a:p>
                  </a:txBody>
                  <a:tcPr>
                    <a:solidFill>
                      <a:schemeClr val="bg2">
                        <a:lumMod val="90000"/>
                      </a:schemeClr>
                    </a:solidFill>
                  </a:tcPr>
                </a:tc>
                <a:tc>
                  <a:txBody>
                    <a:bodyPr/>
                    <a:lstStyle/>
                    <a:p>
                      <a:pPr algn="ctr"/>
                      <a:r>
                        <a:rPr lang="en-US" dirty="0" smtClean="0"/>
                        <a:t>1</a:t>
                      </a:r>
                      <a:endParaRPr lang="en-US" dirty="0"/>
                    </a:p>
                  </a:txBody>
                  <a:tcPr>
                    <a:solidFill>
                      <a:schemeClr val="bg2">
                        <a:lumMod val="90000"/>
                      </a:schemeClr>
                    </a:solidFill>
                  </a:tcPr>
                </a:tc>
                <a:tc>
                  <a:txBody>
                    <a:bodyPr/>
                    <a:lstStyle/>
                    <a:p>
                      <a:pPr algn="ctr"/>
                      <a:r>
                        <a:rPr lang="en-US" dirty="0" smtClean="0"/>
                        <a:t>1</a:t>
                      </a:r>
                      <a:endParaRPr lang="en-US" dirty="0"/>
                    </a:p>
                  </a:txBody>
                  <a:tcPr>
                    <a:solidFill>
                      <a:schemeClr val="accent2">
                        <a:lumMod val="20000"/>
                        <a:lumOff val="80000"/>
                      </a:schemeClr>
                    </a:solidFill>
                  </a:tcPr>
                </a:tc>
                <a:tc>
                  <a:txBody>
                    <a:bodyPr/>
                    <a:lstStyle/>
                    <a:p>
                      <a:pPr algn="ctr"/>
                      <a:r>
                        <a:rPr lang="en-US" smtClean="0"/>
                        <a:t>1</a:t>
                      </a:r>
                      <a:endParaRPr lang="en-US"/>
                    </a:p>
                  </a:txBody>
                  <a:tcPr>
                    <a:solidFill>
                      <a:schemeClr val="accent2">
                        <a:lumMod val="20000"/>
                        <a:lumOff val="80000"/>
                      </a:schemeClr>
                    </a:solidFill>
                  </a:tcPr>
                </a:tc>
                <a:extLst>
                  <a:ext uri="{0D108BD9-81ED-4DB2-BD59-A6C34878D82A}">
                    <a16:rowId xmlns:a16="http://schemas.microsoft.com/office/drawing/2014/main" val="10002"/>
                  </a:ext>
                </a:extLst>
              </a:tr>
              <a:tr h="429174">
                <a:tc>
                  <a:txBody>
                    <a:bodyPr/>
                    <a:lstStyle/>
                    <a:p>
                      <a:pPr algn="ctr"/>
                      <a:r>
                        <a:rPr lang="en-US" smtClean="0"/>
                        <a:t>0</a:t>
                      </a:r>
                      <a:endParaRPr lang="en-US"/>
                    </a:p>
                  </a:txBody>
                  <a:tcPr>
                    <a:solidFill>
                      <a:schemeClr val="bg2">
                        <a:lumMod val="90000"/>
                      </a:schemeClr>
                    </a:solidFill>
                  </a:tcPr>
                </a:tc>
                <a:tc>
                  <a:txBody>
                    <a:bodyPr/>
                    <a:lstStyle/>
                    <a:p>
                      <a:pPr algn="ctr"/>
                      <a:r>
                        <a:rPr lang="en-US" dirty="0" smtClean="0"/>
                        <a:t>1</a:t>
                      </a:r>
                      <a:endParaRPr lang="en-US" dirty="0"/>
                    </a:p>
                  </a:txBody>
                  <a:tcPr>
                    <a:solidFill>
                      <a:schemeClr val="bg2">
                        <a:lumMod val="90000"/>
                      </a:schemeClr>
                    </a:solidFill>
                  </a:tcPr>
                </a:tc>
                <a:tc>
                  <a:txBody>
                    <a:bodyPr/>
                    <a:lstStyle/>
                    <a:p>
                      <a:pPr algn="ctr"/>
                      <a:r>
                        <a:rPr lang="en-US" dirty="0" smtClean="0"/>
                        <a:t>0</a:t>
                      </a:r>
                      <a:endParaRPr lang="en-US" dirty="0"/>
                    </a:p>
                  </a:txBody>
                  <a:tcPr>
                    <a:solidFill>
                      <a:schemeClr val="bg2">
                        <a:lumMod val="90000"/>
                      </a:schemeClr>
                    </a:solidFill>
                  </a:tcPr>
                </a:tc>
                <a:tc>
                  <a:txBody>
                    <a:bodyPr/>
                    <a:lstStyle/>
                    <a:p>
                      <a:pPr algn="ctr"/>
                      <a:r>
                        <a:rPr lang="en-US" dirty="0" smtClean="0"/>
                        <a:t>0</a:t>
                      </a:r>
                      <a:endParaRPr lang="en-US" dirty="0"/>
                    </a:p>
                  </a:txBody>
                  <a:tcPr>
                    <a:solidFill>
                      <a:schemeClr val="accent2">
                        <a:lumMod val="20000"/>
                        <a:lumOff val="80000"/>
                      </a:schemeClr>
                    </a:solidFill>
                  </a:tcPr>
                </a:tc>
                <a:tc>
                  <a:txBody>
                    <a:bodyPr/>
                    <a:lstStyle/>
                    <a:p>
                      <a:pPr algn="ctr"/>
                      <a:r>
                        <a:rPr lang="en-US" dirty="0" smtClean="0"/>
                        <a:t>1</a:t>
                      </a:r>
                      <a:endParaRPr lang="en-US" dirty="0"/>
                    </a:p>
                  </a:txBody>
                  <a:tcPr>
                    <a:solidFill>
                      <a:schemeClr val="accent2">
                        <a:lumMod val="20000"/>
                        <a:lumOff val="80000"/>
                      </a:schemeClr>
                    </a:solidFill>
                  </a:tcPr>
                </a:tc>
                <a:extLst>
                  <a:ext uri="{0D108BD9-81ED-4DB2-BD59-A6C34878D82A}">
                    <a16:rowId xmlns:a16="http://schemas.microsoft.com/office/drawing/2014/main" val="10003"/>
                  </a:ext>
                </a:extLst>
              </a:tr>
              <a:tr h="429174">
                <a:tc>
                  <a:txBody>
                    <a:bodyPr/>
                    <a:lstStyle/>
                    <a:p>
                      <a:pPr algn="ctr"/>
                      <a:r>
                        <a:rPr lang="en-US" dirty="0" smtClean="0"/>
                        <a:t>0</a:t>
                      </a:r>
                      <a:endParaRPr lang="en-US" dirty="0"/>
                    </a:p>
                  </a:txBody>
                  <a:tcPr>
                    <a:solidFill>
                      <a:schemeClr val="bg2">
                        <a:lumMod val="90000"/>
                      </a:schemeClr>
                    </a:solidFill>
                  </a:tcPr>
                </a:tc>
                <a:tc>
                  <a:txBody>
                    <a:bodyPr/>
                    <a:lstStyle/>
                    <a:p>
                      <a:pPr algn="ctr"/>
                      <a:r>
                        <a:rPr lang="en-US" dirty="0" smtClean="0"/>
                        <a:t>1</a:t>
                      </a:r>
                      <a:endParaRPr lang="en-US" dirty="0"/>
                    </a:p>
                  </a:txBody>
                  <a:tcPr>
                    <a:solidFill>
                      <a:schemeClr val="bg2">
                        <a:lumMod val="90000"/>
                      </a:schemeClr>
                    </a:solidFill>
                  </a:tcPr>
                </a:tc>
                <a:tc>
                  <a:txBody>
                    <a:bodyPr/>
                    <a:lstStyle/>
                    <a:p>
                      <a:pPr algn="ctr"/>
                      <a:r>
                        <a:rPr lang="en-US" dirty="0" smtClean="0"/>
                        <a:t>1</a:t>
                      </a:r>
                      <a:endParaRPr lang="en-US" dirty="0"/>
                    </a:p>
                  </a:txBody>
                  <a:tcPr>
                    <a:solidFill>
                      <a:schemeClr val="bg2">
                        <a:lumMod val="90000"/>
                      </a:schemeClr>
                    </a:solidFill>
                  </a:tcPr>
                </a:tc>
                <a:tc>
                  <a:txBody>
                    <a:bodyPr/>
                    <a:lstStyle/>
                    <a:p>
                      <a:pPr algn="ctr"/>
                      <a:r>
                        <a:rPr lang="en-US" dirty="0" smtClean="0"/>
                        <a:t>0</a:t>
                      </a:r>
                      <a:endParaRPr lang="en-US" dirty="0"/>
                    </a:p>
                  </a:txBody>
                  <a:tcPr>
                    <a:solidFill>
                      <a:schemeClr val="accent2">
                        <a:lumMod val="20000"/>
                        <a:lumOff val="80000"/>
                      </a:schemeClr>
                    </a:solidFill>
                  </a:tcPr>
                </a:tc>
                <a:tc>
                  <a:txBody>
                    <a:bodyPr/>
                    <a:lstStyle/>
                    <a:p>
                      <a:pPr algn="ctr"/>
                      <a:r>
                        <a:rPr lang="en-US" dirty="0" smtClean="0"/>
                        <a:t>0</a:t>
                      </a:r>
                      <a:endParaRPr lang="en-US" dirty="0"/>
                    </a:p>
                  </a:txBody>
                  <a:tcPr>
                    <a:solidFill>
                      <a:schemeClr val="accent2">
                        <a:lumMod val="20000"/>
                        <a:lumOff val="80000"/>
                      </a:schemeClr>
                    </a:solidFill>
                  </a:tcPr>
                </a:tc>
                <a:extLst>
                  <a:ext uri="{0D108BD9-81ED-4DB2-BD59-A6C34878D82A}">
                    <a16:rowId xmlns:a16="http://schemas.microsoft.com/office/drawing/2014/main" val="10004"/>
                  </a:ext>
                </a:extLst>
              </a:tr>
              <a:tr h="429174">
                <a:tc>
                  <a:txBody>
                    <a:bodyPr/>
                    <a:lstStyle/>
                    <a:p>
                      <a:pPr algn="ctr"/>
                      <a:r>
                        <a:rPr lang="en-US" smtClean="0"/>
                        <a:t>1</a:t>
                      </a:r>
                      <a:endParaRPr lang="en-US"/>
                    </a:p>
                  </a:txBody>
                  <a:tcPr>
                    <a:solidFill>
                      <a:schemeClr val="bg2">
                        <a:lumMod val="90000"/>
                      </a:schemeClr>
                    </a:solidFill>
                  </a:tcPr>
                </a:tc>
                <a:tc>
                  <a:txBody>
                    <a:bodyPr/>
                    <a:lstStyle/>
                    <a:p>
                      <a:pPr algn="ctr"/>
                      <a:r>
                        <a:rPr lang="en-US" dirty="0" smtClean="0"/>
                        <a:t>0</a:t>
                      </a:r>
                      <a:endParaRPr lang="en-US" dirty="0"/>
                    </a:p>
                  </a:txBody>
                  <a:tcPr>
                    <a:solidFill>
                      <a:schemeClr val="bg2">
                        <a:lumMod val="90000"/>
                      </a:schemeClr>
                    </a:solidFill>
                  </a:tcPr>
                </a:tc>
                <a:tc>
                  <a:txBody>
                    <a:bodyPr/>
                    <a:lstStyle/>
                    <a:p>
                      <a:pPr algn="ctr"/>
                      <a:r>
                        <a:rPr lang="en-US" smtClean="0"/>
                        <a:t>0</a:t>
                      </a:r>
                      <a:endParaRPr lang="en-US"/>
                    </a:p>
                  </a:txBody>
                  <a:tcPr>
                    <a:solidFill>
                      <a:schemeClr val="bg2">
                        <a:lumMod val="90000"/>
                      </a:schemeClr>
                    </a:solidFill>
                  </a:tcPr>
                </a:tc>
                <a:tc>
                  <a:txBody>
                    <a:bodyPr/>
                    <a:lstStyle/>
                    <a:p>
                      <a:pPr algn="ctr"/>
                      <a:r>
                        <a:rPr lang="en-US" dirty="0" smtClean="0"/>
                        <a:t>1</a:t>
                      </a:r>
                      <a:endParaRPr lang="en-US" dirty="0"/>
                    </a:p>
                  </a:txBody>
                  <a:tcPr>
                    <a:solidFill>
                      <a:schemeClr val="accent2">
                        <a:lumMod val="20000"/>
                        <a:lumOff val="80000"/>
                      </a:schemeClr>
                    </a:solidFill>
                  </a:tcPr>
                </a:tc>
                <a:tc>
                  <a:txBody>
                    <a:bodyPr/>
                    <a:lstStyle/>
                    <a:p>
                      <a:pPr algn="ctr"/>
                      <a:r>
                        <a:rPr lang="en-US" dirty="0" smtClean="0"/>
                        <a:t>1</a:t>
                      </a:r>
                      <a:endParaRPr lang="en-US" dirty="0"/>
                    </a:p>
                  </a:txBody>
                  <a:tcPr>
                    <a:solidFill>
                      <a:schemeClr val="accent2">
                        <a:lumMod val="20000"/>
                        <a:lumOff val="80000"/>
                      </a:schemeClr>
                    </a:solidFill>
                  </a:tcPr>
                </a:tc>
                <a:extLst>
                  <a:ext uri="{0D108BD9-81ED-4DB2-BD59-A6C34878D82A}">
                    <a16:rowId xmlns:a16="http://schemas.microsoft.com/office/drawing/2014/main" val="10005"/>
                  </a:ext>
                </a:extLst>
              </a:tr>
              <a:tr h="429174">
                <a:tc>
                  <a:txBody>
                    <a:bodyPr/>
                    <a:lstStyle/>
                    <a:p>
                      <a:pPr algn="ctr"/>
                      <a:r>
                        <a:rPr lang="en-US" smtClean="0"/>
                        <a:t>1</a:t>
                      </a:r>
                      <a:endParaRPr lang="en-US"/>
                    </a:p>
                  </a:txBody>
                  <a:tcPr>
                    <a:solidFill>
                      <a:schemeClr val="bg2">
                        <a:lumMod val="90000"/>
                      </a:schemeClr>
                    </a:solidFill>
                  </a:tcPr>
                </a:tc>
                <a:tc>
                  <a:txBody>
                    <a:bodyPr/>
                    <a:lstStyle/>
                    <a:p>
                      <a:pPr algn="ctr"/>
                      <a:r>
                        <a:rPr lang="en-US" dirty="0" smtClean="0"/>
                        <a:t>0</a:t>
                      </a:r>
                      <a:endParaRPr lang="en-US" dirty="0"/>
                    </a:p>
                  </a:txBody>
                  <a:tcPr>
                    <a:solidFill>
                      <a:schemeClr val="bg2">
                        <a:lumMod val="90000"/>
                      </a:schemeClr>
                    </a:solidFill>
                  </a:tcPr>
                </a:tc>
                <a:tc>
                  <a:txBody>
                    <a:bodyPr/>
                    <a:lstStyle/>
                    <a:p>
                      <a:pPr algn="ctr"/>
                      <a:r>
                        <a:rPr lang="en-US" smtClean="0"/>
                        <a:t>1</a:t>
                      </a:r>
                      <a:endParaRPr lang="en-US"/>
                    </a:p>
                  </a:txBody>
                  <a:tcPr>
                    <a:solidFill>
                      <a:schemeClr val="bg2">
                        <a:lumMod val="90000"/>
                      </a:schemeClr>
                    </a:solidFill>
                  </a:tcPr>
                </a:tc>
                <a:tc>
                  <a:txBody>
                    <a:bodyPr/>
                    <a:lstStyle/>
                    <a:p>
                      <a:pPr algn="ctr"/>
                      <a:r>
                        <a:rPr lang="en-US" dirty="0" smtClean="0"/>
                        <a:t>1</a:t>
                      </a:r>
                      <a:endParaRPr lang="en-US" dirty="0"/>
                    </a:p>
                  </a:txBody>
                  <a:tcPr>
                    <a:solidFill>
                      <a:schemeClr val="accent2">
                        <a:lumMod val="20000"/>
                        <a:lumOff val="80000"/>
                      </a:schemeClr>
                    </a:solidFill>
                  </a:tcPr>
                </a:tc>
                <a:tc>
                  <a:txBody>
                    <a:bodyPr/>
                    <a:lstStyle/>
                    <a:p>
                      <a:pPr algn="ctr"/>
                      <a:r>
                        <a:rPr lang="en-US" dirty="0" smtClean="0"/>
                        <a:t>0</a:t>
                      </a:r>
                      <a:endParaRPr lang="en-US" dirty="0"/>
                    </a:p>
                  </a:txBody>
                  <a:tcPr>
                    <a:solidFill>
                      <a:schemeClr val="accent2">
                        <a:lumMod val="20000"/>
                        <a:lumOff val="80000"/>
                      </a:schemeClr>
                    </a:solidFill>
                  </a:tcPr>
                </a:tc>
                <a:extLst>
                  <a:ext uri="{0D108BD9-81ED-4DB2-BD59-A6C34878D82A}">
                    <a16:rowId xmlns:a16="http://schemas.microsoft.com/office/drawing/2014/main" val="10006"/>
                  </a:ext>
                </a:extLst>
              </a:tr>
              <a:tr h="429174">
                <a:tc>
                  <a:txBody>
                    <a:bodyPr/>
                    <a:lstStyle/>
                    <a:p>
                      <a:pPr algn="ctr"/>
                      <a:r>
                        <a:rPr lang="en-US" smtClean="0"/>
                        <a:t>1</a:t>
                      </a:r>
                      <a:endParaRPr lang="en-US"/>
                    </a:p>
                  </a:txBody>
                  <a:tcPr>
                    <a:solidFill>
                      <a:schemeClr val="bg2">
                        <a:lumMod val="90000"/>
                      </a:schemeClr>
                    </a:solidFill>
                  </a:tcPr>
                </a:tc>
                <a:tc>
                  <a:txBody>
                    <a:bodyPr/>
                    <a:lstStyle/>
                    <a:p>
                      <a:pPr algn="ctr"/>
                      <a:r>
                        <a:rPr lang="en-US" dirty="0" smtClean="0"/>
                        <a:t>1</a:t>
                      </a:r>
                      <a:endParaRPr lang="en-US" dirty="0"/>
                    </a:p>
                  </a:txBody>
                  <a:tcPr>
                    <a:solidFill>
                      <a:schemeClr val="bg2">
                        <a:lumMod val="90000"/>
                      </a:schemeClr>
                    </a:solidFill>
                  </a:tcPr>
                </a:tc>
                <a:tc>
                  <a:txBody>
                    <a:bodyPr/>
                    <a:lstStyle/>
                    <a:p>
                      <a:pPr algn="ctr"/>
                      <a:r>
                        <a:rPr lang="en-US" dirty="0" smtClean="0"/>
                        <a:t>0</a:t>
                      </a:r>
                      <a:endParaRPr lang="en-US" dirty="0"/>
                    </a:p>
                  </a:txBody>
                  <a:tcPr>
                    <a:solidFill>
                      <a:schemeClr val="bg2">
                        <a:lumMod val="90000"/>
                      </a:schemeClr>
                    </a:solidFill>
                  </a:tcPr>
                </a:tc>
                <a:tc>
                  <a:txBody>
                    <a:bodyPr/>
                    <a:lstStyle/>
                    <a:p>
                      <a:pPr algn="ctr"/>
                      <a:r>
                        <a:rPr lang="en-US" dirty="0" smtClean="0"/>
                        <a:t>0</a:t>
                      </a:r>
                      <a:endParaRPr lang="en-US" dirty="0"/>
                    </a:p>
                  </a:txBody>
                  <a:tcPr>
                    <a:solidFill>
                      <a:schemeClr val="accent2">
                        <a:lumMod val="20000"/>
                        <a:lumOff val="80000"/>
                      </a:schemeClr>
                    </a:solidFill>
                  </a:tcPr>
                </a:tc>
                <a:tc>
                  <a:txBody>
                    <a:bodyPr/>
                    <a:lstStyle/>
                    <a:p>
                      <a:pPr algn="ctr"/>
                      <a:r>
                        <a:rPr lang="en-US" dirty="0" smtClean="0"/>
                        <a:t>1</a:t>
                      </a:r>
                      <a:endParaRPr lang="en-US" dirty="0"/>
                    </a:p>
                  </a:txBody>
                  <a:tcPr>
                    <a:solidFill>
                      <a:schemeClr val="accent2">
                        <a:lumMod val="20000"/>
                        <a:lumOff val="80000"/>
                      </a:schemeClr>
                    </a:solidFill>
                  </a:tcPr>
                </a:tc>
                <a:extLst>
                  <a:ext uri="{0D108BD9-81ED-4DB2-BD59-A6C34878D82A}">
                    <a16:rowId xmlns:a16="http://schemas.microsoft.com/office/drawing/2014/main" val="10007"/>
                  </a:ext>
                </a:extLst>
              </a:tr>
              <a:tr h="429174">
                <a:tc>
                  <a:txBody>
                    <a:bodyPr/>
                    <a:lstStyle/>
                    <a:p>
                      <a:pPr algn="ctr"/>
                      <a:r>
                        <a:rPr lang="en-US" smtClean="0"/>
                        <a:t>1</a:t>
                      </a:r>
                      <a:endParaRPr lang="en-US"/>
                    </a:p>
                  </a:txBody>
                  <a:tcPr>
                    <a:solidFill>
                      <a:schemeClr val="bg2">
                        <a:lumMod val="90000"/>
                      </a:schemeClr>
                    </a:solidFill>
                  </a:tcPr>
                </a:tc>
                <a:tc>
                  <a:txBody>
                    <a:bodyPr/>
                    <a:lstStyle/>
                    <a:p>
                      <a:pPr algn="ctr"/>
                      <a:r>
                        <a:rPr lang="en-US" smtClean="0"/>
                        <a:t>1</a:t>
                      </a:r>
                      <a:endParaRPr lang="en-US"/>
                    </a:p>
                  </a:txBody>
                  <a:tcPr>
                    <a:solidFill>
                      <a:schemeClr val="bg2">
                        <a:lumMod val="90000"/>
                      </a:schemeClr>
                    </a:solidFill>
                  </a:tcPr>
                </a:tc>
                <a:tc>
                  <a:txBody>
                    <a:bodyPr/>
                    <a:lstStyle/>
                    <a:p>
                      <a:pPr algn="ctr"/>
                      <a:r>
                        <a:rPr lang="en-US" dirty="0" smtClean="0"/>
                        <a:t>1</a:t>
                      </a:r>
                      <a:endParaRPr lang="en-US" dirty="0"/>
                    </a:p>
                  </a:txBody>
                  <a:tcPr>
                    <a:solidFill>
                      <a:schemeClr val="bg2">
                        <a:lumMod val="90000"/>
                      </a:schemeClr>
                    </a:solidFill>
                  </a:tcPr>
                </a:tc>
                <a:tc>
                  <a:txBody>
                    <a:bodyPr/>
                    <a:lstStyle/>
                    <a:p>
                      <a:pPr algn="ctr"/>
                      <a:r>
                        <a:rPr lang="en-US" dirty="0" smtClean="0"/>
                        <a:t>1</a:t>
                      </a:r>
                      <a:endParaRPr lang="en-US" dirty="0"/>
                    </a:p>
                  </a:txBody>
                  <a:tcPr>
                    <a:solidFill>
                      <a:schemeClr val="accent2">
                        <a:lumMod val="20000"/>
                        <a:lumOff val="80000"/>
                      </a:schemeClr>
                    </a:solidFill>
                  </a:tcPr>
                </a:tc>
                <a:tc>
                  <a:txBody>
                    <a:bodyPr/>
                    <a:lstStyle/>
                    <a:p>
                      <a:pPr algn="ctr"/>
                      <a:r>
                        <a:rPr lang="en-US" dirty="0" smtClean="0"/>
                        <a:t>1</a:t>
                      </a:r>
                      <a:endParaRPr lang="en-US" dirty="0"/>
                    </a:p>
                  </a:txBody>
                  <a:tcPr>
                    <a:solidFill>
                      <a:schemeClr val="accent2">
                        <a:lumMod val="20000"/>
                        <a:lumOff val="80000"/>
                      </a:schemeClr>
                    </a:solidFill>
                  </a:tcPr>
                </a:tc>
                <a:extLst>
                  <a:ext uri="{0D108BD9-81ED-4DB2-BD59-A6C34878D82A}">
                    <a16:rowId xmlns:a16="http://schemas.microsoft.com/office/drawing/2014/main" val="10008"/>
                  </a:ext>
                </a:extLst>
              </a:tr>
            </a:tbl>
          </a:graphicData>
        </a:graphic>
      </p:graphicFrame>
      <p:sp>
        <p:nvSpPr>
          <p:cNvPr id="10" name="Rectangle 2"/>
          <p:cNvSpPr txBox="1">
            <a:spLocks noChangeArrowheads="1"/>
          </p:cNvSpPr>
          <p:nvPr/>
        </p:nvSpPr>
        <p:spPr>
          <a:xfrm>
            <a:off x="1676400" y="1828800"/>
            <a:ext cx="4953000" cy="533400"/>
          </a:xfrm>
          <a:prstGeom prst="rect">
            <a:avLst/>
          </a:prstGeom>
        </p:spPr>
        <p:txBody>
          <a:bodyPr vert="horz" lIns="91440" tIns="45720" rIns="91440" bIns="45720" rtlCol="0" anchor="ctr">
            <a:noAutofit/>
          </a:bodyPr>
          <a:lstStyle/>
          <a:p>
            <a:pPr fontAlgn="auto">
              <a:spcAft>
                <a:spcPts val="0"/>
              </a:spcAft>
              <a:defRPr/>
            </a:pPr>
            <a:endParaRPr lang="en-US" sz="3600" b="1">
              <a:solidFill>
                <a:srgbClr val="002060"/>
              </a:solidFill>
              <a:latin typeface="+mj-lt"/>
              <a:ea typeface="+mj-ea"/>
              <a:cs typeface="+mj-cs"/>
            </a:endParaRPr>
          </a:p>
        </p:txBody>
      </p:sp>
      <p:sp>
        <p:nvSpPr>
          <p:cNvPr id="11" name="TextBox 10"/>
          <p:cNvSpPr txBox="1"/>
          <p:nvPr/>
        </p:nvSpPr>
        <p:spPr>
          <a:xfrm>
            <a:off x="1472909" y="2184318"/>
            <a:ext cx="4191000" cy="523220"/>
          </a:xfrm>
          <a:prstGeom prst="rect">
            <a:avLst/>
          </a:prstGeom>
          <a:noFill/>
        </p:spPr>
        <p:txBody>
          <a:bodyPr wrap="square" rtlCol="0">
            <a:spAutoFit/>
          </a:bodyPr>
          <a:lstStyle/>
          <a:p>
            <a:pPr marL="58738" lvl="1">
              <a:buFont typeface="Arial" pitchFamily="34" charset="0"/>
              <a:buChar char="•"/>
            </a:pP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Tuyển</a:t>
            </a:r>
            <a:r>
              <a:rPr lang="en-US" sz="2800" b="1" dirty="0">
                <a:latin typeface="Times New Roman" panose="02020603050405020304" pitchFamily="18" charset="0"/>
                <a:cs typeface="Times New Roman" panose="02020603050405020304" pitchFamily="18" charset="0"/>
              </a:rPr>
              <a:t> chính quy</a:t>
            </a:r>
            <a:endParaRPr lang="en-US" sz="3200" b="1" dirty="0">
              <a:latin typeface="Times New Roman" panose="02020603050405020304" pitchFamily="18" charset="0"/>
              <a:cs typeface="Times New Roman" panose="02020603050405020304" pitchFamily="18" charset="0"/>
            </a:endParaRPr>
          </a:p>
        </p:txBody>
      </p:sp>
      <p:sp>
        <p:nvSpPr>
          <p:cNvPr id="1988610"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 name="TextBox 12"/>
          <p:cNvSpPr txBox="1"/>
          <p:nvPr/>
        </p:nvSpPr>
        <p:spPr>
          <a:xfrm>
            <a:off x="1472909" y="4134667"/>
            <a:ext cx="3537856" cy="523220"/>
          </a:xfrm>
          <a:prstGeom prst="rect">
            <a:avLst/>
          </a:prstGeom>
          <a:noFill/>
        </p:spPr>
        <p:txBody>
          <a:bodyPr wrap="square" rtlCol="0">
            <a:spAutoFit/>
          </a:bodyPr>
          <a:lstStyle/>
          <a:p>
            <a:pPr marL="58738" lvl="1">
              <a:buFont typeface="Arial" pitchFamily="34" charset="0"/>
              <a:buChar char="•"/>
            </a:pP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Hội</a:t>
            </a:r>
            <a:r>
              <a:rPr lang="en-US" sz="2800" b="1" dirty="0">
                <a:latin typeface="Times New Roman" panose="02020603050405020304" pitchFamily="18" charset="0"/>
                <a:cs typeface="Times New Roman" panose="02020603050405020304" pitchFamily="18" charset="0"/>
              </a:rPr>
              <a:t> chính quy</a:t>
            </a:r>
            <a:endParaRPr lang="en-US" sz="3200" b="1" dirty="0">
              <a:latin typeface="Times New Roman" panose="02020603050405020304" pitchFamily="18" charset="0"/>
              <a:cs typeface="Times New Roman" panose="02020603050405020304" pitchFamily="18" charset="0"/>
            </a:endParaRPr>
          </a:p>
        </p:txBody>
      </p:sp>
      <p:sp>
        <p:nvSpPr>
          <p:cNvPr id="1988620" name="Rectangle 1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988619" name="Picture 1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559991" y="5639184"/>
            <a:ext cx="6382002" cy="314103"/>
          </a:xfrm>
          <a:prstGeom prst="rect">
            <a:avLst/>
          </a:prstGeom>
          <a:noFill/>
        </p:spPr>
      </p:pic>
      <p:sp>
        <p:nvSpPr>
          <p:cNvPr id="14" name="Rectangle 13"/>
          <p:cNvSpPr/>
          <p:nvPr/>
        </p:nvSpPr>
        <p:spPr>
          <a:xfrm>
            <a:off x="496700" y="2869975"/>
            <a:ext cx="2881035" cy="400110"/>
          </a:xfrm>
          <a:prstGeom prst="rect">
            <a:avLst/>
          </a:prstGeom>
        </p:spPr>
        <p:txBody>
          <a:bodyPr wrap="square">
            <a:spAutoFit/>
          </a:bodyPr>
          <a:lstStyle/>
          <a:p>
            <a:r>
              <a:rPr lang="en-US" sz="2000" dirty="0" smtClean="0"/>
              <a:t>F1(A,B,C) = ∑(1,4,5,7)</a:t>
            </a:r>
          </a:p>
        </p:txBody>
      </p:sp>
      <p:pic>
        <p:nvPicPr>
          <p:cNvPr id="15"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10631" y="3489451"/>
            <a:ext cx="5102390" cy="345393"/>
          </a:xfrm>
          <a:prstGeom prst="rect">
            <a:avLst/>
          </a:prstGeom>
          <a:noFill/>
        </p:spPr>
      </p:pic>
      <p:sp>
        <p:nvSpPr>
          <p:cNvPr id="16" name="Rectangle 15"/>
          <p:cNvSpPr/>
          <p:nvPr/>
        </p:nvSpPr>
        <p:spPr>
          <a:xfrm>
            <a:off x="496700" y="4957710"/>
            <a:ext cx="2565126" cy="400110"/>
          </a:xfrm>
          <a:prstGeom prst="rect">
            <a:avLst/>
          </a:prstGeom>
        </p:spPr>
        <p:txBody>
          <a:bodyPr wrap="none">
            <a:spAutoFit/>
          </a:bodyPr>
          <a:lstStyle/>
          <a:p>
            <a:r>
              <a:rPr lang="en-US" sz="2000" dirty="0" smtClean="0"/>
              <a:t>F2(A,B,C) = ∏(</a:t>
            </a:r>
            <a:r>
              <a:rPr lang="en-US" sz="2000" dirty="0"/>
              <a:t>0</a:t>
            </a:r>
            <a:r>
              <a:rPr lang="en-US" sz="2000" dirty="0" smtClean="0"/>
              <a:t>,3,5)</a:t>
            </a:r>
          </a:p>
        </p:txBody>
      </p:sp>
      <p:sp>
        <p:nvSpPr>
          <p:cNvPr id="18" name="Rectangle 2"/>
          <p:cNvSpPr txBox="1">
            <a:spLocks noChangeArrowheads="1"/>
          </p:cNvSpPr>
          <p:nvPr/>
        </p:nvSpPr>
        <p:spPr>
          <a:xfrm>
            <a:off x="116114" y="144884"/>
            <a:ext cx="10551885" cy="5804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3200" b="1" dirty="0" smtClean="0">
                <a:solidFill>
                  <a:srgbClr val="C00000"/>
                </a:solidFill>
                <a:latin typeface="Times New Roman" panose="02020603050405020304" pitchFamily="18" charset="0"/>
                <a:cs typeface="Times New Roman" panose="02020603050405020304" pitchFamily="18" charset="0"/>
              </a:rPr>
              <a:t>2.3. </a:t>
            </a:r>
            <a:r>
              <a:rPr lang="en-US" sz="3200" b="1" dirty="0" err="1" smtClean="0">
                <a:solidFill>
                  <a:srgbClr val="C00000"/>
                </a:solidFill>
                <a:latin typeface="Times New Roman" panose="02020603050405020304" pitchFamily="18" charset="0"/>
                <a:cs typeface="Times New Roman" panose="02020603050405020304" pitchFamily="18" charset="0"/>
              </a:rPr>
              <a:t>Hàm</a:t>
            </a:r>
            <a:r>
              <a:rPr lang="en-US" sz="3200" b="1" dirty="0" smtClean="0">
                <a:solidFill>
                  <a:srgbClr val="C00000"/>
                </a:solidFill>
                <a:latin typeface="Times New Roman" panose="02020603050405020304" pitchFamily="18" charset="0"/>
                <a:cs typeface="Times New Roman" panose="02020603050405020304" pitchFamily="18" charset="0"/>
              </a:rPr>
              <a:t> logic </a:t>
            </a:r>
            <a:r>
              <a:rPr lang="en-US" sz="3200" b="1" dirty="0" err="1" smtClean="0">
                <a:solidFill>
                  <a:srgbClr val="C00000"/>
                </a:solidFill>
                <a:latin typeface="Times New Roman" panose="02020603050405020304" pitchFamily="18" charset="0"/>
                <a:cs typeface="Times New Roman" panose="02020603050405020304" pitchFamily="18" charset="0"/>
              </a:rPr>
              <a:t>và</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các</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phương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pháp</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biểu</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diễn</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hàm</a:t>
            </a:r>
            <a:r>
              <a:rPr lang="en-US" sz="3200" b="1" dirty="0" smtClean="0">
                <a:solidFill>
                  <a:srgbClr val="C00000"/>
                </a:solidFill>
                <a:latin typeface="Times New Roman" panose="02020603050405020304" pitchFamily="18" charset="0"/>
                <a:cs typeface="Times New Roman" panose="02020603050405020304" pitchFamily="18" charset="0"/>
              </a:rPr>
              <a:t> logic (7)</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19" name="Rectangle 18"/>
          <p:cNvSpPr/>
          <p:nvPr/>
        </p:nvSpPr>
        <p:spPr>
          <a:xfrm>
            <a:off x="812800" y="784133"/>
            <a:ext cx="6359433" cy="523220"/>
          </a:xfrm>
          <a:prstGeom prst="rect">
            <a:avLst/>
          </a:prstGeom>
        </p:spPr>
        <p:txBody>
          <a:bodyPr wrap="none">
            <a:spAutoFit/>
          </a:bodyPr>
          <a:lstStyle/>
          <a:p>
            <a:r>
              <a:rPr lang="en-US" sz="2800" b="1" dirty="0" smtClean="0">
                <a:latin typeface="Times New Roman" panose="02020603050405020304" pitchFamily="18" charset="0"/>
                <a:cs typeface="Times New Roman" panose="02020603050405020304" pitchFamily="18" charset="0"/>
              </a:rPr>
              <a:t>2.3.2. </a:t>
            </a:r>
            <a:r>
              <a:rPr lang="en-US" sz="2800" b="1" dirty="0" err="1" smtClean="0">
                <a:latin typeface="Times New Roman" panose="02020603050405020304" pitchFamily="18" charset="0"/>
                <a:cs typeface="Times New Roman" panose="02020603050405020304" pitchFamily="18" charset="0"/>
              </a:rPr>
              <a:t>Phương</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pháp</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biểu</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diễn</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hàm</a:t>
            </a:r>
            <a:r>
              <a:rPr lang="en-US" sz="2800" b="1" dirty="0" smtClean="0">
                <a:latin typeface="Times New Roman" panose="02020603050405020304" pitchFamily="18" charset="0"/>
                <a:cs typeface="Times New Roman" panose="02020603050405020304" pitchFamily="18" charset="0"/>
              </a:rPr>
              <a:t> logic</a:t>
            </a:r>
            <a:endParaRPr lang="en-US" sz="28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985090"/>
                                        </p:tgtEl>
                                        <p:attrNameLst>
                                          <p:attrName>style.visibility</p:attrName>
                                        </p:attrNameLst>
                                      </p:cBhvr>
                                      <p:to>
                                        <p:strVal val="visible"/>
                                      </p:to>
                                    </p:set>
                                    <p:animEffect transition="in" filter="barn(inVertical)">
                                      <p:cBhvr>
                                        <p:cTn id="14" dur="500"/>
                                        <p:tgtEl>
                                          <p:spTgt spid="98509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1000"/>
                                        <p:tgtEl>
                                          <p:spTgt spid="11">
                                            <p:txEl>
                                              <p:pRg st="0" end="0"/>
                                            </p:txEl>
                                          </p:spTgt>
                                        </p:tgtEl>
                                      </p:cBhvr>
                                    </p:animEffect>
                                    <p:anim calcmode="lin" valueType="num">
                                      <p:cBhvr>
                                        <p:cTn id="20"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4">
                                            <p:txEl>
                                              <p:pRg st="0" end="0"/>
                                            </p:txEl>
                                          </p:spTgt>
                                        </p:tgtEl>
                                        <p:attrNameLst>
                                          <p:attrName>style.visibility</p:attrName>
                                        </p:attrNameLst>
                                      </p:cBhvr>
                                      <p:to>
                                        <p:strVal val="visible"/>
                                      </p:to>
                                    </p:set>
                                    <p:animEffect transition="in" filter="fade">
                                      <p:cBhvr>
                                        <p:cTn id="26" dur="1000"/>
                                        <p:tgtEl>
                                          <p:spTgt spid="14">
                                            <p:txEl>
                                              <p:pRg st="0" end="0"/>
                                            </p:txEl>
                                          </p:spTgt>
                                        </p:tgtEl>
                                      </p:cBhvr>
                                    </p:animEffect>
                                    <p:anim calcmode="lin" valueType="num">
                                      <p:cBhvr>
                                        <p:cTn id="27"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0"/>
                                        <p:tgtEl>
                                          <p:spTgt spid="15"/>
                                        </p:tgtEl>
                                      </p:cBhvr>
                                    </p:animEffect>
                                    <p:anim calcmode="lin" valueType="num">
                                      <p:cBhvr>
                                        <p:cTn id="34" dur="1000" fill="hold"/>
                                        <p:tgtEl>
                                          <p:spTgt spid="15"/>
                                        </p:tgtEl>
                                        <p:attrNameLst>
                                          <p:attrName>ppt_x</p:attrName>
                                        </p:attrNameLst>
                                      </p:cBhvr>
                                      <p:tavLst>
                                        <p:tav tm="0">
                                          <p:val>
                                            <p:strVal val="#ppt_x"/>
                                          </p:val>
                                        </p:tav>
                                        <p:tav tm="100000">
                                          <p:val>
                                            <p:strVal val="#ppt_x"/>
                                          </p:val>
                                        </p:tav>
                                      </p:tavLst>
                                    </p:anim>
                                    <p:anim calcmode="lin" valueType="num">
                                      <p:cBhvr>
                                        <p:cTn id="3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anim calcmode="lin" valueType="num">
                                      <p:cBhvr>
                                        <p:cTn id="41" dur="1000" fill="hold"/>
                                        <p:tgtEl>
                                          <p:spTgt spid="13"/>
                                        </p:tgtEl>
                                        <p:attrNameLst>
                                          <p:attrName>ppt_x</p:attrName>
                                        </p:attrNameLst>
                                      </p:cBhvr>
                                      <p:tavLst>
                                        <p:tav tm="0">
                                          <p:val>
                                            <p:strVal val="#ppt_x"/>
                                          </p:val>
                                        </p:tav>
                                        <p:tav tm="100000">
                                          <p:val>
                                            <p:strVal val="#ppt_x"/>
                                          </p:val>
                                        </p:tav>
                                      </p:tavLst>
                                    </p:anim>
                                    <p:anim calcmode="lin" valueType="num">
                                      <p:cBhvr>
                                        <p:cTn id="4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6">
                                            <p:txEl>
                                              <p:pRg st="0" end="0"/>
                                            </p:txEl>
                                          </p:spTgt>
                                        </p:tgtEl>
                                        <p:attrNameLst>
                                          <p:attrName>style.visibility</p:attrName>
                                        </p:attrNameLst>
                                      </p:cBhvr>
                                      <p:to>
                                        <p:strVal val="visible"/>
                                      </p:to>
                                    </p:set>
                                    <p:animEffect transition="in" filter="fade">
                                      <p:cBhvr>
                                        <p:cTn id="47" dur="1000"/>
                                        <p:tgtEl>
                                          <p:spTgt spid="16">
                                            <p:txEl>
                                              <p:pRg st="0" end="0"/>
                                            </p:txEl>
                                          </p:spTgt>
                                        </p:tgtEl>
                                      </p:cBhvr>
                                    </p:animEffect>
                                    <p:anim calcmode="lin" valueType="num">
                                      <p:cBhvr>
                                        <p:cTn id="48"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49"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988619"/>
                                        </p:tgtEl>
                                        <p:attrNameLst>
                                          <p:attrName>style.visibility</p:attrName>
                                        </p:attrNameLst>
                                      </p:cBhvr>
                                      <p:to>
                                        <p:strVal val="visible"/>
                                      </p:to>
                                    </p:set>
                                    <p:animEffect transition="in" filter="fade">
                                      <p:cBhvr>
                                        <p:cTn id="54" dur="1000"/>
                                        <p:tgtEl>
                                          <p:spTgt spid="1988619"/>
                                        </p:tgtEl>
                                      </p:cBhvr>
                                    </p:animEffect>
                                    <p:anim calcmode="lin" valueType="num">
                                      <p:cBhvr>
                                        <p:cTn id="55" dur="1000" fill="hold"/>
                                        <p:tgtEl>
                                          <p:spTgt spid="1988619"/>
                                        </p:tgtEl>
                                        <p:attrNameLst>
                                          <p:attrName>ppt_x</p:attrName>
                                        </p:attrNameLst>
                                      </p:cBhvr>
                                      <p:tavLst>
                                        <p:tav tm="0">
                                          <p:val>
                                            <p:strVal val="#ppt_x"/>
                                          </p:val>
                                        </p:tav>
                                        <p:tav tm="100000">
                                          <p:val>
                                            <p:strVal val="#ppt_x"/>
                                          </p:val>
                                        </p:tav>
                                      </p:tavLst>
                                    </p:anim>
                                    <p:anim calcmode="lin" valueType="num">
                                      <p:cBhvr>
                                        <p:cTn id="56" dur="1000" fill="hold"/>
                                        <p:tgtEl>
                                          <p:spTgt spid="1988619"/>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barn(inVertical)">
                                      <p:cBhvr>
                                        <p:cTn id="6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5090" grpId="0"/>
      <p:bldP spid="13" grpId="0"/>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53058" name="Rectangle 2"/>
          <p:cNvSpPr>
            <a:spLocks noGrp="1" noChangeArrowheads="1"/>
          </p:cNvSpPr>
          <p:nvPr>
            <p:ph type="title"/>
          </p:nvPr>
        </p:nvSpPr>
        <p:spPr>
          <a:xfrm>
            <a:off x="174171" y="188686"/>
            <a:ext cx="8229600" cy="650648"/>
          </a:xfrm>
        </p:spPr>
        <p:txBody>
          <a:bodyPr>
            <a:normAutofit/>
          </a:bodyPr>
          <a:lstStyle/>
          <a:p>
            <a:pPr algn="l"/>
            <a:r>
              <a:rPr lang="en-US" sz="3200" b="1" dirty="0" smtClean="0">
                <a:solidFill>
                  <a:srgbClr val="C00000"/>
                </a:solidFill>
                <a:latin typeface="Times New Roman" panose="02020603050405020304" pitchFamily="18" charset="0"/>
                <a:cs typeface="Times New Roman" panose="02020603050405020304" pitchFamily="18" charset="0"/>
              </a:rPr>
              <a:t>2.4. </a:t>
            </a:r>
            <a:r>
              <a:rPr lang="en-US" sz="3200" b="1" dirty="0" err="1" smtClean="0">
                <a:solidFill>
                  <a:srgbClr val="C00000"/>
                </a:solidFill>
                <a:latin typeface="Times New Roman" panose="02020603050405020304" pitchFamily="18" charset="0"/>
                <a:cs typeface="Times New Roman" panose="02020603050405020304" pitchFamily="18" charset="0"/>
              </a:rPr>
              <a:t>Tối</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thiểu</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hàm</a:t>
            </a:r>
            <a:r>
              <a:rPr lang="en-US" sz="3200" b="1" dirty="0" smtClean="0">
                <a:solidFill>
                  <a:srgbClr val="C00000"/>
                </a:solidFill>
                <a:latin typeface="Times New Roman" panose="02020603050405020304" pitchFamily="18" charset="0"/>
                <a:cs typeface="Times New Roman" panose="02020603050405020304" pitchFamily="18" charset="0"/>
              </a:rPr>
              <a:t> logic</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1453059" name="Rectangle 3"/>
          <p:cNvSpPr>
            <a:spLocks noGrp="1" noChangeArrowheads="1"/>
          </p:cNvSpPr>
          <p:nvPr>
            <p:ph idx="1"/>
          </p:nvPr>
        </p:nvSpPr>
        <p:spPr>
          <a:xfrm>
            <a:off x="362857" y="1386115"/>
            <a:ext cx="11567885" cy="4114799"/>
          </a:xfrm>
        </p:spPr>
        <p:txBody>
          <a:bodyPr>
            <a:normAutofit/>
          </a:bodyPr>
          <a:lstStyle/>
          <a:p>
            <a:pPr algn="just">
              <a:lnSpc>
                <a:spcPct val="150000"/>
              </a:lnSpc>
            </a:pP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hàm</a:t>
            </a:r>
            <a:r>
              <a:rPr lang="en-US" sz="2800" dirty="0">
                <a:latin typeface="Times New Roman" panose="02020603050405020304" pitchFamily="18" charset="0"/>
                <a:cs typeface="Times New Roman" panose="02020603050405020304" pitchFamily="18" charset="0"/>
              </a:rPr>
              <a:t> logic được </a:t>
            </a:r>
            <a:r>
              <a:rPr lang="en-US" sz="2800" dirty="0" err="1">
                <a:latin typeface="Times New Roman" panose="02020603050405020304" pitchFamily="18" charset="0"/>
                <a:cs typeface="Times New Roman" panose="02020603050405020304" pitchFamily="18" charset="0"/>
              </a:rPr>
              <a:t>gọi</a:t>
            </a:r>
            <a:r>
              <a:rPr lang="en-US" sz="2800" dirty="0">
                <a:latin typeface="Times New Roman" panose="02020603050405020304" pitchFamily="18" charset="0"/>
                <a:cs typeface="Times New Roman" panose="02020603050405020304" pitchFamily="18" charset="0"/>
              </a:rPr>
              <a:t> là </a:t>
            </a:r>
            <a:r>
              <a:rPr lang="en-US" sz="2800" dirty="0" err="1">
                <a:latin typeface="Times New Roman" panose="02020603050405020304" pitchFamily="18" charset="0"/>
                <a:cs typeface="Times New Roman" panose="02020603050405020304" pitchFamily="18" charset="0"/>
              </a:rPr>
              <a:t>tối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thiểu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nếu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như</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nó</a:t>
            </a:r>
            <a:r>
              <a:rPr lang="en-US" sz="2800" dirty="0">
                <a:latin typeface="Times New Roman" panose="02020603050405020304" pitchFamily="18" charset="0"/>
                <a:cs typeface="Times New Roman" panose="02020603050405020304" pitchFamily="18" charset="0"/>
              </a:rPr>
              <a:t> có số </a:t>
            </a:r>
            <a:r>
              <a:rPr lang="en-US" sz="2800" dirty="0" err="1">
                <a:latin typeface="Times New Roman" panose="02020603050405020304" pitchFamily="18" charset="0"/>
                <a:cs typeface="Times New Roman" panose="02020603050405020304" pitchFamily="18" charset="0"/>
              </a:rPr>
              <a:t>lượng</a:t>
            </a:r>
            <a:r>
              <a:rPr lang="en-US" sz="2800" dirty="0">
                <a:latin typeface="Times New Roman" panose="02020603050405020304" pitchFamily="18" charset="0"/>
                <a:cs typeface="Times New Roman" panose="02020603050405020304" pitchFamily="18" charset="0"/>
              </a:rPr>
              <a:t> số </a:t>
            </a:r>
            <a:r>
              <a:rPr lang="en-US" sz="2800" dirty="0" err="1">
                <a:latin typeface="Times New Roman" panose="02020603050405020304" pitchFamily="18" charset="0"/>
                <a:cs typeface="Times New Roman" panose="02020603050405020304" pitchFamily="18" charset="0"/>
              </a:rPr>
              <a:t>hạng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ít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số </a:t>
            </a:r>
            <a:r>
              <a:rPr lang="en-US" sz="2800" dirty="0" err="1">
                <a:latin typeface="Times New Roman" panose="02020603050405020304" pitchFamily="18" charset="0"/>
                <a:cs typeface="Times New Roman" panose="02020603050405020304" pitchFamily="18" charset="0"/>
              </a:rPr>
              <a:t>lượng</a:t>
            </a:r>
            <a:r>
              <a:rPr lang="en-US" sz="2800" dirty="0">
                <a:latin typeface="Times New Roman" panose="02020603050405020304" pitchFamily="18" charset="0"/>
                <a:cs typeface="Times New Roman" panose="02020603050405020304" pitchFamily="18" charset="0"/>
              </a:rPr>
              <a:t> biến </a:t>
            </a:r>
            <a:r>
              <a:rPr lang="en-US" sz="2800" dirty="0" err="1">
                <a:latin typeface="Times New Roman" panose="02020603050405020304" pitchFamily="18" charset="0"/>
                <a:cs typeface="Times New Roman" panose="02020603050405020304" pitchFamily="18" charset="0"/>
              </a:rPr>
              <a:t>ít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nhất</a:t>
            </a:r>
            <a:r>
              <a:rPr lang="en-US" sz="2800" dirty="0">
                <a:latin typeface="Times New Roman" panose="02020603050405020304" pitchFamily="18" charset="0"/>
                <a:cs typeface="Times New Roman" panose="02020603050405020304" pitchFamily="18" charset="0"/>
              </a:rPr>
              <a:t>.</a:t>
            </a:r>
          </a:p>
          <a:p>
            <a:pPr algn="just">
              <a:lnSpc>
                <a:spcPct val="150000"/>
              </a:lnSpc>
              <a:spcBef>
                <a:spcPts val="1200"/>
              </a:spcBef>
            </a:pPr>
            <a:r>
              <a:rPr lang="en-US" sz="2800" dirty="0" err="1">
                <a:latin typeface="Times New Roman" panose="02020603050405020304" pitchFamily="18" charset="0"/>
                <a:cs typeface="Times New Roman" panose="02020603050405020304" pitchFamily="18" charset="0"/>
              </a:rPr>
              <a:t>Mục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đích</a:t>
            </a:r>
            <a:r>
              <a:rPr lang="en-US" sz="2800" dirty="0">
                <a:latin typeface="Times New Roman" panose="02020603050405020304" pitchFamily="18" charset="0"/>
                <a:cs typeface="Times New Roman" panose="02020603050405020304" pitchFamily="18" charset="0"/>
              </a:rPr>
              <a:t> của </a:t>
            </a:r>
            <a:r>
              <a:rPr lang="en-US" sz="2800" dirty="0" err="1">
                <a:latin typeface="Times New Roman" panose="02020603050405020304" pitchFamily="18" charset="0"/>
                <a:cs typeface="Times New Roman" panose="02020603050405020304" pitchFamily="18" charset="0"/>
              </a:rPr>
              <a:t>việc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thiểu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Mỗi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hàm</a:t>
            </a:r>
            <a:r>
              <a:rPr lang="en-US" sz="2800" dirty="0">
                <a:latin typeface="Times New Roman" panose="02020603050405020304" pitchFamily="18" charset="0"/>
                <a:cs typeface="Times New Roman" panose="02020603050405020304" pitchFamily="18" charset="0"/>
              </a:rPr>
              <a:t> logic có </a:t>
            </a:r>
            <a:r>
              <a:rPr lang="en-US" sz="2800" dirty="0" err="1">
                <a:latin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cs typeface="Times New Roman" panose="02020603050405020304" pitchFamily="18" charset="0"/>
              </a:rPr>
              <a:t> được </a:t>
            </a:r>
            <a:r>
              <a:rPr lang="en-US" sz="2800" dirty="0" err="1">
                <a:latin typeface="Times New Roman" panose="02020603050405020304" pitchFamily="18" charset="0"/>
                <a:cs typeface="Times New Roman" panose="02020603050405020304" pitchFamily="18" charset="0"/>
              </a:rPr>
              <a:t>biểu</a:t>
            </a:r>
            <a:r>
              <a:rPr lang="en-US" sz="2800" dirty="0">
                <a:latin typeface="Times New Roman" panose="02020603050405020304" pitchFamily="18" charset="0"/>
                <a:cs typeface="Times New Roman" panose="02020603050405020304" pitchFamily="18" charset="0"/>
              </a:rPr>
              <a:t> diễn bằng các </a:t>
            </a:r>
            <a:r>
              <a:rPr lang="en-US" sz="2800" dirty="0" err="1">
                <a:latin typeface="Times New Roman" panose="02020603050405020304" pitchFamily="18" charset="0"/>
                <a:cs typeface="Times New Roman" panose="02020603050405020304" pitchFamily="18" charset="0"/>
              </a:rPr>
              <a:t>biểu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thức</a:t>
            </a:r>
            <a:r>
              <a:rPr lang="en-US" sz="2800" dirty="0">
                <a:latin typeface="Times New Roman" panose="02020603050405020304" pitchFamily="18" charset="0"/>
                <a:cs typeface="Times New Roman" panose="02020603050405020304" pitchFamily="18" charset="0"/>
              </a:rPr>
              <a:t> logic </a:t>
            </a:r>
            <a:r>
              <a:rPr lang="en-US" sz="2800" dirty="0" err="1">
                <a:latin typeface="Times New Roman" panose="02020603050405020304" pitchFamily="18" charset="0"/>
                <a:cs typeface="Times New Roman" panose="02020603050405020304" pitchFamily="18" charset="0"/>
              </a:rPr>
              <a:t>khác</a:t>
            </a:r>
            <a:r>
              <a:rPr lang="en-US" sz="2800" dirty="0">
                <a:latin typeface="Times New Roman" panose="02020603050405020304" pitchFamily="18" charset="0"/>
                <a:cs typeface="Times New Roman" panose="02020603050405020304" pitchFamily="18" charset="0"/>
              </a:rPr>
              <a:t> nhau. </a:t>
            </a:r>
            <a:r>
              <a:rPr lang="en-US" sz="2800" dirty="0" err="1">
                <a:latin typeface="Times New Roman" panose="02020603050405020304" pitchFamily="18" charset="0"/>
                <a:cs typeface="Times New Roman" panose="02020603050405020304" pitchFamily="18" charset="0"/>
              </a:rPr>
              <a:t>Mỗi</a:t>
            </a:r>
            <a:r>
              <a:rPr lang="en-US" sz="2800" dirty="0">
                <a:latin typeface="Times New Roman" panose="02020603050405020304" pitchFamily="18" charset="0"/>
                <a:cs typeface="Times New Roman" panose="02020603050405020304" pitchFamily="18" charset="0"/>
              </a:rPr>
              <a:t> 1 </a:t>
            </a:r>
            <a:r>
              <a:rPr lang="en-US" sz="2800" dirty="0" err="1">
                <a:latin typeface="Times New Roman" panose="02020603050405020304" pitchFamily="18" charset="0"/>
                <a:cs typeface="Times New Roman" panose="02020603050405020304" pitchFamily="18" charset="0"/>
              </a:rPr>
              <a:t>biểu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thức</a:t>
            </a:r>
            <a:r>
              <a:rPr lang="en-US" sz="2800" dirty="0">
                <a:latin typeface="Times New Roman" panose="02020603050405020304" pitchFamily="18" charset="0"/>
                <a:cs typeface="Times New Roman" panose="02020603050405020304" pitchFamily="18" charset="0"/>
              </a:rPr>
              <a:t> logic có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mạch </a:t>
            </a:r>
            <a:r>
              <a:rPr lang="en-US" sz="2800" dirty="0" err="1">
                <a:latin typeface="Times New Roman" panose="02020603050405020304" pitchFamily="18" charset="0"/>
                <a:cs typeface="Times New Roman" panose="02020603050405020304" pitchFamily="18" charset="0"/>
              </a:rPr>
              <a:t>thực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hiện</a:t>
            </a:r>
            <a:r>
              <a:rPr lang="en-US" sz="2800" dirty="0">
                <a:latin typeface="Times New Roman" panose="02020603050405020304" pitchFamily="18" charset="0"/>
                <a:cs typeface="Times New Roman" panose="02020603050405020304" pitchFamily="18" charset="0"/>
              </a:rPr>
              <a:t> tương ứng </a:t>
            </a:r>
            <a:r>
              <a:rPr lang="en-US" sz="2800" dirty="0" err="1">
                <a:latin typeface="Times New Roman" panose="02020603050405020304" pitchFamily="18" charset="0"/>
                <a:cs typeface="Times New Roman" panose="02020603050405020304" pitchFamily="18" charset="0"/>
              </a:rPr>
              <a:t>với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nó</a:t>
            </a:r>
            <a:r>
              <a:rPr lang="en-US" sz="2800" dirty="0">
                <a:latin typeface="Times New Roman" panose="02020603050405020304" pitchFamily="18" charset="0"/>
                <a:cs typeface="Times New Roman" panose="02020603050405020304" pitchFamily="18" charset="0"/>
              </a:rPr>
              <a:t>. Biểu </a:t>
            </a:r>
            <a:r>
              <a:rPr lang="en-US" sz="2800" dirty="0" err="1">
                <a:latin typeface="Times New Roman" panose="02020603050405020304" pitchFamily="18" charset="0"/>
                <a:cs typeface="Times New Roman" panose="02020603050405020304" pitchFamily="18" charset="0"/>
              </a:rPr>
              <a:t>thức</a:t>
            </a:r>
            <a:r>
              <a:rPr lang="en-US" sz="2800" dirty="0">
                <a:latin typeface="Times New Roman" panose="02020603050405020304" pitchFamily="18" charset="0"/>
                <a:cs typeface="Times New Roman" panose="02020603050405020304" pitchFamily="18" charset="0"/>
              </a:rPr>
              <a:t> logic </a:t>
            </a:r>
            <a:r>
              <a:rPr lang="en-US" sz="2800" dirty="0" err="1">
                <a:latin typeface="Times New Roman" panose="02020603050405020304" pitchFamily="18" charset="0"/>
                <a:cs typeface="Times New Roman" panose="02020603050405020304" pitchFamily="18" charset="0"/>
              </a:rPr>
              <a:t>càng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giản</a:t>
            </a:r>
            <a:r>
              <a:rPr lang="en-US" sz="2800" dirty="0">
                <a:latin typeface="Times New Roman" panose="02020603050405020304" pitchFamily="18" charset="0"/>
                <a:cs typeface="Times New Roman" panose="02020603050405020304" pitchFamily="18" charset="0"/>
              </a:rPr>
              <a:t> thì mạch </a:t>
            </a:r>
            <a:r>
              <a:rPr lang="en-US" sz="2800" dirty="0" err="1">
                <a:latin typeface="Times New Roman" panose="02020603050405020304" pitchFamily="18" charset="0"/>
                <a:cs typeface="Times New Roman" panose="02020603050405020304" pitchFamily="18" charset="0"/>
              </a:rPr>
              <a:t>thực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giản</a:t>
            </a:r>
            <a:r>
              <a:rPr lang="en-US" sz="2800" dirty="0">
                <a:latin typeface="Times New Roman" panose="02020603050405020304" pitchFamily="18" charset="0"/>
                <a:cs typeface="Times New Roman" panose="02020603050405020304" pitchFamily="18" charset="0"/>
              </a:rPr>
              <a:t>.</a:t>
            </a:r>
          </a:p>
        </p:txBody>
      </p:sp>
      <p:sp>
        <p:nvSpPr>
          <p:cNvPr id="4" name="Slide Number Placeholder 5"/>
          <p:cNvSpPr>
            <a:spLocks noGrp="1"/>
          </p:cNvSpPr>
          <p:nvPr>
            <p:ph type="sldNum" sz="quarter" idx="12"/>
          </p:nvPr>
        </p:nvSpPr>
        <p:spPr/>
        <p:txBody>
          <a:bodyPr/>
          <a:lstStyle/>
          <a:p>
            <a:fld id="{349EE119-1BF7-40E3-84D2-65BC63CC2289}" type="slidenum">
              <a:rPr lang="en-US"/>
              <a:pPr/>
              <a:t>39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53059">
                                            <p:txEl>
                                              <p:pRg st="0" end="0"/>
                                            </p:txEl>
                                          </p:spTgt>
                                        </p:tgtEl>
                                        <p:attrNameLst>
                                          <p:attrName>style.visibility</p:attrName>
                                        </p:attrNameLst>
                                      </p:cBhvr>
                                      <p:to>
                                        <p:strVal val="visible"/>
                                      </p:to>
                                    </p:set>
                                    <p:animEffect transition="in" filter="fade">
                                      <p:cBhvr>
                                        <p:cTn id="7" dur="1000"/>
                                        <p:tgtEl>
                                          <p:spTgt spid="1453059">
                                            <p:txEl>
                                              <p:pRg st="0" end="0"/>
                                            </p:txEl>
                                          </p:spTgt>
                                        </p:tgtEl>
                                      </p:cBhvr>
                                    </p:animEffect>
                                    <p:anim calcmode="lin" valueType="num">
                                      <p:cBhvr>
                                        <p:cTn id="8" dur="1000" fill="hold"/>
                                        <p:tgtEl>
                                          <p:spTgt spid="145305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5305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53059">
                                            <p:txEl>
                                              <p:pRg st="1" end="1"/>
                                            </p:txEl>
                                          </p:spTgt>
                                        </p:tgtEl>
                                        <p:attrNameLst>
                                          <p:attrName>style.visibility</p:attrName>
                                        </p:attrNameLst>
                                      </p:cBhvr>
                                      <p:to>
                                        <p:strVal val="visible"/>
                                      </p:to>
                                    </p:set>
                                    <p:animEffect transition="in" filter="fade">
                                      <p:cBhvr>
                                        <p:cTn id="14" dur="1000"/>
                                        <p:tgtEl>
                                          <p:spTgt spid="1453059">
                                            <p:txEl>
                                              <p:pRg st="1" end="1"/>
                                            </p:txEl>
                                          </p:spTgt>
                                        </p:tgtEl>
                                      </p:cBhvr>
                                    </p:animEffect>
                                    <p:anim calcmode="lin" valueType="num">
                                      <p:cBhvr>
                                        <p:cTn id="15" dur="1000" fill="hold"/>
                                        <p:tgtEl>
                                          <p:spTgt spid="145305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45305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305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4691" y="482729"/>
            <a:ext cx="2381250" cy="3046988"/>
          </a:xfrm>
          <a:prstGeom prst="rect">
            <a:avLst/>
          </a:prstGeom>
          <a:noFill/>
        </p:spPr>
        <p:txBody>
          <a:bodyPr wrap="square" rtlCol="0">
            <a:spAutoFit/>
            <a:scene3d>
              <a:camera prst="orthographicFront"/>
              <a:lightRig rig="threePt" dir="t"/>
            </a:scene3d>
            <a:sp3d contourW="12700"/>
          </a:bodyPr>
          <a:lstStyle/>
          <a:p>
            <a:pPr algn="ctr"/>
            <a:r>
              <a:rPr lang="en-US" altLang="zh-CN" sz="4800" b="1" dirty="0">
                <a:solidFill>
                  <a:schemeClr val="bg2">
                    <a:lumMod val="25000"/>
                  </a:schemeClr>
                </a:solidFill>
                <a:latin typeface="Times New Roman" panose="02020603050405020304" pitchFamily="18" charset="0"/>
                <a:ea typeface="+mj-ea"/>
                <a:cs typeface="Times New Roman" panose="02020603050405020304" pitchFamily="18" charset="0"/>
              </a:rPr>
              <a:t>NỘI DUNG MÔN HỌC</a:t>
            </a:r>
          </a:p>
        </p:txBody>
      </p:sp>
      <p:sp>
        <p:nvSpPr>
          <p:cNvPr id="16" name="文本框 15"/>
          <p:cNvSpPr txBox="1"/>
          <p:nvPr/>
        </p:nvSpPr>
        <p:spPr>
          <a:xfrm>
            <a:off x="3286124" y="1074870"/>
            <a:ext cx="8188734" cy="523220"/>
          </a:xfrm>
          <a:prstGeom prst="rect">
            <a:avLst/>
          </a:prstGeom>
          <a:solidFill>
            <a:schemeClr val="bg1"/>
          </a:solidFill>
        </p:spPr>
        <p:txBody>
          <a:bodyPr wrap="square" rtlCol="0">
            <a:spAutoFit/>
            <a:scene3d>
              <a:camera prst="orthographicFront"/>
              <a:lightRig rig="threePt" dir="t"/>
            </a:scene3d>
            <a:sp3d contourW="12700"/>
          </a:bodyPr>
          <a:lstStyle/>
          <a:p>
            <a:r>
              <a:rPr lang="en-US" altLang="zh-CN" sz="2800" b="1" i="1" dirty="0" err="1">
                <a:ln w="0"/>
                <a:solidFill>
                  <a:schemeClr val="bg2">
                    <a:lumMod val="25000"/>
                  </a:schemeClr>
                </a:solidFill>
                <a:effectLst>
                  <a:outerShdw blurRad="38100" dist="25400" dir="5400000" algn="ctr" rotWithShape="0">
                    <a:srgbClr val="6E747A">
                      <a:alpha val="43000"/>
                    </a:srgbClr>
                  </a:outerShdw>
                </a:effectLst>
                <a:latin typeface="Calibri" panose="020F0502020204030204" pitchFamily="34" charset="0"/>
              </a:rPr>
              <a:t>Chương</a:t>
            </a:r>
            <a:r>
              <a:rPr lang="en-US" altLang="zh-CN" sz="2800" b="1" i="1" dirty="0">
                <a:ln w="0"/>
                <a:solidFill>
                  <a:schemeClr val="bg2">
                    <a:lumMod val="25000"/>
                  </a:schemeClr>
                </a:solidFill>
                <a:effectLst>
                  <a:outerShdw blurRad="38100" dist="25400" dir="5400000" algn="ctr" rotWithShape="0">
                    <a:srgbClr val="6E747A">
                      <a:alpha val="43000"/>
                    </a:srgbClr>
                  </a:outerShdw>
                </a:effectLst>
                <a:latin typeface="Calibri" panose="020F0502020204030204" pitchFamily="34" charset="0"/>
              </a:rPr>
              <a:t> 1</a:t>
            </a:r>
            <a:r>
              <a:rPr lang="en-US" altLang="zh-CN" sz="2800" b="1" i="1" dirty="0" smtClean="0">
                <a:ln w="0"/>
                <a:solidFill>
                  <a:schemeClr val="bg2">
                    <a:lumMod val="25000"/>
                  </a:schemeClr>
                </a:solidFill>
                <a:effectLst>
                  <a:outerShdw blurRad="38100" dist="25400" dir="5400000" algn="ctr" rotWithShape="0">
                    <a:srgbClr val="6E747A">
                      <a:alpha val="43000"/>
                    </a:srgbClr>
                  </a:outerShdw>
                </a:effectLst>
                <a:latin typeface="Calibri" panose="020F0502020204030204" pitchFamily="34" charset="0"/>
              </a:rPr>
              <a:t>: </a:t>
            </a:r>
            <a:r>
              <a:rPr lang="en-US" altLang="zh-CN" sz="2400" b="1" dirty="0" smtClean="0">
                <a:solidFill>
                  <a:schemeClr val="bg2">
                    <a:lumMod val="25000"/>
                  </a:schemeClr>
                </a:solidFill>
                <a:latin typeface="Calibri" panose="020F0502020204030204" pitchFamily="34" charset="0"/>
              </a:rPr>
              <a:t>HỆ </a:t>
            </a:r>
            <a:r>
              <a:rPr lang="en-US" altLang="zh-CN" sz="2400" b="1" dirty="0">
                <a:solidFill>
                  <a:schemeClr val="bg2">
                    <a:lumMod val="25000"/>
                  </a:schemeClr>
                </a:solidFill>
                <a:latin typeface="Calibri" panose="020F0502020204030204" pitchFamily="34" charset="0"/>
              </a:rPr>
              <a:t>THỐNG ĐẾM VÀ MÃ HÓA</a:t>
            </a:r>
          </a:p>
        </p:txBody>
      </p:sp>
      <p:sp>
        <p:nvSpPr>
          <p:cNvPr id="17" name="文本框 16"/>
          <p:cNvSpPr txBox="1"/>
          <p:nvPr/>
        </p:nvSpPr>
        <p:spPr>
          <a:xfrm>
            <a:off x="3286124" y="1748001"/>
            <a:ext cx="6327823" cy="523220"/>
          </a:xfrm>
          <a:prstGeom prst="rect">
            <a:avLst/>
          </a:prstGeom>
          <a:noFill/>
        </p:spPr>
        <p:txBody>
          <a:bodyPr wrap="none" rtlCol="0">
            <a:spAutoFit/>
            <a:scene3d>
              <a:camera prst="orthographicFront"/>
              <a:lightRig rig="threePt" dir="t"/>
            </a:scene3d>
            <a:sp3d contourW="12700"/>
          </a:bodyPr>
          <a:lstStyle/>
          <a:p>
            <a:r>
              <a:rPr lang="en-US" altLang="zh-CN" sz="2800" b="1" i="1" dirty="0" err="1">
                <a:solidFill>
                  <a:schemeClr val="bg2">
                    <a:lumMod val="25000"/>
                  </a:schemeClr>
                </a:solidFill>
                <a:latin typeface="Calibri" panose="020F0502020204030204" pitchFamily="34" charset="0"/>
              </a:rPr>
              <a:t>Chương</a:t>
            </a:r>
            <a:r>
              <a:rPr lang="en-US" altLang="zh-CN" sz="2800" b="1" i="1" dirty="0">
                <a:solidFill>
                  <a:schemeClr val="bg2">
                    <a:lumMod val="25000"/>
                  </a:schemeClr>
                </a:solidFill>
                <a:latin typeface="Calibri" panose="020F0502020204030204" pitchFamily="34" charset="0"/>
              </a:rPr>
              <a:t> 2</a:t>
            </a:r>
            <a:r>
              <a:rPr lang="en-US" altLang="zh-CN" sz="2800" b="1" i="1" dirty="0" smtClean="0">
                <a:solidFill>
                  <a:schemeClr val="bg2">
                    <a:lumMod val="25000"/>
                  </a:schemeClr>
                </a:solidFill>
                <a:latin typeface="Calibri" panose="020F0502020204030204" pitchFamily="34" charset="0"/>
              </a:rPr>
              <a:t>: </a:t>
            </a:r>
            <a:r>
              <a:rPr lang="en-US" altLang="zh-CN" sz="2400" b="1" dirty="0">
                <a:solidFill>
                  <a:schemeClr val="bg2">
                    <a:lumMod val="25000"/>
                  </a:schemeClr>
                </a:solidFill>
                <a:latin typeface="Calibri" panose="020F0502020204030204" pitchFamily="34" charset="0"/>
              </a:rPr>
              <a:t>ĐẠI SỐ BOOLE VÀ CÁC CỔNG LOGIC</a:t>
            </a:r>
            <a:endParaRPr lang="en-US" altLang="zh-CN" sz="2800" b="1" dirty="0">
              <a:solidFill>
                <a:schemeClr val="bg2">
                  <a:lumMod val="25000"/>
                </a:schemeClr>
              </a:solidFill>
              <a:latin typeface="Calibri" panose="020F0502020204030204" pitchFamily="34" charset="0"/>
            </a:endParaRPr>
          </a:p>
        </p:txBody>
      </p:sp>
      <p:sp>
        <p:nvSpPr>
          <p:cNvPr id="27" name="文本框 16"/>
          <p:cNvSpPr txBox="1"/>
          <p:nvPr/>
        </p:nvSpPr>
        <p:spPr>
          <a:xfrm>
            <a:off x="3286124" y="2454222"/>
            <a:ext cx="4625369" cy="523220"/>
          </a:xfrm>
          <a:prstGeom prst="rect">
            <a:avLst/>
          </a:prstGeom>
          <a:noFill/>
        </p:spPr>
        <p:txBody>
          <a:bodyPr wrap="none" rtlCol="0">
            <a:spAutoFit/>
            <a:scene3d>
              <a:camera prst="orthographicFront"/>
              <a:lightRig rig="threePt" dir="t"/>
            </a:scene3d>
            <a:sp3d contourW="12700"/>
          </a:bodyPr>
          <a:lstStyle/>
          <a:p>
            <a:r>
              <a:rPr lang="en-US" altLang="zh-CN" sz="2800" b="1" i="1" dirty="0" err="1">
                <a:solidFill>
                  <a:schemeClr val="bg2">
                    <a:lumMod val="25000"/>
                  </a:schemeClr>
                </a:solidFill>
                <a:latin typeface="Calibri" panose="020F0502020204030204" pitchFamily="34" charset="0"/>
              </a:rPr>
              <a:t>Chương</a:t>
            </a:r>
            <a:r>
              <a:rPr lang="en-US" altLang="zh-CN" sz="2800" b="1" i="1" dirty="0">
                <a:solidFill>
                  <a:schemeClr val="bg2">
                    <a:lumMod val="25000"/>
                  </a:schemeClr>
                </a:solidFill>
                <a:latin typeface="Calibri" panose="020F0502020204030204" pitchFamily="34" charset="0"/>
              </a:rPr>
              <a:t> </a:t>
            </a:r>
            <a:r>
              <a:rPr lang="en-US" altLang="zh-CN" sz="2800" b="1" i="1" dirty="0" smtClean="0">
                <a:solidFill>
                  <a:schemeClr val="bg2">
                    <a:lumMod val="25000"/>
                  </a:schemeClr>
                </a:solidFill>
                <a:latin typeface="Calibri" panose="020F0502020204030204" pitchFamily="34" charset="0"/>
              </a:rPr>
              <a:t>3: </a:t>
            </a:r>
            <a:r>
              <a:rPr lang="en-US" altLang="zh-CN" sz="2800" b="1" dirty="0" smtClean="0">
                <a:solidFill>
                  <a:schemeClr val="bg2">
                    <a:lumMod val="25000"/>
                  </a:schemeClr>
                </a:solidFill>
                <a:latin typeface="Calibri" panose="020F0502020204030204" pitchFamily="34" charset="0"/>
              </a:rPr>
              <a:t> </a:t>
            </a:r>
            <a:r>
              <a:rPr lang="en-US" altLang="zh-CN" sz="2400" b="1" dirty="0" smtClean="0">
                <a:solidFill>
                  <a:schemeClr val="bg2">
                    <a:lumMod val="25000"/>
                  </a:schemeClr>
                </a:solidFill>
                <a:latin typeface="Calibri" panose="020F0502020204030204" pitchFamily="34" charset="0"/>
              </a:rPr>
              <a:t>MẠCH LOGIC TỔ HỢP</a:t>
            </a:r>
            <a:endParaRPr lang="en-US" altLang="zh-CN" sz="2800" b="1" dirty="0">
              <a:solidFill>
                <a:schemeClr val="bg2">
                  <a:lumMod val="25000"/>
                </a:schemeClr>
              </a:solidFill>
              <a:latin typeface="Calibri" panose="020F0502020204030204" pitchFamily="34" charset="0"/>
            </a:endParaRPr>
          </a:p>
        </p:txBody>
      </p:sp>
      <p:sp>
        <p:nvSpPr>
          <p:cNvPr id="28" name="文本框 16"/>
          <p:cNvSpPr txBox="1"/>
          <p:nvPr/>
        </p:nvSpPr>
        <p:spPr>
          <a:xfrm>
            <a:off x="3286124" y="3175774"/>
            <a:ext cx="3297056" cy="523220"/>
          </a:xfrm>
          <a:prstGeom prst="rect">
            <a:avLst/>
          </a:prstGeom>
          <a:noFill/>
        </p:spPr>
        <p:txBody>
          <a:bodyPr wrap="none" rtlCol="0">
            <a:spAutoFit/>
            <a:scene3d>
              <a:camera prst="orthographicFront"/>
              <a:lightRig rig="threePt" dir="t"/>
            </a:scene3d>
            <a:sp3d contourW="12700"/>
          </a:bodyPr>
          <a:lstStyle/>
          <a:p>
            <a:r>
              <a:rPr lang="en-US" altLang="zh-CN" sz="2800" b="1" i="1" dirty="0" err="1">
                <a:solidFill>
                  <a:schemeClr val="bg2">
                    <a:lumMod val="25000"/>
                  </a:schemeClr>
                </a:solidFill>
                <a:latin typeface="Calibri" panose="020F0502020204030204" pitchFamily="34" charset="0"/>
              </a:rPr>
              <a:t>Chương</a:t>
            </a:r>
            <a:r>
              <a:rPr lang="en-US" altLang="zh-CN" sz="2800" b="1" i="1" dirty="0">
                <a:solidFill>
                  <a:schemeClr val="bg2">
                    <a:lumMod val="25000"/>
                  </a:schemeClr>
                </a:solidFill>
                <a:latin typeface="Calibri" panose="020F0502020204030204" pitchFamily="34" charset="0"/>
              </a:rPr>
              <a:t> 4</a:t>
            </a:r>
            <a:r>
              <a:rPr lang="en-US" altLang="zh-CN" sz="2800" b="1" i="1" dirty="0" smtClean="0">
                <a:solidFill>
                  <a:schemeClr val="bg2">
                    <a:lumMod val="25000"/>
                  </a:schemeClr>
                </a:solidFill>
                <a:latin typeface="Calibri" panose="020F0502020204030204" pitchFamily="34" charset="0"/>
              </a:rPr>
              <a:t>: </a:t>
            </a:r>
            <a:r>
              <a:rPr lang="en-US" altLang="zh-CN" sz="2800" b="1" dirty="0" smtClean="0">
                <a:solidFill>
                  <a:schemeClr val="bg2">
                    <a:lumMod val="25000"/>
                  </a:schemeClr>
                </a:solidFill>
                <a:latin typeface="Calibri" panose="020F0502020204030204" pitchFamily="34" charset="0"/>
              </a:rPr>
              <a:t> </a:t>
            </a:r>
            <a:r>
              <a:rPr lang="en-US" altLang="zh-CN" sz="2400" b="1" dirty="0" smtClean="0">
                <a:solidFill>
                  <a:schemeClr val="bg2">
                    <a:lumMod val="25000"/>
                  </a:schemeClr>
                </a:solidFill>
                <a:latin typeface="Calibri" panose="020F0502020204030204" pitchFamily="34" charset="0"/>
              </a:rPr>
              <a:t>MẠCH DÃY</a:t>
            </a:r>
            <a:endParaRPr lang="en-US" altLang="zh-CN" sz="2400" b="1" dirty="0">
              <a:solidFill>
                <a:schemeClr val="bg2">
                  <a:lumMod val="25000"/>
                </a:schemeClr>
              </a:solidFill>
              <a:latin typeface="Calibri" panose="020F0502020204030204" pitchFamily="34" charset="0"/>
            </a:endParaRPr>
          </a:p>
        </p:txBody>
      </p:sp>
      <p:sp>
        <p:nvSpPr>
          <p:cNvPr id="29" name="文本框 16"/>
          <p:cNvSpPr txBox="1"/>
          <p:nvPr/>
        </p:nvSpPr>
        <p:spPr>
          <a:xfrm>
            <a:off x="3286124" y="3854605"/>
            <a:ext cx="8805792" cy="523220"/>
          </a:xfrm>
          <a:prstGeom prst="rect">
            <a:avLst/>
          </a:prstGeom>
          <a:noFill/>
        </p:spPr>
        <p:txBody>
          <a:bodyPr wrap="square" rtlCol="0">
            <a:spAutoFit/>
            <a:scene3d>
              <a:camera prst="orthographicFront"/>
              <a:lightRig rig="threePt" dir="t"/>
            </a:scene3d>
            <a:sp3d contourW="12700"/>
          </a:bodyPr>
          <a:lstStyle/>
          <a:p>
            <a:r>
              <a:rPr lang="en-US" altLang="zh-CN" sz="2800" b="1" i="1" dirty="0" err="1">
                <a:solidFill>
                  <a:schemeClr val="bg2">
                    <a:lumMod val="25000"/>
                  </a:schemeClr>
                </a:solidFill>
                <a:latin typeface="Calibri" panose="020F0502020204030204" pitchFamily="34" charset="0"/>
              </a:rPr>
              <a:t>Chương</a:t>
            </a:r>
            <a:r>
              <a:rPr lang="en-US" altLang="zh-CN" sz="2800" b="1" i="1" dirty="0">
                <a:solidFill>
                  <a:schemeClr val="bg2">
                    <a:lumMod val="25000"/>
                  </a:schemeClr>
                </a:solidFill>
                <a:latin typeface="Calibri" panose="020F0502020204030204" pitchFamily="34" charset="0"/>
              </a:rPr>
              <a:t> 5</a:t>
            </a:r>
            <a:r>
              <a:rPr lang="en-US" altLang="zh-CN" sz="2800" b="1" i="1" dirty="0" smtClean="0">
                <a:solidFill>
                  <a:schemeClr val="bg2">
                    <a:lumMod val="25000"/>
                  </a:schemeClr>
                </a:solidFill>
                <a:latin typeface="Calibri" panose="020F0502020204030204" pitchFamily="34" charset="0"/>
              </a:rPr>
              <a:t>: </a:t>
            </a:r>
            <a:r>
              <a:rPr lang="en-US" altLang="zh-CN" sz="2800" b="1" dirty="0" smtClean="0">
                <a:solidFill>
                  <a:schemeClr val="bg2">
                    <a:lumMod val="25000"/>
                  </a:schemeClr>
                </a:solidFill>
                <a:latin typeface="Calibri" panose="020F0502020204030204" pitchFamily="34" charset="0"/>
              </a:rPr>
              <a:t> </a:t>
            </a:r>
            <a:r>
              <a:rPr lang="en-US" altLang="zh-CN" sz="2400" b="1" dirty="0" smtClean="0">
                <a:solidFill>
                  <a:schemeClr val="bg2">
                    <a:lumMod val="25000"/>
                  </a:schemeClr>
                </a:solidFill>
                <a:latin typeface="Calibri" panose="020F0502020204030204" pitchFamily="34" charset="0"/>
              </a:rPr>
              <a:t>VI MẠCH TÍCH HỢP LẬP TRÌNH ĐƯỢC VÀ ỨNG DỤNG</a:t>
            </a:r>
            <a:endParaRPr lang="en-US" altLang="zh-CN" sz="2400" b="1" dirty="0">
              <a:solidFill>
                <a:schemeClr val="bg2">
                  <a:lumMod val="25000"/>
                </a:schemeClr>
              </a:solidFill>
              <a:latin typeface="Calibri" panose="020F0502020204030204" pitchFamily="34" charset="0"/>
            </a:endParaRPr>
          </a:p>
        </p:txBody>
      </p:sp>
      <p:sp>
        <p:nvSpPr>
          <p:cNvPr id="30" name="文本框 16"/>
          <p:cNvSpPr txBox="1"/>
          <p:nvPr/>
        </p:nvSpPr>
        <p:spPr>
          <a:xfrm>
            <a:off x="3168253" y="4787681"/>
            <a:ext cx="8805792" cy="892552"/>
          </a:xfrm>
          <a:prstGeom prst="rect">
            <a:avLst/>
          </a:prstGeom>
          <a:noFill/>
        </p:spPr>
        <p:txBody>
          <a:bodyPr wrap="square" rtlCol="0">
            <a:spAutoFit/>
            <a:scene3d>
              <a:camera prst="orthographicFront"/>
              <a:lightRig rig="threePt" dir="t"/>
            </a:scene3d>
            <a:sp3d contourW="12700"/>
          </a:bodyPr>
          <a:lstStyle/>
          <a:p>
            <a:r>
              <a:rPr lang="en-US" altLang="zh-CN" sz="2800" b="1" i="1" dirty="0" err="1" smtClean="0">
                <a:solidFill>
                  <a:schemeClr val="bg2">
                    <a:lumMod val="25000"/>
                  </a:schemeClr>
                </a:solidFill>
                <a:latin typeface="Calibri" panose="020F0502020204030204" pitchFamily="34" charset="0"/>
              </a:rPr>
              <a:t>Thực</a:t>
            </a:r>
            <a:r>
              <a:rPr lang="en-US" altLang="zh-CN" sz="2800" b="1" i="1" dirty="0" smtClean="0">
                <a:solidFill>
                  <a:schemeClr val="bg2">
                    <a:lumMod val="25000"/>
                  </a:schemeClr>
                </a:solidFill>
                <a:latin typeface="Calibri" panose="020F0502020204030204" pitchFamily="34" charset="0"/>
              </a:rPr>
              <a:t> </a:t>
            </a:r>
            <a:r>
              <a:rPr lang="en-US" altLang="zh-CN" sz="2800" b="1" i="1" dirty="0" err="1" smtClean="0">
                <a:solidFill>
                  <a:schemeClr val="bg2">
                    <a:lumMod val="25000"/>
                  </a:schemeClr>
                </a:solidFill>
                <a:latin typeface="Calibri" panose="020F0502020204030204" pitchFamily="34" charset="0"/>
              </a:rPr>
              <a:t>hành</a:t>
            </a:r>
            <a:r>
              <a:rPr lang="en-US" altLang="zh-CN" sz="2800" b="1" i="1" dirty="0" smtClean="0">
                <a:solidFill>
                  <a:schemeClr val="bg2">
                    <a:lumMod val="25000"/>
                  </a:schemeClr>
                </a:solidFill>
                <a:latin typeface="Calibri" panose="020F0502020204030204" pitchFamily="34" charset="0"/>
              </a:rPr>
              <a:t>: </a:t>
            </a:r>
            <a:r>
              <a:rPr lang="en-US" altLang="zh-CN" sz="2800" b="1" dirty="0" smtClean="0">
                <a:solidFill>
                  <a:schemeClr val="bg2">
                    <a:lumMod val="25000"/>
                  </a:schemeClr>
                </a:solidFill>
                <a:latin typeface="Calibri" panose="020F0502020204030204" pitchFamily="34" charset="0"/>
              </a:rPr>
              <a:t> </a:t>
            </a:r>
            <a:r>
              <a:rPr lang="en-US" altLang="zh-CN" sz="2400" b="1" dirty="0" smtClean="0">
                <a:solidFill>
                  <a:schemeClr val="bg2">
                    <a:lumMod val="25000"/>
                  </a:schemeClr>
                </a:solidFill>
                <a:latin typeface="Calibri" panose="020F0502020204030204" pitchFamily="34" charset="0"/>
              </a:rPr>
              <a:t>- </a:t>
            </a:r>
            <a:r>
              <a:rPr lang="en-US" altLang="zh-CN" sz="2400" b="1" dirty="0" err="1" smtClean="0">
                <a:solidFill>
                  <a:schemeClr val="bg2">
                    <a:lumMod val="25000"/>
                  </a:schemeClr>
                </a:solidFill>
                <a:latin typeface="Calibri" panose="020F0502020204030204" pitchFamily="34" charset="0"/>
              </a:rPr>
              <a:t>Mô</a:t>
            </a:r>
            <a:r>
              <a:rPr lang="en-US" altLang="zh-CN" sz="2400" b="1" dirty="0" smtClean="0">
                <a:solidFill>
                  <a:schemeClr val="bg2">
                    <a:lumMod val="25000"/>
                  </a:schemeClr>
                </a:solidFill>
                <a:latin typeface="Calibri" panose="020F0502020204030204" pitchFamily="34" charset="0"/>
              </a:rPr>
              <a:t> </a:t>
            </a:r>
            <a:r>
              <a:rPr lang="en-US" altLang="zh-CN" sz="2400" b="1" dirty="0" err="1" smtClean="0">
                <a:solidFill>
                  <a:schemeClr val="bg2">
                    <a:lumMod val="25000"/>
                  </a:schemeClr>
                </a:solidFill>
                <a:latin typeface="Calibri" panose="020F0502020204030204" pitchFamily="34" charset="0"/>
              </a:rPr>
              <a:t>phỏng</a:t>
            </a:r>
            <a:r>
              <a:rPr lang="en-US" altLang="zh-CN" sz="2400" b="1" dirty="0" smtClean="0">
                <a:solidFill>
                  <a:schemeClr val="bg2">
                    <a:lumMod val="25000"/>
                  </a:schemeClr>
                </a:solidFill>
                <a:latin typeface="Calibri" panose="020F0502020204030204" pitchFamily="34" charset="0"/>
              </a:rPr>
              <a:t> </a:t>
            </a:r>
            <a:r>
              <a:rPr lang="en-US" altLang="zh-CN" sz="2400" b="1" dirty="0" err="1" smtClean="0">
                <a:solidFill>
                  <a:schemeClr val="bg2">
                    <a:lumMod val="25000"/>
                  </a:schemeClr>
                </a:solidFill>
                <a:latin typeface="Calibri" panose="020F0502020204030204" pitchFamily="34" charset="0"/>
              </a:rPr>
              <a:t>mạch</a:t>
            </a:r>
            <a:r>
              <a:rPr lang="en-US" altLang="zh-CN" sz="2400" b="1" dirty="0" smtClean="0">
                <a:solidFill>
                  <a:schemeClr val="bg2">
                    <a:lumMod val="25000"/>
                  </a:schemeClr>
                </a:solidFill>
                <a:latin typeface="Calibri" panose="020F0502020204030204" pitchFamily="34" charset="0"/>
              </a:rPr>
              <a:t> </a:t>
            </a:r>
            <a:r>
              <a:rPr lang="en-US" altLang="zh-CN" sz="2400" b="1" dirty="0" err="1" smtClean="0">
                <a:solidFill>
                  <a:schemeClr val="bg2">
                    <a:lumMod val="25000"/>
                  </a:schemeClr>
                </a:solidFill>
                <a:latin typeface="Calibri" panose="020F0502020204030204" pitchFamily="34" charset="0"/>
              </a:rPr>
              <a:t>điện</a:t>
            </a:r>
            <a:r>
              <a:rPr lang="en-US" altLang="zh-CN" sz="2400" b="1" dirty="0" smtClean="0">
                <a:solidFill>
                  <a:schemeClr val="bg2">
                    <a:lumMod val="25000"/>
                  </a:schemeClr>
                </a:solidFill>
                <a:latin typeface="Calibri" panose="020F0502020204030204" pitchFamily="34" charset="0"/>
              </a:rPr>
              <a:t> </a:t>
            </a:r>
            <a:r>
              <a:rPr lang="en-US" altLang="zh-CN" sz="2400" b="1" dirty="0" err="1" smtClean="0">
                <a:solidFill>
                  <a:schemeClr val="bg2">
                    <a:lumMod val="25000"/>
                  </a:schemeClr>
                </a:solidFill>
                <a:latin typeface="Calibri" panose="020F0502020204030204" pitchFamily="34" charset="0"/>
              </a:rPr>
              <a:t>tử</a:t>
            </a:r>
            <a:r>
              <a:rPr lang="en-US" altLang="zh-CN" sz="2400" b="1" dirty="0" smtClean="0">
                <a:solidFill>
                  <a:schemeClr val="bg2">
                    <a:lumMod val="25000"/>
                  </a:schemeClr>
                </a:solidFill>
                <a:latin typeface="Calibri" panose="020F0502020204030204" pitchFamily="34" charset="0"/>
              </a:rPr>
              <a:t> </a:t>
            </a:r>
            <a:r>
              <a:rPr lang="en-US" altLang="zh-CN" sz="2400" b="1" dirty="0" err="1" smtClean="0">
                <a:solidFill>
                  <a:schemeClr val="bg2">
                    <a:lumMod val="25000"/>
                  </a:schemeClr>
                </a:solidFill>
                <a:latin typeface="Calibri" panose="020F0502020204030204" pitchFamily="34" charset="0"/>
              </a:rPr>
              <a:t>số</a:t>
            </a:r>
            <a:r>
              <a:rPr lang="en-US" altLang="zh-CN" sz="2400" b="1" dirty="0" smtClean="0">
                <a:solidFill>
                  <a:schemeClr val="bg2">
                    <a:lumMod val="25000"/>
                  </a:schemeClr>
                </a:solidFill>
                <a:latin typeface="Calibri" panose="020F0502020204030204" pitchFamily="34" charset="0"/>
              </a:rPr>
              <a:t> </a:t>
            </a:r>
            <a:r>
              <a:rPr lang="en-US" altLang="zh-CN" sz="2400" b="1" dirty="0" err="1" smtClean="0">
                <a:solidFill>
                  <a:schemeClr val="bg2">
                    <a:lumMod val="25000"/>
                  </a:schemeClr>
                </a:solidFill>
                <a:latin typeface="Calibri" panose="020F0502020204030204" pitchFamily="34" charset="0"/>
              </a:rPr>
              <a:t>bằng</a:t>
            </a:r>
            <a:r>
              <a:rPr lang="en-US" altLang="zh-CN" sz="2400" b="1" dirty="0" smtClean="0">
                <a:solidFill>
                  <a:schemeClr val="bg2">
                    <a:lumMod val="25000"/>
                  </a:schemeClr>
                </a:solidFill>
                <a:latin typeface="Calibri" panose="020F0502020204030204" pitchFamily="34" charset="0"/>
              </a:rPr>
              <a:t> </a:t>
            </a:r>
            <a:r>
              <a:rPr lang="en-US" altLang="zh-CN" sz="2400" b="1" dirty="0" err="1" smtClean="0">
                <a:solidFill>
                  <a:schemeClr val="bg2">
                    <a:lumMod val="25000"/>
                  </a:schemeClr>
                </a:solidFill>
                <a:latin typeface="Calibri" panose="020F0502020204030204" pitchFamily="34" charset="0"/>
              </a:rPr>
              <a:t>phần</a:t>
            </a:r>
            <a:r>
              <a:rPr lang="en-US" altLang="zh-CN" sz="2400" b="1" dirty="0" smtClean="0">
                <a:solidFill>
                  <a:schemeClr val="bg2">
                    <a:lumMod val="25000"/>
                  </a:schemeClr>
                </a:solidFill>
                <a:latin typeface="Calibri" panose="020F0502020204030204" pitchFamily="34" charset="0"/>
              </a:rPr>
              <a:t> </a:t>
            </a:r>
            <a:r>
              <a:rPr lang="en-US" altLang="zh-CN" sz="2400" b="1" dirty="0" err="1" smtClean="0">
                <a:solidFill>
                  <a:schemeClr val="bg2">
                    <a:lumMod val="25000"/>
                  </a:schemeClr>
                </a:solidFill>
                <a:latin typeface="Calibri" panose="020F0502020204030204" pitchFamily="34" charset="0"/>
              </a:rPr>
              <a:t>mềm</a:t>
            </a:r>
            <a:r>
              <a:rPr lang="en-US" altLang="zh-CN" sz="2400" b="1" dirty="0" smtClean="0">
                <a:solidFill>
                  <a:schemeClr val="bg2">
                    <a:lumMod val="25000"/>
                  </a:schemeClr>
                </a:solidFill>
                <a:latin typeface="Calibri" panose="020F0502020204030204" pitchFamily="34" charset="0"/>
              </a:rPr>
              <a:t> Proteus</a:t>
            </a:r>
          </a:p>
          <a:p>
            <a:r>
              <a:rPr lang="en-US" altLang="zh-CN" sz="2400" b="1" dirty="0">
                <a:solidFill>
                  <a:schemeClr val="bg2">
                    <a:lumMod val="25000"/>
                  </a:schemeClr>
                </a:solidFill>
                <a:latin typeface="Calibri" panose="020F0502020204030204" pitchFamily="34" charset="0"/>
              </a:rPr>
              <a:t> </a:t>
            </a:r>
            <a:r>
              <a:rPr lang="en-US" altLang="zh-CN" sz="2400" b="1" dirty="0" smtClean="0">
                <a:solidFill>
                  <a:schemeClr val="bg2">
                    <a:lumMod val="25000"/>
                  </a:schemeClr>
                </a:solidFill>
                <a:latin typeface="Calibri" panose="020F0502020204030204" pitchFamily="34" charset="0"/>
              </a:rPr>
              <a:t>                          - </a:t>
            </a:r>
            <a:r>
              <a:rPr lang="en-US" altLang="zh-CN" sz="2400" b="1" dirty="0" err="1" smtClean="0">
                <a:solidFill>
                  <a:schemeClr val="bg2">
                    <a:lumMod val="25000"/>
                  </a:schemeClr>
                </a:solidFill>
                <a:latin typeface="Calibri" panose="020F0502020204030204" pitchFamily="34" charset="0"/>
              </a:rPr>
              <a:t>Thực</a:t>
            </a:r>
            <a:r>
              <a:rPr lang="en-US" altLang="zh-CN" sz="2400" b="1" dirty="0" smtClean="0">
                <a:solidFill>
                  <a:schemeClr val="bg2">
                    <a:lumMod val="25000"/>
                  </a:schemeClr>
                </a:solidFill>
                <a:latin typeface="Calibri" panose="020F0502020204030204" pitchFamily="34" charset="0"/>
              </a:rPr>
              <a:t> </a:t>
            </a:r>
            <a:r>
              <a:rPr lang="en-US" altLang="zh-CN" sz="2400" b="1" dirty="0" err="1" smtClean="0">
                <a:solidFill>
                  <a:schemeClr val="bg2">
                    <a:lumMod val="25000"/>
                  </a:schemeClr>
                </a:solidFill>
                <a:latin typeface="Calibri" panose="020F0502020204030204" pitchFamily="34" charset="0"/>
              </a:rPr>
              <a:t>hiện</a:t>
            </a:r>
            <a:r>
              <a:rPr lang="en-US" altLang="zh-CN" sz="2400" b="1" dirty="0" smtClean="0">
                <a:solidFill>
                  <a:schemeClr val="bg2">
                    <a:lumMod val="25000"/>
                  </a:schemeClr>
                </a:solidFill>
                <a:latin typeface="Calibri" panose="020F0502020204030204" pitchFamily="34" charset="0"/>
              </a:rPr>
              <a:t> </a:t>
            </a:r>
            <a:r>
              <a:rPr lang="en-US" altLang="zh-CN" sz="2400" b="1" dirty="0" err="1" smtClean="0">
                <a:solidFill>
                  <a:schemeClr val="bg2">
                    <a:lumMod val="25000"/>
                  </a:schemeClr>
                </a:solidFill>
                <a:latin typeface="Calibri" panose="020F0502020204030204" pitchFamily="34" charset="0"/>
              </a:rPr>
              <a:t>tại</a:t>
            </a:r>
            <a:r>
              <a:rPr lang="en-US" altLang="zh-CN" sz="2400" b="1" dirty="0" smtClean="0">
                <a:solidFill>
                  <a:schemeClr val="bg2">
                    <a:lumMod val="25000"/>
                  </a:schemeClr>
                </a:solidFill>
                <a:latin typeface="Calibri" panose="020F0502020204030204" pitchFamily="34" charset="0"/>
              </a:rPr>
              <a:t> </a:t>
            </a:r>
            <a:r>
              <a:rPr lang="en-US" altLang="zh-CN" sz="2400" b="1" dirty="0" err="1" smtClean="0">
                <a:solidFill>
                  <a:schemeClr val="bg2">
                    <a:lumMod val="25000"/>
                  </a:schemeClr>
                </a:solidFill>
                <a:latin typeface="Calibri" panose="020F0502020204030204" pitchFamily="34" charset="0"/>
              </a:rPr>
              <a:t>phòng</a:t>
            </a:r>
            <a:r>
              <a:rPr lang="en-US" altLang="zh-CN" sz="2400" b="1" dirty="0" smtClean="0">
                <a:solidFill>
                  <a:schemeClr val="bg2">
                    <a:lumMod val="25000"/>
                  </a:schemeClr>
                </a:solidFill>
                <a:latin typeface="Calibri" panose="020F0502020204030204" pitchFamily="34" charset="0"/>
              </a:rPr>
              <a:t> </a:t>
            </a:r>
            <a:r>
              <a:rPr lang="en-US" altLang="zh-CN" sz="2400" b="1" dirty="0" err="1" smtClean="0">
                <a:solidFill>
                  <a:schemeClr val="bg2">
                    <a:lumMod val="25000"/>
                  </a:schemeClr>
                </a:solidFill>
                <a:latin typeface="Calibri" panose="020F0502020204030204" pitchFamily="34" charset="0"/>
              </a:rPr>
              <a:t>máy</a:t>
            </a:r>
            <a:endParaRPr lang="en-US" altLang="zh-CN" sz="2400" b="1" dirty="0" smtClean="0">
              <a:solidFill>
                <a:schemeClr val="bg2">
                  <a:lumMod val="25000"/>
                </a:schemeClr>
              </a:solidFill>
              <a:latin typeface="Calibri" panose="020F0502020204030204" pitchFamily="34" charset="0"/>
            </a:endParaRPr>
          </a:p>
        </p:txBody>
      </p:sp>
    </p:spTree>
    <p:extLst>
      <p:ext uri="{BB962C8B-B14F-4D97-AF65-F5344CB8AC3E}">
        <p14:creationId xmlns:p14="http://schemas.microsoft.com/office/powerpoint/2010/main" val="35395810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750"/>
                                        <p:tgtEl>
                                          <p:spTgt spid="17"/>
                                        </p:tgtEl>
                                      </p:cBhvr>
                                    </p:animEffect>
                                    <p:anim calcmode="lin" valueType="num">
                                      <p:cBhvr>
                                        <p:cTn id="15" dur="750" fill="hold"/>
                                        <p:tgtEl>
                                          <p:spTgt spid="17"/>
                                        </p:tgtEl>
                                        <p:attrNameLst>
                                          <p:attrName>ppt_x</p:attrName>
                                        </p:attrNameLst>
                                      </p:cBhvr>
                                      <p:tavLst>
                                        <p:tav tm="0">
                                          <p:val>
                                            <p:strVal val="#ppt_x"/>
                                          </p:val>
                                        </p:tav>
                                        <p:tav tm="100000">
                                          <p:val>
                                            <p:strVal val="#ppt_x"/>
                                          </p:val>
                                        </p:tav>
                                      </p:tavLst>
                                    </p:anim>
                                    <p:anim calcmode="lin" valueType="num">
                                      <p:cBhvr>
                                        <p:cTn id="16" dur="75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750"/>
                                        <p:tgtEl>
                                          <p:spTgt spid="27"/>
                                        </p:tgtEl>
                                      </p:cBhvr>
                                    </p:animEffect>
                                    <p:anim calcmode="lin" valueType="num">
                                      <p:cBhvr>
                                        <p:cTn id="22" dur="750" fill="hold"/>
                                        <p:tgtEl>
                                          <p:spTgt spid="27"/>
                                        </p:tgtEl>
                                        <p:attrNameLst>
                                          <p:attrName>ppt_x</p:attrName>
                                        </p:attrNameLst>
                                      </p:cBhvr>
                                      <p:tavLst>
                                        <p:tav tm="0">
                                          <p:val>
                                            <p:strVal val="#ppt_x"/>
                                          </p:val>
                                        </p:tav>
                                        <p:tav tm="100000">
                                          <p:val>
                                            <p:strVal val="#ppt_x"/>
                                          </p:val>
                                        </p:tav>
                                      </p:tavLst>
                                    </p:anim>
                                    <p:anim calcmode="lin" valueType="num">
                                      <p:cBhvr>
                                        <p:cTn id="23" dur="75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750"/>
                                        <p:tgtEl>
                                          <p:spTgt spid="28"/>
                                        </p:tgtEl>
                                      </p:cBhvr>
                                    </p:animEffect>
                                    <p:anim calcmode="lin" valueType="num">
                                      <p:cBhvr>
                                        <p:cTn id="29" dur="750" fill="hold"/>
                                        <p:tgtEl>
                                          <p:spTgt spid="28"/>
                                        </p:tgtEl>
                                        <p:attrNameLst>
                                          <p:attrName>ppt_x</p:attrName>
                                        </p:attrNameLst>
                                      </p:cBhvr>
                                      <p:tavLst>
                                        <p:tav tm="0">
                                          <p:val>
                                            <p:strVal val="#ppt_x"/>
                                          </p:val>
                                        </p:tav>
                                        <p:tav tm="100000">
                                          <p:val>
                                            <p:strVal val="#ppt_x"/>
                                          </p:val>
                                        </p:tav>
                                      </p:tavLst>
                                    </p:anim>
                                    <p:anim calcmode="lin" valueType="num">
                                      <p:cBhvr>
                                        <p:cTn id="30" dur="75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750"/>
                                        <p:tgtEl>
                                          <p:spTgt spid="29"/>
                                        </p:tgtEl>
                                      </p:cBhvr>
                                    </p:animEffect>
                                    <p:anim calcmode="lin" valueType="num">
                                      <p:cBhvr>
                                        <p:cTn id="36" dur="750" fill="hold"/>
                                        <p:tgtEl>
                                          <p:spTgt spid="29"/>
                                        </p:tgtEl>
                                        <p:attrNameLst>
                                          <p:attrName>ppt_x</p:attrName>
                                        </p:attrNameLst>
                                      </p:cBhvr>
                                      <p:tavLst>
                                        <p:tav tm="0">
                                          <p:val>
                                            <p:strVal val="#ppt_x"/>
                                          </p:val>
                                        </p:tav>
                                        <p:tav tm="100000">
                                          <p:val>
                                            <p:strVal val="#ppt_x"/>
                                          </p:val>
                                        </p:tav>
                                      </p:tavLst>
                                    </p:anim>
                                    <p:anim calcmode="lin" valueType="num">
                                      <p:cBhvr>
                                        <p:cTn id="37" dur="75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750"/>
                                        <p:tgtEl>
                                          <p:spTgt spid="30"/>
                                        </p:tgtEl>
                                      </p:cBhvr>
                                    </p:animEffect>
                                    <p:anim calcmode="lin" valueType="num">
                                      <p:cBhvr>
                                        <p:cTn id="43" dur="750" fill="hold"/>
                                        <p:tgtEl>
                                          <p:spTgt spid="30"/>
                                        </p:tgtEl>
                                        <p:attrNameLst>
                                          <p:attrName>ppt_x</p:attrName>
                                        </p:attrNameLst>
                                      </p:cBhvr>
                                      <p:tavLst>
                                        <p:tav tm="0">
                                          <p:val>
                                            <p:strVal val="#ppt_x"/>
                                          </p:val>
                                        </p:tav>
                                        <p:tav tm="100000">
                                          <p:val>
                                            <p:strVal val="#ppt_x"/>
                                          </p:val>
                                        </p:tav>
                                      </p:tavLst>
                                    </p:anim>
                                    <p:anim calcmode="lin" valueType="num">
                                      <p:cBhvr>
                                        <p:cTn id="44" dur="75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27" grpId="0"/>
      <p:bldP spid="28" grpId="0"/>
      <p:bldP spid="29" grpId="0"/>
      <p:bldP spid="30"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CB384BA4-1581-424F-9AD2-EFE3010C68A8}" type="slidenum">
              <a:rPr lang="en-US"/>
              <a:pPr/>
              <a:t>40</a:t>
            </a:fld>
            <a:endParaRPr lang="en-US"/>
          </a:p>
        </p:txBody>
      </p:sp>
      <p:pic>
        <p:nvPicPr>
          <p:cNvPr id="5" name="Picture 4"/>
          <p:cNvPicPr>
            <a:picLocks noChangeAspect="1"/>
          </p:cNvPicPr>
          <p:nvPr/>
        </p:nvPicPr>
        <p:blipFill>
          <a:blip r:embed="rId2"/>
          <a:stretch>
            <a:fillRect/>
          </a:stretch>
        </p:blipFill>
        <p:spPr>
          <a:xfrm>
            <a:off x="2219675" y="3560421"/>
            <a:ext cx="6547123" cy="797307"/>
          </a:xfrm>
          <a:prstGeom prst="rect">
            <a:avLst/>
          </a:prstGeom>
        </p:spPr>
      </p:pic>
      <p:pic>
        <p:nvPicPr>
          <p:cNvPr id="7" name="Picture 6"/>
          <p:cNvPicPr>
            <a:picLocks noChangeAspect="1"/>
          </p:cNvPicPr>
          <p:nvPr/>
        </p:nvPicPr>
        <p:blipFill>
          <a:blip r:embed="rId3"/>
          <a:stretch>
            <a:fillRect/>
          </a:stretch>
        </p:blipFill>
        <p:spPr>
          <a:xfrm>
            <a:off x="3240313" y="4701178"/>
            <a:ext cx="5713583" cy="418460"/>
          </a:xfrm>
          <a:prstGeom prst="rect">
            <a:avLst/>
          </a:prstGeom>
        </p:spPr>
      </p:pic>
      <p:pic>
        <p:nvPicPr>
          <p:cNvPr id="11" name="Picture 10"/>
          <p:cNvPicPr>
            <a:picLocks noChangeAspect="1"/>
          </p:cNvPicPr>
          <p:nvPr/>
        </p:nvPicPr>
        <p:blipFill>
          <a:blip r:embed="rId4"/>
          <a:stretch>
            <a:fillRect/>
          </a:stretch>
        </p:blipFill>
        <p:spPr>
          <a:xfrm>
            <a:off x="3023052" y="5280116"/>
            <a:ext cx="5085507" cy="1034052"/>
          </a:xfrm>
          <a:prstGeom prst="rect">
            <a:avLst/>
          </a:prstGeom>
        </p:spPr>
      </p:pic>
      <p:pic>
        <p:nvPicPr>
          <p:cNvPr id="12" name="Picture 11"/>
          <p:cNvPicPr>
            <a:picLocks noChangeAspect="1"/>
          </p:cNvPicPr>
          <p:nvPr/>
        </p:nvPicPr>
        <p:blipFill>
          <a:blip r:embed="rId5"/>
          <a:stretch>
            <a:fillRect/>
          </a:stretch>
        </p:blipFill>
        <p:spPr>
          <a:xfrm>
            <a:off x="1626725" y="1526825"/>
            <a:ext cx="7878160" cy="1415239"/>
          </a:xfrm>
          <a:prstGeom prst="rect">
            <a:avLst/>
          </a:prstGeom>
        </p:spPr>
      </p:pic>
      <p:sp>
        <p:nvSpPr>
          <p:cNvPr id="9" name="Rectangle 2"/>
          <p:cNvSpPr txBox="1">
            <a:spLocks noChangeArrowheads="1"/>
          </p:cNvSpPr>
          <p:nvPr/>
        </p:nvSpPr>
        <p:spPr>
          <a:xfrm>
            <a:off x="174170" y="188686"/>
            <a:ext cx="8779725" cy="65064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3200" b="1" dirty="0" smtClean="0">
                <a:solidFill>
                  <a:srgbClr val="C00000"/>
                </a:solidFill>
                <a:latin typeface="Times New Roman" panose="02020603050405020304" pitchFamily="18" charset="0"/>
                <a:cs typeface="Times New Roman" panose="02020603050405020304" pitchFamily="18" charset="0"/>
              </a:rPr>
              <a:t>2.4. </a:t>
            </a:r>
            <a:r>
              <a:rPr lang="en-US" sz="3200" b="1" dirty="0" err="1" smtClean="0">
                <a:solidFill>
                  <a:srgbClr val="C00000"/>
                </a:solidFill>
                <a:latin typeface="Times New Roman" panose="02020603050405020304" pitchFamily="18" charset="0"/>
                <a:cs typeface="Times New Roman" panose="02020603050405020304" pitchFamily="18" charset="0"/>
              </a:rPr>
              <a:t>Tối</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thiểu</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hàm</a:t>
            </a:r>
            <a:r>
              <a:rPr lang="en-US" sz="3200" b="1" dirty="0" smtClean="0">
                <a:solidFill>
                  <a:srgbClr val="C00000"/>
                </a:solidFill>
                <a:latin typeface="Times New Roman" panose="02020603050405020304" pitchFamily="18" charset="0"/>
                <a:cs typeface="Times New Roman" panose="02020603050405020304" pitchFamily="18" charset="0"/>
              </a:rPr>
              <a:t> logic – </a:t>
            </a:r>
            <a:r>
              <a:rPr lang="en-US" sz="3200" b="1" dirty="0" err="1" smtClean="0">
                <a:solidFill>
                  <a:srgbClr val="C00000"/>
                </a:solidFill>
                <a:latin typeface="Times New Roman" panose="02020603050405020304" pitchFamily="18" charset="0"/>
                <a:cs typeface="Times New Roman" panose="02020603050405020304" pitchFamily="18" charset="0"/>
              </a:rPr>
              <a:t>Phương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pháp</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đại</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số</a:t>
            </a:r>
            <a:r>
              <a:rPr lang="en-US" sz="3200" b="1" dirty="0" smtClean="0">
                <a:solidFill>
                  <a:srgbClr val="C00000"/>
                </a:solidFill>
                <a:latin typeface="Times New Roman" panose="02020603050405020304" pitchFamily="18" charset="0"/>
                <a:cs typeface="Times New Roman" panose="02020603050405020304" pitchFamily="18" charset="0"/>
              </a:rPr>
              <a:t> (1)</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9426" name="Rectangle 2"/>
          <p:cNvSpPr>
            <a:spLocks noGrp="1" noChangeArrowheads="1"/>
          </p:cNvSpPr>
          <p:nvPr>
            <p:ph type="title"/>
          </p:nvPr>
        </p:nvSpPr>
        <p:spPr>
          <a:xfrm>
            <a:off x="1168931" y="1112901"/>
            <a:ext cx="8229600" cy="630696"/>
          </a:xfrm>
        </p:spPr>
        <p:txBody>
          <a:bodyPr>
            <a:normAutofit/>
          </a:bodyPr>
          <a:lstStyle/>
          <a:p>
            <a:pPr marL="342900" indent="-342900" algn="l">
              <a:spcBef>
                <a:spcPct val="20000"/>
              </a:spcBef>
              <a:buFont typeface="Arial" pitchFamily="34" charset="0"/>
              <a:buChar char="•"/>
            </a:pPr>
            <a:r>
              <a:rPr lang="en-US" sz="2800" b="1" dirty="0" err="1">
                <a:solidFill>
                  <a:schemeClr val="accent5">
                    <a:lumMod val="75000"/>
                  </a:schemeClr>
                </a:solidFill>
                <a:latin typeface="Times New Roman" panose="02020603050405020304" pitchFamily="18" charset="0"/>
                <a:ea typeface="+mn-ea"/>
                <a:cs typeface="Times New Roman" panose="02020603050405020304" pitchFamily="18" charset="0"/>
              </a:rPr>
              <a:t>Phương</a:t>
            </a:r>
            <a:r>
              <a:rPr lang="en-US" sz="2800" b="1" dirty="0">
                <a:solidFill>
                  <a:schemeClr val="accent5">
                    <a:lumMod val="75000"/>
                  </a:schemeClr>
                </a:solidFill>
                <a:latin typeface="Times New Roman" panose="02020603050405020304" pitchFamily="18" charset="0"/>
                <a:ea typeface="+mn-ea"/>
                <a:cs typeface="Times New Roman" panose="02020603050405020304" pitchFamily="18" charset="0"/>
              </a:rPr>
              <a:t> </a:t>
            </a:r>
            <a:r>
              <a:rPr lang="en-US" sz="2800" b="1" dirty="0" err="1">
                <a:solidFill>
                  <a:schemeClr val="accent5">
                    <a:lumMod val="75000"/>
                  </a:schemeClr>
                </a:solidFill>
                <a:latin typeface="Times New Roman" panose="02020603050405020304" pitchFamily="18" charset="0"/>
                <a:ea typeface="+mn-ea"/>
                <a:cs typeface="Times New Roman" panose="02020603050405020304" pitchFamily="18" charset="0"/>
              </a:rPr>
              <a:t>pháp</a:t>
            </a:r>
            <a:r>
              <a:rPr lang="en-US" sz="2800" b="1" dirty="0">
                <a:solidFill>
                  <a:schemeClr val="accent5">
                    <a:lumMod val="75000"/>
                  </a:schemeClr>
                </a:solidFill>
                <a:latin typeface="Times New Roman" panose="02020603050405020304" pitchFamily="18" charset="0"/>
                <a:ea typeface="+mn-ea"/>
                <a:cs typeface="Times New Roman" panose="02020603050405020304" pitchFamily="18" charset="0"/>
              </a:rPr>
              <a:t> nhóm số </a:t>
            </a:r>
            <a:r>
              <a:rPr lang="en-US" sz="2800" b="1" dirty="0" err="1">
                <a:solidFill>
                  <a:schemeClr val="accent5">
                    <a:lumMod val="75000"/>
                  </a:schemeClr>
                </a:solidFill>
                <a:latin typeface="Times New Roman" panose="02020603050405020304" pitchFamily="18" charset="0"/>
                <a:ea typeface="+mn-ea"/>
                <a:cs typeface="Times New Roman" panose="02020603050405020304" pitchFamily="18" charset="0"/>
              </a:rPr>
              <a:t>hạng</a:t>
            </a:r>
            <a:endParaRPr lang="en-US" sz="2800" b="1" dirty="0">
              <a:solidFill>
                <a:schemeClr val="accent5">
                  <a:lumMod val="75000"/>
                </a:schemeClr>
              </a:solidFill>
              <a:latin typeface="Times New Roman" panose="02020603050405020304" pitchFamily="18" charset="0"/>
              <a:ea typeface="+mn-ea"/>
              <a:cs typeface="Times New Roman" panose="02020603050405020304" pitchFamily="18" charset="0"/>
            </a:endParaRPr>
          </a:p>
        </p:txBody>
      </p:sp>
      <p:sp>
        <p:nvSpPr>
          <p:cNvPr id="4" name="Slide Number Placeholder 5"/>
          <p:cNvSpPr>
            <a:spLocks noGrp="1"/>
          </p:cNvSpPr>
          <p:nvPr>
            <p:ph type="sldNum" sz="quarter" idx="12"/>
          </p:nvPr>
        </p:nvSpPr>
        <p:spPr/>
        <p:txBody>
          <a:bodyPr/>
          <a:lstStyle/>
          <a:p>
            <a:fld id="{FD247113-7903-4976-A361-71344E3617C2}" type="slidenum">
              <a:rPr lang="en-US"/>
              <a:pPr/>
              <a:t>41</a:t>
            </a:fld>
            <a:endParaRPr lang="en-US"/>
          </a:p>
        </p:txBody>
      </p:sp>
      <p:sp>
        <p:nvSpPr>
          <p:cNvPr id="5" name="Rectangle 2"/>
          <p:cNvSpPr txBox="1">
            <a:spLocks noChangeArrowheads="1"/>
          </p:cNvSpPr>
          <p:nvPr/>
        </p:nvSpPr>
        <p:spPr>
          <a:xfrm>
            <a:off x="1160697" y="3902987"/>
            <a:ext cx="8153400" cy="533400"/>
          </a:xfrm>
          <a:prstGeom prst="rect">
            <a:avLst/>
          </a:prstGeom>
        </p:spPr>
        <p:txBody>
          <a:bodyPr vert="horz" lIns="91440" tIns="45720" rIns="91440" bIns="45720" rtlCol="0" anchor="ctr">
            <a:noAutofit/>
          </a:bodyPr>
          <a:lstStyle/>
          <a:p>
            <a:pPr marL="342900" indent="-342900" fontAlgn="auto">
              <a:spcBef>
                <a:spcPct val="20000"/>
              </a:spcBef>
              <a:spcAft>
                <a:spcPts val="0"/>
              </a:spcAft>
              <a:buFont typeface="Arial" pitchFamily="34" charset="0"/>
              <a:buChar char="•"/>
              <a:defRPr/>
            </a:pPr>
            <a:r>
              <a:rPr lang="en-US" sz="2800" b="1" dirty="0" err="1">
                <a:solidFill>
                  <a:schemeClr val="accent5">
                    <a:lumMod val="75000"/>
                  </a:schemeClr>
                </a:solidFill>
                <a:latin typeface="Times New Roman" panose="02020603050405020304" pitchFamily="18" charset="0"/>
                <a:cs typeface="Times New Roman" panose="02020603050405020304" pitchFamily="18" charset="0"/>
              </a:rPr>
              <a:t>Thêm</a:t>
            </a:r>
            <a:r>
              <a:rPr lang="en-US" sz="2800" b="1" dirty="0">
                <a:solidFill>
                  <a:schemeClr val="accent5">
                    <a:lumMod val="75000"/>
                  </a:schemeClr>
                </a:solidFill>
                <a:latin typeface="Times New Roman" panose="02020603050405020304" pitchFamily="18" charset="0"/>
                <a:cs typeface="Times New Roman" panose="02020603050405020304" pitchFamily="18" charset="0"/>
              </a:rPr>
              <a:t> số </a:t>
            </a:r>
            <a:r>
              <a:rPr lang="en-US" sz="2800" b="1" dirty="0" err="1">
                <a:solidFill>
                  <a:schemeClr val="accent5">
                    <a:lumMod val="75000"/>
                  </a:schemeClr>
                </a:solidFill>
                <a:latin typeface="Times New Roman" panose="02020603050405020304" pitchFamily="18" charset="0"/>
                <a:cs typeface="Times New Roman" panose="02020603050405020304" pitchFamily="18" charset="0"/>
              </a:rPr>
              <a:t>hạng</a:t>
            </a:r>
            <a:r>
              <a:rPr lang="en-US" sz="2800" b="1" dirty="0">
                <a:solidFill>
                  <a:schemeClr val="accent5">
                    <a:lumMod val="75000"/>
                  </a:schemeClr>
                </a:solidFill>
                <a:latin typeface="Times New Roman" panose="02020603050405020304" pitchFamily="18" charset="0"/>
                <a:cs typeface="Times New Roman" panose="02020603050405020304" pitchFamily="18" charset="0"/>
              </a:rPr>
              <a:t> </a:t>
            </a:r>
            <a:r>
              <a:rPr lang="en-US" sz="2800" b="1" dirty="0" err="1">
                <a:solidFill>
                  <a:schemeClr val="accent5">
                    <a:lumMod val="75000"/>
                  </a:schemeClr>
                </a:solidFill>
                <a:latin typeface="Times New Roman" panose="02020603050405020304" pitchFamily="18" charset="0"/>
                <a:cs typeface="Times New Roman" panose="02020603050405020304" pitchFamily="18" charset="0"/>
              </a:rPr>
              <a:t>đã</a:t>
            </a:r>
            <a:r>
              <a:rPr lang="en-US" sz="2800" b="1" dirty="0">
                <a:solidFill>
                  <a:schemeClr val="accent5">
                    <a:lumMod val="75000"/>
                  </a:schemeClr>
                </a:solidFill>
                <a:latin typeface="Times New Roman" panose="02020603050405020304" pitchFamily="18" charset="0"/>
                <a:cs typeface="Times New Roman" panose="02020603050405020304" pitchFamily="18" charset="0"/>
              </a:rPr>
              <a:t> có vào </a:t>
            </a:r>
            <a:r>
              <a:rPr lang="en-US" sz="2800" b="1" dirty="0" err="1">
                <a:solidFill>
                  <a:schemeClr val="accent5">
                    <a:lumMod val="75000"/>
                  </a:schemeClr>
                </a:solidFill>
                <a:latin typeface="Times New Roman" panose="02020603050405020304" pitchFamily="18" charset="0"/>
                <a:cs typeface="Times New Roman" panose="02020603050405020304" pitchFamily="18" charset="0"/>
              </a:rPr>
              <a:t>biểu</a:t>
            </a:r>
            <a:r>
              <a:rPr lang="en-US" sz="2800" b="1" dirty="0">
                <a:solidFill>
                  <a:schemeClr val="accent5">
                    <a:lumMod val="75000"/>
                  </a:schemeClr>
                </a:solidFill>
                <a:latin typeface="Times New Roman" panose="02020603050405020304" pitchFamily="18" charset="0"/>
                <a:cs typeface="Times New Roman" panose="02020603050405020304" pitchFamily="18" charset="0"/>
              </a:rPr>
              <a:t> </a:t>
            </a:r>
            <a:r>
              <a:rPr lang="en-US" sz="2800" b="1" dirty="0" err="1">
                <a:solidFill>
                  <a:schemeClr val="accent5">
                    <a:lumMod val="75000"/>
                  </a:schemeClr>
                </a:solidFill>
                <a:latin typeface="Times New Roman" panose="02020603050405020304" pitchFamily="18" charset="0"/>
                <a:cs typeface="Times New Roman" panose="02020603050405020304" pitchFamily="18" charset="0"/>
              </a:rPr>
              <a:t>thức</a:t>
            </a:r>
            <a:endParaRPr lang="en-US" sz="2800" b="1"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533853" y="1981570"/>
            <a:ext cx="5126696" cy="516111"/>
          </a:xfrm>
          <a:prstGeom prst="rect">
            <a:avLst/>
          </a:prstGeom>
        </p:spPr>
      </p:pic>
      <p:pic>
        <p:nvPicPr>
          <p:cNvPr id="3" name="Picture 2"/>
          <p:cNvPicPr>
            <a:picLocks noChangeAspect="1"/>
          </p:cNvPicPr>
          <p:nvPr/>
        </p:nvPicPr>
        <p:blipFill>
          <a:blip r:embed="rId3"/>
          <a:stretch>
            <a:fillRect/>
          </a:stretch>
        </p:blipFill>
        <p:spPr>
          <a:xfrm>
            <a:off x="6762149" y="2050441"/>
            <a:ext cx="2973309" cy="422438"/>
          </a:xfrm>
          <a:prstGeom prst="rect">
            <a:avLst/>
          </a:prstGeom>
        </p:spPr>
      </p:pic>
      <p:pic>
        <p:nvPicPr>
          <p:cNvPr id="9" name="Picture 8"/>
          <p:cNvPicPr>
            <a:picLocks noChangeAspect="1"/>
          </p:cNvPicPr>
          <p:nvPr/>
        </p:nvPicPr>
        <p:blipFill>
          <a:blip r:embed="rId4"/>
          <a:stretch>
            <a:fillRect/>
          </a:stretch>
        </p:blipFill>
        <p:spPr>
          <a:xfrm>
            <a:off x="3276600" y="2593891"/>
            <a:ext cx="2460846" cy="436320"/>
          </a:xfrm>
          <a:prstGeom prst="rect">
            <a:avLst/>
          </a:prstGeom>
        </p:spPr>
      </p:pic>
      <p:pic>
        <p:nvPicPr>
          <p:cNvPr id="10" name="Picture 9"/>
          <p:cNvPicPr>
            <a:picLocks noChangeAspect="1"/>
          </p:cNvPicPr>
          <p:nvPr/>
        </p:nvPicPr>
        <p:blipFill>
          <a:blip r:embed="rId5"/>
          <a:stretch>
            <a:fillRect/>
          </a:stretch>
        </p:blipFill>
        <p:spPr>
          <a:xfrm>
            <a:off x="6795866" y="2537581"/>
            <a:ext cx="1990869" cy="426407"/>
          </a:xfrm>
          <a:prstGeom prst="rect">
            <a:avLst/>
          </a:prstGeom>
        </p:spPr>
      </p:pic>
      <p:pic>
        <p:nvPicPr>
          <p:cNvPr id="11" name="Picture 10"/>
          <p:cNvPicPr>
            <a:picLocks noChangeAspect="1"/>
          </p:cNvPicPr>
          <p:nvPr/>
        </p:nvPicPr>
        <p:blipFill>
          <a:blip r:embed="rId6"/>
          <a:stretch>
            <a:fillRect/>
          </a:stretch>
        </p:blipFill>
        <p:spPr>
          <a:xfrm>
            <a:off x="3276600" y="3216408"/>
            <a:ext cx="1960797" cy="399101"/>
          </a:xfrm>
          <a:prstGeom prst="rect">
            <a:avLst/>
          </a:prstGeom>
        </p:spPr>
      </p:pic>
      <p:pic>
        <p:nvPicPr>
          <p:cNvPr id="12" name="Picture 11"/>
          <p:cNvPicPr>
            <a:picLocks noChangeAspect="1"/>
          </p:cNvPicPr>
          <p:nvPr/>
        </p:nvPicPr>
        <p:blipFill>
          <a:blip r:embed="rId7"/>
          <a:stretch>
            <a:fillRect/>
          </a:stretch>
        </p:blipFill>
        <p:spPr>
          <a:xfrm>
            <a:off x="6795866" y="3202249"/>
            <a:ext cx="1767563" cy="394545"/>
          </a:xfrm>
          <a:prstGeom prst="rect">
            <a:avLst/>
          </a:prstGeom>
        </p:spPr>
      </p:pic>
      <p:pic>
        <p:nvPicPr>
          <p:cNvPr id="13" name="Picture 12"/>
          <p:cNvPicPr>
            <a:picLocks noChangeAspect="1"/>
          </p:cNvPicPr>
          <p:nvPr/>
        </p:nvPicPr>
        <p:blipFill>
          <a:blip r:embed="rId8"/>
          <a:stretch>
            <a:fillRect/>
          </a:stretch>
        </p:blipFill>
        <p:spPr>
          <a:xfrm>
            <a:off x="1533853" y="4436387"/>
            <a:ext cx="5529926" cy="609230"/>
          </a:xfrm>
          <a:prstGeom prst="rect">
            <a:avLst/>
          </a:prstGeom>
        </p:spPr>
      </p:pic>
      <p:pic>
        <p:nvPicPr>
          <p:cNvPr id="14" name="Picture 13"/>
          <p:cNvPicPr>
            <a:picLocks noChangeAspect="1"/>
          </p:cNvPicPr>
          <p:nvPr/>
        </p:nvPicPr>
        <p:blipFill>
          <a:blip r:embed="rId9"/>
          <a:stretch>
            <a:fillRect/>
          </a:stretch>
        </p:blipFill>
        <p:spPr>
          <a:xfrm>
            <a:off x="2577357" y="5173723"/>
            <a:ext cx="6709000" cy="609910"/>
          </a:xfrm>
          <a:prstGeom prst="rect">
            <a:avLst/>
          </a:prstGeom>
        </p:spPr>
      </p:pic>
      <p:pic>
        <p:nvPicPr>
          <p:cNvPr id="15" name="Picture 14"/>
          <p:cNvPicPr>
            <a:picLocks noChangeAspect="1"/>
          </p:cNvPicPr>
          <p:nvPr/>
        </p:nvPicPr>
        <p:blipFill>
          <a:blip r:embed="rId10"/>
          <a:stretch>
            <a:fillRect/>
          </a:stretch>
        </p:blipFill>
        <p:spPr>
          <a:xfrm>
            <a:off x="2577356" y="5868375"/>
            <a:ext cx="2706375" cy="590482"/>
          </a:xfrm>
          <a:prstGeom prst="rect">
            <a:avLst/>
          </a:prstGeom>
        </p:spPr>
      </p:pic>
      <p:sp>
        <p:nvSpPr>
          <p:cNvPr id="17" name="Rectangle 2"/>
          <p:cNvSpPr txBox="1">
            <a:spLocks noChangeArrowheads="1"/>
          </p:cNvSpPr>
          <p:nvPr/>
        </p:nvSpPr>
        <p:spPr>
          <a:xfrm>
            <a:off x="174170" y="188686"/>
            <a:ext cx="8779725" cy="65064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3200" b="1" dirty="0" smtClean="0">
                <a:solidFill>
                  <a:srgbClr val="C00000"/>
                </a:solidFill>
                <a:latin typeface="Times New Roman" panose="02020603050405020304" pitchFamily="18" charset="0"/>
                <a:cs typeface="Times New Roman" panose="02020603050405020304" pitchFamily="18" charset="0"/>
              </a:rPr>
              <a:t>2.4. </a:t>
            </a:r>
            <a:r>
              <a:rPr lang="en-US" sz="3200" b="1" dirty="0" err="1" smtClean="0">
                <a:solidFill>
                  <a:srgbClr val="C00000"/>
                </a:solidFill>
                <a:latin typeface="Times New Roman" panose="02020603050405020304" pitchFamily="18" charset="0"/>
                <a:cs typeface="Times New Roman" panose="02020603050405020304" pitchFamily="18" charset="0"/>
              </a:rPr>
              <a:t>Tối</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thiểu</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hàm</a:t>
            </a:r>
            <a:r>
              <a:rPr lang="en-US" sz="3200" b="1" dirty="0" smtClean="0">
                <a:solidFill>
                  <a:srgbClr val="C00000"/>
                </a:solidFill>
                <a:latin typeface="Times New Roman" panose="02020603050405020304" pitchFamily="18" charset="0"/>
                <a:cs typeface="Times New Roman" panose="02020603050405020304" pitchFamily="18" charset="0"/>
              </a:rPr>
              <a:t> logic – </a:t>
            </a:r>
            <a:r>
              <a:rPr lang="en-US" sz="3200" b="1" dirty="0" err="1" smtClean="0">
                <a:solidFill>
                  <a:srgbClr val="C00000"/>
                </a:solidFill>
                <a:latin typeface="Times New Roman" panose="02020603050405020304" pitchFamily="18" charset="0"/>
                <a:cs typeface="Times New Roman" panose="02020603050405020304" pitchFamily="18" charset="0"/>
              </a:rPr>
              <a:t>Phương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pháp</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đại</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số</a:t>
            </a:r>
            <a:r>
              <a:rPr lang="en-US" sz="3200" b="1" dirty="0" smtClean="0">
                <a:solidFill>
                  <a:srgbClr val="C00000"/>
                </a:solidFill>
                <a:latin typeface="Times New Roman" panose="02020603050405020304" pitchFamily="18" charset="0"/>
                <a:cs typeface="Times New Roman" panose="02020603050405020304" pitchFamily="18" charset="0"/>
              </a:rPr>
              <a:t> (2)</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99426"/>
                                        </p:tgtEl>
                                        <p:attrNameLst>
                                          <p:attrName>style.visibility</p:attrName>
                                        </p:attrNameLst>
                                      </p:cBhvr>
                                      <p:to>
                                        <p:strVal val="visible"/>
                                      </p:to>
                                    </p:set>
                                    <p:animEffect transition="in" filter="barn(inVertical)">
                                      <p:cBhvr>
                                        <p:cTn id="7" dur="1000"/>
                                        <p:tgtEl>
                                          <p:spTgt spid="99942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barn(inVertical)">
                                      <p:cBhvr>
                                        <p:cTn id="54" dur="1000"/>
                                        <p:tgtEl>
                                          <p:spTgt spid="5"/>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1000"/>
                                        <p:tgtEl>
                                          <p:spTgt spid="13"/>
                                        </p:tgtEl>
                                      </p:cBhvr>
                                    </p:animEffect>
                                    <p:anim calcmode="lin" valueType="num">
                                      <p:cBhvr>
                                        <p:cTn id="60" dur="1000" fill="hold"/>
                                        <p:tgtEl>
                                          <p:spTgt spid="13"/>
                                        </p:tgtEl>
                                        <p:attrNameLst>
                                          <p:attrName>ppt_x</p:attrName>
                                        </p:attrNameLst>
                                      </p:cBhvr>
                                      <p:tavLst>
                                        <p:tav tm="0">
                                          <p:val>
                                            <p:strVal val="#ppt_x"/>
                                          </p:val>
                                        </p:tav>
                                        <p:tav tm="100000">
                                          <p:val>
                                            <p:strVal val="#ppt_x"/>
                                          </p:val>
                                        </p:tav>
                                      </p:tavLst>
                                    </p:anim>
                                    <p:anim calcmode="lin" valueType="num">
                                      <p:cBhvr>
                                        <p:cTn id="6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1000"/>
                                        <p:tgtEl>
                                          <p:spTgt spid="14"/>
                                        </p:tgtEl>
                                      </p:cBhvr>
                                    </p:animEffect>
                                    <p:anim calcmode="lin" valueType="num">
                                      <p:cBhvr>
                                        <p:cTn id="67" dur="1000" fill="hold"/>
                                        <p:tgtEl>
                                          <p:spTgt spid="14"/>
                                        </p:tgtEl>
                                        <p:attrNameLst>
                                          <p:attrName>ppt_x</p:attrName>
                                        </p:attrNameLst>
                                      </p:cBhvr>
                                      <p:tavLst>
                                        <p:tav tm="0">
                                          <p:val>
                                            <p:strVal val="#ppt_x"/>
                                          </p:val>
                                        </p:tav>
                                        <p:tav tm="100000">
                                          <p:val>
                                            <p:strVal val="#ppt_x"/>
                                          </p:val>
                                        </p:tav>
                                      </p:tavLst>
                                    </p:anim>
                                    <p:anim calcmode="lin" valueType="num">
                                      <p:cBhvr>
                                        <p:cTn id="6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1000"/>
                                        <p:tgtEl>
                                          <p:spTgt spid="15"/>
                                        </p:tgtEl>
                                      </p:cBhvr>
                                    </p:animEffect>
                                    <p:anim calcmode="lin" valueType="num">
                                      <p:cBhvr>
                                        <p:cTn id="74" dur="1000" fill="hold"/>
                                        <p:tgtEl>
                                          <p:spTgt spid="15"/>
                                        </p:tgtEl>
                                        <p:attrNameLst>
                                          <p:attrName>ppt_x</p:attrName>
                                        </p:attrNameLst>
                                      </p:cBhvr>
                                      <p:tavLst>
                                        <p:tav tm="0">
                                          <p:val>
                                            <p:strVal val="#ppt_x"/>
                                          </p:val>
                                        </p:tav>
                                        <p:tav tm="100000">
                                          <p:val>
                                            <p:strVal val="#ppt_x"/>
                                          </p:val>
                                        </p:tav>
                                      </p:tavLst>
                                    </p:anim>
                                    <p:anim calcmode="lin" valueType="num">
                                      <p:cBhvr>
                                        <p:cTn id="7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9426"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a:xfrm>
            <a:off x="1135076" y="989222"/>
            <a:ext cx="9105900" cy="533400"/>
          </a:xfrm>
        </p:spPr>
        <p:txBody>
          <a:bodyPr vert="horz" lIns="91440" tIns="45720" rIns="91440" bIns="45720" rtlCol="0" anchor="ctr">
            <a:normAutofit/>
          </a:bodyPr>
          <a:lstStyle/>
          <a:p>
            <a:pPr marL="342900" indent="-342900" algn="l">
              <a:spcBef>
                <a:spcPct val="20000"/>
              </a:spcBef>
              <a:buFont typeface="Arial" pitchFamily="34" charset="0"/>
              <a:buChar char="•"/>
            </a:pPr>
            <a:r>
              <a:rPr lang="en-US" sz="2800" b="1" dirty="0">
                <a:solidFill>
                  <a:schemeClr val="accent5">
                    <a:lumMod val="75000"/>
                  </a:schemeClr>
                </a:solidFill>
                <a:latin typeface="Times New Roman" panose="02020603050405020304" pitchFamily="18" charset="0"/>
                <a:ea typeface="+mn-ea"/>
                <a:cs typeface="Times New Roman" panose="02020603050405020304" pitchFamily="18" charset="0"/>
              </a:rPr>
              <a:t>Loại bỏ số </a:t>
            </a:r>
            <a:r>
              <a:rPr lang="en-US" sz="2800" b="1" dirty="0" err="1">
                <a:solidFill>
                  <a:schemeClr val="accent5">
                    <a:lumMod val="75000"/>
                  </a:schemeClr>
                </a:solidFill>
                <a:latin typeface="Times New Roman" panose="02020603050405020304" pitchFamily="18" charset="0"/>
                <a:ea typeface="+mn-ea"/>
                <a:cs typeface="Times New Roman" panose="02020603050405020304" pitchFamily="18" charset="0"/>
              </a:rPr>
              <a:t>hạng</a:t>
            </a:r>
            <a:r>
              <a:rPr lang="en-US" sz="2800" b="1" dirty="0">
                <a:solidFill>
                  <a:schemeClr val="accent5">
                    <a:lumMod val="75000"/>
                  </a:schemeClr>
                </a:solidFill>
                <a:latin typeface="Times New Roman" panose="02020603050405020304" pitchFamily="18" charset="0"/>
                <a:ea typeface="+mn-ea"/>
                <a:cs typeface="Times New Roman" panose="02020603050405020304" pitchFamily="18" charset="0"/>
              </a:rPr>
              <a:t> </a:t>
            </a:r>
            <a:r>
              <a:rPr lang="en-US" sz="2800" b="1" dirty="0" err="1">
                <a:solidFill>
                  <a:schemeClr val="accent5">
                    <a:lumMod val="75000"/>
                  </a:schemeClr>
                </a:solidFill>
                <a:latin typeface="Times New Roman" panose="02020603050405020304" pitchFamily="18" charset="0"/>
                <a:ea typeface="+mn-ea"/>
                <a:cs typeface="Times New Roman" panose="02020603050405020304" pitchFamily="18" charset="0"/>
              </a:rPr>
              <a:t>thừa</a:t>
            </a:r>
            <a:endParaRPr lang="en-US" sz="2800" b="1" dirty="0">
              <a:solidFill>
                <a:schemeClr val="accent5">
                  <a:lumMod val="75000"/>
                </a:schemeClr>
              </a:solidFill>
              <a:latin typeface="Times New Roman" panose="02020603050405020304" pitchFamily="18" charset="0"/>
              <a:ea typeface="+mn-ea"/>
              <a:cs typeface="Times New Roman" panose="02020603050405020304" pitchFamily="18" charset="0"/>
            </a:endParaRPr>
          </a:p>
        </p:txBody>
      </p:sp>
      <p:sp>
        <p:nvSpPr>
          <p:cNvPr id="1001475" name="Rectangle 3"/>
          <p:cNvSpPr>
            <a:spLocks noGrp="1" noChangeArrowheads="1"/>
          </p:cNvSpPr>
          <p:nvPr>
            <p:ph type="body" sz="half" idx="1"/>
          </p:nvPr>
        </p:nvSpPr>
        <p:spPr>
          <a:xfrm>
            <a:off x="372574" y="1823555"/>
            <a:ext cx="6477000" cy="609600"/>
          </a:xfrm>
        </p:spPr>
        <p:txBody>
          <a:bodyPr>
            <a:normAutofit/>
          </a:bodyPr>
          <a:lstStyle/>
          <a:p>
            <a:pPr marL="0" indent="0">
              <a:buNone/>
            </a:pPr>
            <a:r>
              <a:rPr lang="en-US" sz="2800" dirty="0">
                <a:latin typeface="Times New Roman" panose="02020603050405020304" pitchFamily="18" charset="0"/>
                <a:cs typeface="Times New Roman" panose="02020603050405020304" pitchFamily="18" charset="0"/>
              </a:rPr>
              <a:t>Trong </a:t>
            </a:r>
            <a:r>
              <a:rPr lang="en-US" sz="2800" dirty="0" err="1">
                <a:latin typeface="Times New Roman" panose="02020603050405020304" pitchFamily="18" charset="0"/>
                <a:cs typeface="Times New Roman" panose="02020603050405020304" pitchFamily="18" charset="0"/>
              </a:rPr>
              <a:t>ví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dụ</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sau</a:t>
            </a:r>
            <a:r>
              <a:rPr lang="en-US" sz="2800" dirty="0">
                <a:latin typeface="Times New Roman" panose="02020603050405020304" pitchFamily="18" charset="0"/>
                <a:cs typeface="Times New Roman" panose="02020603050405020304" pitchFamily="18" charset="0"/>
              </a:rPr>
              <a:t>, AC là số </a:t>
            </a:r>
            <a:r>
              <a:rPr lang="en-US" sz="2800" dirty="0" err="1">
                <a:latin typeface="Times New Roman" panose="02020603050405020304" pitchFamily="18" charset="0"/>
                <a:cs typeface="Times New Roman" panose="02020603050405020304" pitchFamily="18" charset="0"/>
              </a:rPr>
              <a:t>hạng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thừa</a:t>
            </a:r>
            <a:r>
              <a:rPr lang="en-US" sz="2800" dirty="0">
                <a:latin typeface="Times New Roman" panose="02020603050405020304" pitchFamily="18" charset="0"/>
                <a:cs typeface="Times New Roman" panose="02020603050405020304" pitchFamily="18" charset="0"/>
              </a:rPr>
              <a:t>:</a:t>
            </a:r>
          </a:p>
        </p:txBody>
      </p:sp>
      <p:sp>
        <p:nvSpPr>
          <p:cNvPr id="9" name="Slide Number Placeholder 6"/>
          <p:cNvSpPr>
            <a:spLocks noGrp="1"/>
          </p:cNvSpPr>
          <p:nvPr>
            <p:ph type="sldNum" sz="quarter" idx="12"/>
          </p:nvPr>
        </p:nvSpPr>
        <p:spPr/>
        <p:txBody>
          <a:bodyPr/>
          <a:lstStyle/>
          <a:p>
            <a:fld id="{7B39EE3A-CDAB-42DE-B876-37DB3B41DD44}" type="slidenum">
              <a:rPr lang="en-US"/>
              <a:pPr/>
              <a:t>42</a:t>
            </a:fld>
            <a:endParaRPr lang="en-US"/>
          </a:p>
        </p:txBody>
      </p:sp>
      <p:pic>
        <p:nvPicPr>
          <p:cNvPr id="1001478" name="Picture 6"/>
          <p:cNvPicPr>
            <a:picLocks noChangeAspect="1" noChangeArrowheads="1"/>
          </p:cNvPicPr>
          <p:nvPr/>
        </p:nvPicPr>
        <p:blipFill>
          <a:blip r:embed="rId2"/>
          <a:srcRect/>
          <a:stretch>
            <a:fillRect/>
          </a:stretch>
        </p:blipFill>
        <p:spPr bwMode="auto">
          <a:xfrm>
            <a:off x="6572048" y="1848759"/>
            <a:ext cx="4267200" cy="673100"/>
          </a:xfrm>
          <a:prstGeom prst="rect">
            <a:avLst/>
          </a:prstGeom>
          <a:noFill/>
        </p:spPr>
      </p:pic>
      <p:sp>
        <p:nvSpPr>
          <p:cNvPr id="1001481" name="Text Box 9"/>
          <p:cNvSpPr txBox="1">
            <a:spLocks noChangeArrowheads="1"/>
          </p:cNvSpPr>
          <p:nvPr/>
        </p:nvSpPr>
        <p:spPr bwMode="auto">
          <a:xfrm>
            <a:off x="372574" y="2646605"/>
            <a:ext cx="2196435" cy="523220"/>
          </a:xfrm>
          <a:prstGeom prst="rect">
            <a:avLst/>
          </a:prstGeom>
          <a:noFill/>
          <a:ln w="9525">
            <a:noFill/>
            <a:miter lim="800000"/>
            <a:headEnd/>
            <a:tailEnd/>
          </a:ln>
          <a:effectLst/>
        </p:spPr>
        <p:txBody>
          <a:bodyPr wrap="none">
            <a:spAutoFit/>
          </a:bodyPr>
          <a:lstStyle/>
          <a:p>
            <a:r>
              <a:rPr lang="en-US" sz="2800" dirty="0" err="1">
                <a:solidFill>
                  <a:srgbClr val="000000"/>
                </a:solidFill>
                <a:latin typeface="Times New Roman" pitchFamily="18" charset="0"/>
              </a:rPr>
              <a:t>Tối</a:t>
            </a:r>
            <a:r>
              <a:rPr lang="en-US" sz="2800" dirty="0">
                <a:solidFill>
                  <a:srgbClr val="000000"/>
                </a:solidFill>
                <a:latin typeface="Times New Roman" pitchFamily="18" charset="0"/>
              </a:rPr>
              <a:t> </a:t>
            </a:r>
            <a:r>
              <a:rPr lang="en-US" sz="2800" dirty="0" err="1">
                <a:solidFill>
                  <a:srgbClr val="000000"/>
                </a:solidFill>
                <a:latin typeface="Times New Roman" pitchFamily="18" charset="0"/>
              </a:rPr>
              <a:t>thiểu</a:t>
            </a:r>
            <a:r>
              <a:rPr lang="en-US" sz="2800" dirty="0">
                <a:solidFill>
                  <a:srgbClr val="000000"/>
                </a:solidFill>
                <a:latin typeface="Times New Roman" pitchFamily="18" charset="0"/>
              </a:rPr>
              <a:t> </a:t>
            </a:r>
            <a:r>
              <a:rPr lang="en-US" sz="2800" dirty="0" err="1" smtClean="0">
                <a:solidFill>
                  <a:srgbClr val="000000"/>
                </a:solidFill>
                <a:latin typeface="Times New Roman" pitchFamily="18" charset="0"/>
              </a:rPr>
              <a:t>hóa</a:t>
            </a:r>
            <a:r>
              <a:rPr lang="en-US" sz="2800" dirty="0">
                <a:solidFill>
                  <a:srgbClr val="000000"/>
                </a:solidFill>
                <a:latin typeface="Times New Roman" pitchFamily="18" charset="0"/>
              </a:rPr>
              <a:t>:</a:t>
            </a:r>
          </a:p>
        </p:txBody>
      </p:sp>
      <p:pic>
        <p:nvPicPr>
          <p:cNvPr id="2" name="Picture 1"/>
          <p:cNvPicPr>
            <a:picLocks noChangeAspect="1"/>
          </p:cNvPicPr>
          <p:nvPr/>
        </p:nvPicPr>
        <p:blipFill>
          <a:blip r:embed="rId3"/>
          <a:stretch>
            <a:fillRect/>
          </a:stretch>
        </p:blipFill>
        <p:spPr>
          <a:xfrm>
            <a:off x="3410857" y="2708771"/>
            <a:ext cx="4397829" cy="919807"/>
          </a:xfrm>
          <a:prstGeom prst="rect">
            <a:avLst/>
          </a:prstGeom>
        </p:spPr>
      </p:pic>
      <p:pic>
        <p:nvPicPr>
          <p:cNvPr id="3" name="Picture 2"/>
          <p:cNvPicPr>
            <a:picLocks noChangeAspect="1"/>
          </p:cNvPicPr>
          <p:nvPr/>
        </p:nvPicPr>
        <p:blipFill>
          <a:blip r:embed="rId4"/>
          <a:stretch>
            <a:fillRect/>
          </a:stretch>
        </p:blipFill>
        <p:spPr>
          <a:xfrm>
            <a:off x="3921981" y="3823188"/>
            <a:ext cx="3449477" cy="385956"/>
          </a:xfrm>
          <a:prstGeom prst="rect">
            <a:avLst/>
          </a:prstGeom>
        </p:spPr>
      </p:pic>
      <p:pic>
        <p:nvPicPr>
          <p:cNvPr id="4" name="Picture 3"/>
          <p:cNvPicPr>
            <a:picLocks noChangeAspect="1"/>
          </p:cNvPicPr>
          <p:nvPr/>
        </p:nvPicPr>
        <p:blipFill>
          <a:blip r:embed="rId5"/>
          <a:stretch>
            <a:fillRect/>
          </a:stretch>
        </p:blipFill>
        <p:spPr>
          <a:xfrm>
            <a:off x="3868776" y="4428438"/>
            <a:ext cx="3638500" cy="477392"/>
          </a:xfrm>
          <a:prstGeom prst="rect">
            <a:avLst/>
          </a:prstGeom>
        </p:spPr>
      </p:pic>
      <p:pic>
        <p:nvPicPr>
          <p:cNvPr id="5" name="Picture 4"/>
          <p:cNvPicPr>
            <a:picLocks noChangeAspect="1"/>
          </p:cNvPicPr>
          <p:nvPr/>
        </p:nvPicPr>
        <p:blipFill>
          <a:blip r:embed="rId6"/>
          <a:stretch>
            <a:fillRect/>
          </a:stretch>
        </p:blipFill>
        <p:spPr>
          <a:xfrm>
            <a:off x="3868776" y="5125124"/>
            <a:ext cx="3419830" cy="831851"/>
          </a:xfrm>
          <a:prstGeom prst="rect">
            <a:avLst/>
          </a:prstGeom>
        </p:spPr>
      </p:pic>
      <p:sp>
        <p:nvSpPr>
          <p:cNvPr id="14" name="Rectangle 2"/>
          <p:cNvSpPr txBox="1">
            <a:spLocks noChangeArrowheads="1"/>
          </p:cNvSpPr>
          <p:nvPr/>
        </p:nvSpPr>
        <p:spPr>
          <a:xfrm>
            <a:off x="174170" y="188686"/>
            <a:ext cx="8779725" cy="65064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3200" b="1" dirty="0" smtClean="0">
                <a:solidFill>
                  <a:srgbClr val="C00000"/>
                </a:solidFill>
                <a:latin typeface="Times New Roman" panose="02020603050405020304" pitchFamily="18" charset="0"/>
                <a:cs typeface="Times New Roman" panose="02020603050405020304" pitchFamily="18" charset="0"/>
              </a:rPr>
              <a:t>2.4. </a:t>
            </a:r>
            <a:r>
              <a:rPr lang="en-US" sz="3200" b="1" dirty="0" err="1" smtClean="0">
                <a:solidFill>
                  <a:srgbClr val="C00000"/>
                </a:solidFill>
                <a:latin typeface="Times New Roman" panose="02020603050405020304" pitchFamily="18" charset="0"/>
                <a:cs typeface="Times New Roman" panose="02020603050405020304" pitchFamily="18" charset="0"/>
              </a:rPr>
              <a:t>Tối</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thiểu</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hàm</a:t>
            </a:r>
            <a:r>
              <a:rPr lang="en-US" sz="3200" b="1" dirty="0" smtClean="0">
                <a:solidFill>
                  <a:srgbClr val="C00000"/>
                </a:solidFill>
                <a:latin typeface="Times New Roman" panose="02020603050405020304" pitchFamily="18" charset="0"/>
                <a:cs typeface="Times New Roman" panose="02020603050405020304" pitchFamily="18" charset="0"/>
              </a:rPr>
              <a:t> logic – </a:t>
            </a:r>
            <a:r>
              <a:rPr lang="en-US" sz="3200" b="1" dirty="0" err="1" smtClean="0">
                <a:solidFill>
                  <a:srgbClr val="C00000"/>
                </a:solidFill>
                <a:latin typeface="Times New Roman" panose="02020603050405020304" pitchFamily="18" charset="0"/>
                <a:cs typeface="Times New Roman" panose="02020603050405020304" pitchFamily="18" charset="0"/>
              </a:rPr>
              <a:t>Phương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pháp</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đại</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số</a:t>
            </a:r>
            <a:r>
              <a:rPr lang="en-US" sz="3200" b="1" dirty="0" smtClean="0">
                <a:solidFill>
                  <a:srgbClr val="C00000"/>
                </a:solidFill>
                <a:latin typeface="Times New Roman" panose="02020603050405020304" pitchFamily="18" charset="0"/>
                <a:cs typeface="Times New Roman" panose="02020603050405020304" pitchFamily="18" charset="0"/>
              </a:rPr>
              <a:t> (3)</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01474"/>
                                        </p:tgtEl>
                                        <p:attrNameLst>
                                          <p:attrName>style.visibility</p:attrName>
                                        </p:attrNameLst>
                                      </p:cBhvr>
                                      <p:to>
                                        <p:strVal val="visible"/>
                                      </p:to>
                                    </p:set>
                                    <p:animEffect transition="in" filter="barn(inVertical)">
                                      <p:cBhvr>
                                        <p:cTn id="7" dur="750"/>
                                        <p:tgtEl>
                                          <p:spTgt spid="100147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01475">
                                            <p:txEl>
                                              <p:pRg st="0" end="0"/>
                                            </p:txEl>
                                          </p:spTgt>
                                        </p:tgtEl>
                                        <p:attrNameLst>
                                          <p:attrName>style.visibility</p:attrName>
                                        </p:attrNameLst>
                                      </p:cBhvr>
                                      <p:to>
                                        <p:strVal val="visible"/>
                                      </p:to>
                                    </p:set>
                                    <p:animEffect transition="in" filter="fade">
                                      <p:cBhvr>
                                        <p:cTn id="12" dur="1000"/>
                                        <p:tgtEl>
                                          <p:spTgt spid="1001475">
                                            <p:txEl>
                                              <p:pRg st="0" end="0"/>
                                            </p:txEl>
                                          </p:spTgt>
                                        </p:tgtEl>
                                      </p:cBhvr>
                                    </p:animEffect>
                                    <p:anim calcmode="lin" valueType="num">
                                      <p:cBhvr>
                                        <p:cTn id="13" dur="1000" fill="hold"/>
                                        <p:tgtEl>
                                          <p:spTgt spid="100147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00147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01478"/>
                                        </p:tgtEl>
                                        <p:attrNameLst>
                                          <p:attrName>style.visibility</p:attrName>
                                        </p:attrNameLst>
                                      </p:cBhvr>
                                      <p:to>
                                        <p:strVal val="visible"/>
                                      </p:to>
                                    </p:set>
                                    <p:animEffect transition="in" filter="fade">
                                      <p:cBhvr>
                                        <p:cTn id="17" dur="1000"/>
                                        <p:tgtEl>
                                          <p:spTgt spid="1001478"/>
                                        </p:tgtEl>
                                      </p:cBhvr>
                                    </p:animEffect>
                                    <p:anim calcmode="lin" valueType="num">
                                      <p:cBhvr>
                                        <p:cTn id="18" dur="1000" fill="hold"/>
                                        <p:tgtEl>
                                          <p:spTgt spid="1001478"/>
                                        </p:tgtEl>
                                        <p:attrNameLst>
                                          <p:attrName>ppt_x</p:attrName>
                                        </p:attrNameLst>
                                      </p:cBhvr>
                                      <p:tavLst>
                                        <p:tav tm="0">
                                          <p:val>
                                            <p:strVal val="#ppt_x"/>
                                          </p:val>
                                        </p:tav>
                                        <p:tav tm="100000">
                                          <p:val>
                                            <p:strVal val="#ppt_x"/>
                                          </p:val>
                                        </p:tav>
                                      </p:tavLst>
                                    </p:anim>
                                    <p:anim calcmode="lin" valueType="num">
                                      <p:cBhvr>
                                        <p:cTn id="19" dur="1000" fill="hold"/>
                                        <p:tgtEl>
                                          <p:spTgt spid="100147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001481"/>
                                        </p:tgtEl>
                                        <p:attrNameLst>
                                          <p:attrName>style.visibility</p:attrName>
                                        </p:attrNameLst>
                                      </p:cBhvr>
                                      <p:to>
                                        <p:strVal val="visible"/>
                                      </p:to>
                                    </p:set>
                                    <p:animEffect transition="in" filter="barn(inVertical)">
                                      <p:cBhvr>
                                        <p:cTn id="24" dur="750"/>
                                        <p:tgtEl>
                                          <p:spTgt spid="1001481"/>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1000"/>
                                        <p:tgtEl>
                                          <p:spTgt spid="3"/>
                                        </p:tgtEl>
                                      </p:cBhvr>
                                    </p:animEffect>
                                    <p:anim calcmode="lin" valueType="num">
                                      <p:cBhvr>
                                        <p:cTn id="37" dur="1000" fill="hold"/>
                                        <p:tgtEl>
                                          <p:spTgt spid="3"/>
                                        </p:tgtEl>
                                        <p:attrNameLst>
                                          <p:attrName>ppt_x</p:attrName>
                                        </p:attrNameLst>
                                      </p:cBhvr>
                                      <p:tavLst>
                                        <p:tav tm="0">
                                          <p:val>
                                            <p:strVal val="#ppt_x"/>
                                          </p:val>
                                        </p:tav>
                                        <p:tav tm="100000">
                                          <p:val>
                                            <p:strVal val="#ppt_x"/>
                                          </p:val>
                                        </p:tav>
                                      </p:tavLst>
                                    </p:anim>
                                    <p:anim calcmode="lin" valueType="num">
                                      <p:cBhvr>
                                        <p:cTn id="3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1000"/>
                                        <p:tgtEl>
                                          <p:spTgt spid="4"/>
                                        </p:tgtEl>
                                      </p:cBhvr>
                                    </p:animEffect>
                                    <p:anim calcmode="lin" valueType="num">
                                      <p:cBhvr>
                                        <p:cTn id="44" dur="1000" fill="hold"/>
                                        <p:tgtEl>
                                          <p:spTgt spid="4"/>
                                        </p:tgtEl>
                                        <p:attrNameLst>
                                          <p:attrName>ppt_x</p:attrName>
                                        </p:attrNameLst>
                                      </p:cBhvr>
                                      <p:tavLst>
                                        <p:tav tm="0">
                                          <p:val>
                                            <p:strVal val="#ppt_x"/>
                                          </p:val>
                                        </p:tav>
                                        <p:tav tm="100000">
                                          <p:val>
                                            <p:strVal val="#ppt_x"/>
                                          </p:val>
                                        </p:tav>
                                      </p:tavLst>
                                    </p:anim>
                                    <p:anim calcmode="lin" valueType="num">
                                      <p:cBhvr>
                                        <p:cTn id="4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1000"/>
                                        <p:tgtEl>
                                          <p:spTgt spid="5"/>
                                        </p:tgtEl>
                                      </p:cBhvr>
                                    </p:animEffect>
                                    <p:anim calcmode="lin" valueType="num">
                                      <p:cBhvr>
                                        <p:cTn id="51" dur="1000" fill="hold"/>
                                        <p:tgtEl>
                                          <p:spTgt spid="5"/>
                                        </p:tgtEl>
                                        <p:attrNameLst>
                                          <p:attrName>ppt_x</p:attrName>
                                        </p:attrNameLst>
                                      </p:cBhvr>
                                      <p:tavLst>
                                        <p:tav tm="0">
                                          <p:val>
                                            <p:strVal val="#ppt_x"/>
                                          </p:val>
                                        </p:tav>
                                        <p:tav tm="100000">
                                          <p:val>
                                            <p:strVal val="#ppt_x"/>
                                          </p:val>
                                        </p:tav>
                                      </p:tavLst>
                                    </p:anim>
                                    <p:anim calcmode="lin" valueType="num">
                                      <p:cBhvr>
                                        <p:cTn id="5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1474" grpId="0"/>
      <p:bldP spid="1001475" grpId="0" build="p"/>
      <p:bldP spid="100148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6C3345F-5B53-4097-A981-66B20DAB5CF0}" type="slidenum">
              <a:rPr lang="en-US" smtClean="0"/>
              <a:pPr/>
              <a:t>43</a:t>
            </a:fld>
            <a:endParaRPr lang="en-US" dirty="0"/>
          </a:p>
        </p:txBody>
      </p:sp>
      <p:sp>
        <p:nvSpPr>
          <p:cNvPr id="6" name="Title 1"/>
          <p:cNvSpPr>
            <a:spLocks noGrp="1"/>
          </p:cNvSpPr>
          <p:nvPr>
            <p:ph type="title"/>
          </p:nvPr>
        </p:nvSpPr>
        <p:spPr>
          <a:xfrm>
            <a:off x="1524000" y="76200"/>
            <a:ext cx="8915400" cy="533400"/>
          </a:xfrm>
        </p:spPr>
        <p:txBody>
          <a:bodyPr>
            <a:noAutofit/>
          </a:bodyPr>
          <a:lstStyle/>
          <a:p>
            <a:r>
              <a:rPr lang="en-US" sz="3200" b="1" dirty="0" err="1">
                <a:solidFill>
                  <a:schemeClr val="accent6">
                    <a:lumMod val="50000"/>
                  </a:schemeClr>
                </a:solidFill>
                <a:latin typeface="Times New Roman" panose="02020603050405020304" pitchFamily="18" charset="0"/>
                <a:cs typeface="Times New Roman" panose="02020603050405020304" pitchFamily="18" charset="0"/>
              </a:rPr>
              <a:t>Ví</a:t>
            </a:r>
            <a:r>
              <a:rPr lang="en-US" sz="3200" b="1" dirty="0">
                <a:solidFill>
                  <a:schemeClr val="accent6">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6">
                    <a:lumMod val="50000"/>
                  </a:schemeClr>
                </a:solidFill>
                <a:latin typeface="Times New Roman" panose="02020603050405020304" pitchFamily="18" charset="0"/>
                <a:cs typeface="Times New Roman" panose="02020603050405020304" pitchFamily="18" charset="0"/>
              </a:rPr>
              <a:t>dụ</a:t>
            </a:r>
            <a:r>
              <a:rPr lang="en-US" sz="3200" b="1" dirty="0">
                <a:solidFill>
                  <a:schemeClr val="accent6">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6">
                    <a:lumMod val="50000"/>
                  </a:schemeClr>
                </a:solidFill>
                <a:latin typeface="Times New Roman" panose="02020603050405020304" pitchFamily="18" charset="0"/>
                <a:cs typeface="Times New Roman" panose="02020603050405020304" pitchFamily="18" charset="0"/>
              </a:rPr>
              <a:t>tối</a:t>
            </a:r>
            <a:r>
              <a:rPr lang="en-US" sz="3200" b="1" dirty="0">
                <a:solidFill>
                  <a:schemeClr val="accent6">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6">
                    <a:lumMod val="50000"/>
                  </a:schemeClr>
                </a:solidFill>
                <a:latin typeface="Times New Roman" panose="02020603050405020304" pitchFamily="18" charset="0"/>
                <a:cs typeface="Times New Roman" panose="02020603050405020304" pitchFamily="18" charset="0"/>
              </a:rPr>
              <a:t>thiểu</a:t>
            </a:r>
            <a:r>
              <a:rPr lang="en-US" sz="3200" b="1" dirty="0">
                <a:solidFill>
                  <a:schemeClr val="accent6">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6">
                    <a:lumMod val="50000"/>
                  </a:schemeClr>
                </a:solidFill>
                <a:latin typeface="Times New Roman" panose="02020603050405020304" pitchFamily="18" charset="0"/>
                <a:cs typeface="Times New Roman" panose="02020603050405020304" pitchFamily="18" charset="0"/>
              </a:rPr>
              <a:t>hàm</a:t>
            </a:r>
            <a:r>
              <a:rPr lang="en-US" sz="3200" b="1" dirty="0">
                <a:solidFill>
                  <a:schemeClr val="accent6">
                    <a:lumMod val="50000"/>
                  </a:schemeClr>
                </a:solidFill>
                <a:latin typeface="Times New Roman" panose="02020603050405020304" pitchFamily="18" charset="0"/>
                <a:cs typeface="Times New Roman" panose="02020603050405020304" pitchFamily="18" charset="0"/>
              </a:rPr>
              <a:t> logic </a:t>
            </a:r>
            <a:r>
              <a:rPr lang="en-US" sz="3200" b="1" dirty="0" err="1">
                <a:solidFill>
                  <a:schemeClr val="accent6">
                    <a:lumMod val="50000"/>
                  </a:schemeClr>
                </a:solidFill>
                <a:latin typeface="Times New Roman" panose="02020603050405020304" pitchFamily="18" charset="0"/>
                <a:cs typeface="Times New Roman" panose="02020603050405020304" pitchFamily="18" charset="0"/>
              </a:rPr>
              <a:t>bằng</a:t>
            </a:r>
            <a:r>
              <a:rPr lang="en-US" sz="3200" b="1" dirty="0">
                <a:solidFill>
                  <a:schemeClr val="accent6">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6">
                    <a:lumMod val="50000"/>
                  </a:schemeClr>
                </a:solidFill>
                <a:latin typeface="Times New Roman" panose="02020603050405020304" pitchFamily="18" charset="0"/>
                <a:cs typeface="Times New Roman" panose="02020603050405020304" pitchFamily="18" charset="0"/>
              </a:rPr>
              <a:t>đại</a:t>
            </a:r>
            <a:r>
              <a:rPr lang="en-US" sz="3200" b="1" dirty="0">
                <a:solidFill>
                  <a:schemeClr val="accent6">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6">
                    <a:lumMod val="50000"/>
                  </a:schemeClr>
                </a:solidFill>
                <a:latin typeface="Times New Roman" panose="02020603050405020304" pitchFamily="18" charset="0"/>
                <a:cs typeface="Times New Roman" panose="02020603050405020304" pitchFamily="18" charset="0"/>
              </a:rPr>
              <a:t>số</a:t>
            </a:r>
            <a:endParaRPr lang="en-US" sz="3200"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3" name="Rectangle 2"/>
              <p:cNvSpPr/>
              <p:nvPr/>
            </p:nvSpPr>
            <p:spPr>
              <a:xfrm>
                <a:off x="1624069" y="1315504"/>
                <a:ext cx="3853106" cy="369909"/>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ea typeface="Times New Roman" panose="02020603050405020304" pitchFamily="18" charset="0"/>
                      </a:rPr>
                      <m:t> </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𝐵</m:t>
                        </m:r>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𝐴</m:t>
                        </m:r>
                      </m:e>
                    </m:acc>
                    <m:r>
                      <a:rPr lang="en-US" i="1">
                        <a:latin typeface="Cambria Math" panose="02040503050406030204" pitchFamily="18" charset="0"/>
                        <a:ea typeface="Times New Roman" panose="02020603050405020304" pitchFamily="18" charset="0"/>
                      </a:rPr>
                      <m:t>+</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𝐷</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𝐵</m:t>
                        </m:r>
                      </m:e>
                    </m:acc>
                    <m:r>
                      <a:rPr lang="en-US" i="1">
                        <a:latin typeface="Cambria Math" panose="02040503050406030204" pitchFamily="18" charset="0"/>
                        <a:ea typeface="Times New Roman" panose="02020603050405020304" pitchFamily="18" charset="0"/>
                      </a:rPr>
                      <m:t>𝐴</m:t>
                    </m:r>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𝐷𝐴</m:t>
                    </m:r>
                    <m:r>
                      <a:rPr lang="en-US" i="1">
                        <a:latin typeface="Cambria Math" panose="02040503050406030204" pitchFamily="18" charset="0"/>
                        <a:ea typeface="Times New Roman" panose="02020603050405020304" pitchFamily="18" charset="0"/>
                      </a:rPr>
                      <m:t>+</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𝐶</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𝐴</m:t>
                        </m:r>
                      </m:e>
                    </m:acc>
                  </m:oMath>
                </a14:m>
                <a:r>
                  <a:rPr lang="en-US" dirty="0" smtClean="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ea typeface="Times New Roman" panose="02020603050405020304" pitchFamily="18" charset="0"/>
                            <a:cs typeface="Times New Roman" panose="02020603050405020304" pitchFamily="18" charset="0"/>
                          </a:rPr>
                          <m:t>𝐶</m:t>
                        </m:r>
                      </m:e>
                    </m:acc>
                    <m:r>
                      <a:rPr lang="en-US" i="1">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ea typeface="Times New Roman" panose="02020603050405020304" pitchFamily="18" charset="0"/>
                            <a:cs typeface="Times New Roman" panose="02020603050405020304" pitchFamily="18" charset="0"/>
                          </a:rPr>
                          <m:t>𝐵</m:t>
                        </m:r>
                      </m:e>
                    </m:acc>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𝐴</m:t>
                    </m:r>
                  </m:oMath>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1624069" y="1315504"/>
                <a:ext cx="3853106" cy="369909"/>
              </a:xfrm>
              <a:prstGeom prst="rect">
                <a:avLst/>
              </a:prstGeom>
              <a:blipFill>
                <a:blip r:embed="rId2"/>
                <a:stretch>
                  <a:fillRect t="-8333"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063584" y="2261104"/>
                <a:ext cx="3325398" cy="3699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Times New Roman" panose="02020603050405020304" pitchFamily="18" charset="0"/>
                        </a:rPr>
                        <m:t> =</m:t>
                      </m:r>
                      <m:r>
                        <a:rPr lang="en-US" i="1">
                          <a:latin typeface="Cambria Math" panose="02040503050406030204" pitchFamily="18" charset="0"/>
                          <a:ea typeface="Times New Roman" panose="02020603050405020304" pitchFamily="18" charset="0"/>
                        </a:rPr>
                        <m:t>𝐵𝐴</m:t>
                      </m:r>
                      <m:r>
                        <a:rPr lang="en-US" i="1">
                          <a:latin typeface="Cambria Math" panose="02040503050406030204" pitchFamily="18" charset="0"/>
                          <a:ea typeface="Times New Roman" panose="02020603050405020304" pitchFamily="18" charset="0"/>
                        </a:rPr>
                        <m:t>+</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𝐵</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𝐴</m:t>
                          </m:r>
                        </m:e>
                      </m:acc>
                      <m:r>
                        <a:rPr lang="en-US" i="1">
                          <a:latin typeface="Cambria Math" panose="02040503050406030204" pitchFamily="18" charset="0"/>
                          <a:ea typeface="Times New Roman" panose="02020603050405020304" pitchFamily="18" charset="0"/>
                        </a:rPr>
                        <m:t>+</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𝐷</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𝐵</m:t>
                          </m:r>
                        </m:e>
                      </m:acc>
                      <m:r>
                        <a:rPr lang="en-US" i="1">
                          <a:latin typeface="Cambria Math" panose="02040503050406030204" pitchFamily="18" charset="0"/>
                          <a:ea typeface="Times New Roman" panose="02020603050405020304" pitchFamily="18" charset="0"/>
                        </a:rPr>
                        <m:t>𝐴</m:t>
                      </m:r>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𝐷𝐴</m:t>
                      </m:r>
                      <m:r>
                        <a:rPr lang="en-US" i="1">
                          <a:latin typeface="Cambria Math" panose="02040503050406030204" pitchFamily="18" charset="0"/>
                          <a:ea typeface="Times New Roman" panose="02020603050405020304" pitchFamily="18" charset="0"/>
                        </a:rPr>
                        <m:t>+</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𝐶</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𝐴</m:t>
                          </m:r>
                        </m:e>
                      </m:acc>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2063584" y="2261104"/>
                <a:ext cx="3325398" cy="369909"/>
              </a:xfrm>
              <a:prstGeom prst="rect">
                <a:avLst/>
              </a:prstGeom>
              <a:blipFill>
                <a:blip r:embed="rId3"/>
                <a:stretch>
                  <a:fillRect r="-69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027596" y="2766617"/>
                <a:ext cx="3375603" cy="3699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Times New Roman" panose="02020603050405020304" pitchFamily="18" charset="0"/>
                        </a:rPr>
                        <m:t> =</m:t>
                      </m:r>
                      <m:r>
                        <a:rPr lang="en-US" i="1">
                          <a:latin typeface="Cambria Math" panose="02040503050406030204" pitchFamily="18" charset="0"/>
                          <a:ea typeface="Times New Roman" panose="02020603050405020304" pitchFamily="18" charset="0"/>
                        </a:rPr>
                        <m:t>𝐵𝐴</m:t>
                      </m:r>
                      <m:r>
                        <a:rPr lang="en-US" i="1">
                          <a:latin typeface="Cambria Math" panose="02040503050406030204" pitchFamily="18" charset="0"/>
                          <a:ea typeface="Times New Roman" panose="02020603050405020304" pitchFamily="18" charset="0"/>
                        </a:rPr>
                        <m:t>+</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𝐵</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𝐴</m:t>
                          </m:r>
                        </m:e>
                      </m:acc>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𝐴</m:t>
                      </m:r>
                      <m:d>
                        <m:dPr>
                          <m:ctrlPr>
                            <a:rPr lang="en-US" i="1">
                              <a:latin typeface="Cambria Math" panose="02040503050406030204" pitchFamily="18" charset="0"/>
                              <a:ea typeface="Times New Roman" panose="02020603050405020304" pitchFamily="18" charset="0"/>
                            </a:rPr>
                          </m:ctrlPr>
                        </m:dPr>
                        <m:e>
                          <m:r>
                            <a:rPr lang="en-US" i="1">
                              <a:latin typeface="Cambria Math" panose="02040503050406030204" pitchFamily="18" charset="0"/>
                              <a:ea typeface="Times New Roman" panose="02020603050405020304" pitchFamily="18" charset="0"/>
                            </a:rPr>
                            <m:t>𝐷</m:t>
                          </m:r>
                          <m:r>
                            <a:rPr lang="en-US" i="1">
                              <a:latin typeface="Cambria Math" panose="02040503050406030204" pitchFamily="18" charset="0"/>
                              <a:ea typeface="Times New Roman" panose="02020603050405020304" pitchFamily="18" charset="0"/>
                            </a:rPr>
                            <m:t>+</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𝐷</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𝐵</m:t>
                              </m:r>
                            </m:e>
                          </m:acc>
                        </m:e>
                      </m:d>
                      <m:r>
                        <a:rPr lang="en-US" i="1">
                          <a:latin typeface="Cambria Math" panose="02040503050406030204" pitchFamily="18" charset="0"/>
                          <a:ea typeface="Times New Roman" panose="02020603050405020304" pitchFamily="18" charset="0"/>
                        </a:rPr>
                        <m:t>+</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𝐶</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𝐴</m:t>
                          </m:r>
                        </m:e>
                      </m:acc>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2027596" y="2766617"/>
                <a:ext cx="3375603" cy="369909"/>
              </a:xfrm>
              <a:prstGeom prst="rect">
                <a:avLst/>
              </a:prstGeom>
              <a:blipFill>
                <a:blip r:embed="rId4"/>
                <a:stretch>
                  <a:fillRect r="-68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789068" y="1793793"/>
                <a:ext cx="3300967" cy="3699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Times New Roman" panose="02020603050405020304" pitchFamily="18" charset="0"/>
                        </a:rPr>
                        <m:t>𝑉𝑇</m:t>
                      </m:r>
                      <m:r>
                        <a:rPr lang="en-US" i="1">
                          <a:latin typeface="Cambria Math" panose="02040503050406030204" pitchFamily="18" charset="0"/>
                          <a:ea typeface="Times New Roman" panose="02020603050405020304" pitchFamily="18" charset="0"/>
                        </a:rPr>
                        <m:t>= </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𝐵</m:t>
                          </m:r>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𝐴</m:t>
                          </m:r>
                        </m:e>
                      </m:acc>
                      <m:r>
                        <a:rPr lang="en-US" i="1">
                          <a:latin typeface="Cambria Math" panose="02040503050406030204" pitchFamily="18" charset="0"/>
                          <a:ea typeface="Times New Roman" panose="02020603050405020304" pitchFamily="18" charset="0"/>
                        </a:rPr>
                        <m:t>+</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𝐷</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𝐵</m:t>
                          </m:r>
                        </m:e>
                      </m:acc>
                      <m:r>
                        <a:rPr lang="en-US" i="1">
                          <a:latin typeface="Cambria Math" panose="02040503050406030204" pitchFamily="18" charset="0"/>
                          <a:ea typeface="Times New Roman" panose="02020603050405020304" pitchFamily="18" charset="0"/>
                        </a:rPr>
                        <m:t>𝐴</m:t>
                      </m:r>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𝐷𝐴</m:t>
                      </m:r>
                      <m:r>
                        <a:rPr lang="en-US" i="1">
                          <a:latin typeface="Cambria Math" panose="02040503050406030204" pitchFamily="18" charset="0"/>
                          <a:ea typeface="Times New Roman" panose="02020603050405020304" pitchFamily="18" charset="0"/>
                        </a:rPr>
                        <m:t>+</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𝐶</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𝐴</m:t>
                          </m:r>
                        </m:e>
                      </m:acc>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1789068" y="1793793"/>
                <a:ext cx="3300967" cy="369909"/>
              </a:xfrm>
              <a:prstGeom prst="rect">
                <a:avLst/>
              </a:prstGeom>
              <a:blipFill>
                <a:blip r:embed="rId5"/>
                <a:stretch>
                  <a:fillRect r="-7011"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020339" y="3282265"/>
                <a:ext cx="3208571" cy="3699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Times New Roman" panose="02020603050405020304" pitchFamily="18" charset="0"/>
                        </a:rPr>
                        <m:t> =</m:t>
                      </m:r>
                      <m:r>
                        <a:rPr lang="en-US" i="1">
                          <a:latin typeface="Cambria Math" panose="02040503050406030204" pitchFamily="18" charset="0"/>
                          <a:ea typeface="Times New Roman" panose="02020603050405020304" pitchFamily="18" charset="0"/>
                        </a:rPr>
                        <m:t>𝐵𝐴</m:t>
                      </m:r>
                      <m:r>
                        <a:rPr lang="en-US" i="1">
                          <a:latin typeface="Cambria Math" panose="02040503050406030204" pitchFamily="18" charset="0"/>
                          <a:ea typeface="Times New Roman" panose="02020603050405020304" pitchFamily="18" charset="0"/>
                        </a:rPr>
                        <m:t>+</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𝐵</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𝐴</m:t>
                          </m:r>
                        </m:e>
                      </m:acc>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𝐴</m:t>
                      </m:r>
                      <m:d>
                        <m:dPr>
                          <m:ctrlPr>
                            <a:rPr lang="en-US" i="1">
                              <a:latin typeface="Cambria Math" panose="02040503050406030204" pitchFamily="18" charset="0"/>
                              <a:ea typeface="Times New Roman" panose="02020603050405020304" pitchFamily="18" charset="0"/>
                            </a:rPr>
                          </m:ctrlPr>
                        </m:dPr>
                        <m:e>
                          <m:r>
                            <a:rPr lang="en-US" i="1">
                              <a:latin typeface="Cambria Math" panose="02040503050406030204" pitchFamily="18" charset="0"/>
                              <a:ea typeface="Times New Roman" panose="02020603050405020304" pitchFamily="18" charset="0"/>
                            </a:rPr>
                            <m:t>𝐷</m:t>
                          </m:r>
                          <m:r>
                            <a:rPr lang="en-US" i="1">
                              <a:latin typeface="Cambria Math" panose="02040503050406030204" pitchFamily="18" charset="0"/>
                              <a:ea typeface="Times New Roman" panose="02020603050405020304" pitchFamily="18" charset="0"/>
                            </a:rPr>
                            <m:t>+</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𝐵</m:t>
                              </m:r>
                            </m:e>
                          </m:acc>
                        </m:e>
                      </m:d>
                      <m:r>
                        <a:rPr lang="en-US" i="1">
                          <a:latin typeface="Cambria Math" panose="02040503050406030204" pitchFamily="18" charset="0"/>
                          <a:ea typeface="Times New Roman" panose="02020603050405020304" pitchFamily="18" charset="0"/>
                        </a:rPr>
                        <m:t>+</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𝐶</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𝐴</m:t>
                          </m:r>
                        </m:e>
                      </m:acc>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2020339" y="3282265"/>
                <a:ext cx="3208571" cy="369909"/>
              </a:xfrm>
              <a:prstGeom prst="rect">
                <a:avLst/>
              </a:prstGeom>
              <a:blipFill>
                <a:blip r:embed="rId6"/>
                <a:stretch>
                  <a:fillRect r="-7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2064029" y="3757007"/>
                <a:ext cx="3158364" cy="3699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Times New Roman" panose="02020603050405020304" pitchFamily="18" charset="0"/>
                        </a:rPr>
                        <m:t> =</m:t>
                      </m:r>
                      <m:r>
                        <a:rPr lang="en-US" i="1">
                          <a:latin typeface="Cambria Math" panose="02040503050406030204" pitchFamily="18" charset="0"/>
                          <a:ea typeface="Times New Roman" panose="02020603050405020304" pitchFamily="18" charset="0"/>
                        </a:rPr>
                        <m:t>𝐵𝐴</m:t>
                      </m:r>
                      <m:r>
                        <a:rPr lang="en-US" i="1">
                          <a:latin typeface="Cambria Math" panose="02040503050406030204" pitchFamily="18" charset="0"/>
                          <a:ea typeface="Times New Roman" panose="02020603050405020304" pitchFamily="18" charset="0"/>
                        </a:rPr>
                        <m:t>+</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𝐵</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𝐴</m:t>
                          </m:r>
                        </m:e>
                      </m:acc>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𝐷𝐴</m:t>
                      </m:r>
                      <m:r>
                        <a:rPr lang="en-US" i="1">
                          <a:latin typeface="Cambria Math" panose="02040503050406030204" pitchFamily="18" charset="0"/>
                          <a:ea typeface="Times New Roman" panose="02020603050405020304" pitchFamily="18" charset="0"/>
                        </a:rPr>
                        <m:t>+</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𝐵</m:t>
                          </m:r>
                        </m:e>
                      </m:acc>
                      <m:r>
                        <a:rPr lang="en-US" i="1">
                          <a:latin typeface="Cambria Math" panose="02040503050406030204" pitchFamily="18" charset="0"/>
                          <a:ea typeface="Times New Roman" panose="02020603050405020304" pitchFamily="18" charset="0"/>
                        </a:rPr>
                        <m:t>𝐴</m:t>
                      </m:r>
                      <m:r>
                        <a:rPr lang="en-US" i="1">
                          <a:latin typeface="Cambria Math" panose="02040503050406030204" pitchFamily="18" charset="0"/>
                          <a:ea typeface="Times New Roman" panose="02020603050405020304" pitchFamily="18" charset="0"/>
                        </a:rPr>
                        <m:t>+</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𝐶</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𝐴</m:t>
                          </m:r>
                        </m:e>
                      </m:acc>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2064029" y="3757007"/>
                <a:ext cx="3158364" cy="369909"/>
              </a:xfrm>
              <a:prstGeom prst="rect">
                <a:avLst/>
              </a:prstGeom>
              <a:blipFill>
                <a:blip r:embed="rId7"/>
                <a:stretch>
                  <a:fillRect r="-73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063584" y="4293291"/>
                <a:ext cx="3191450" cy="3699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Times New Roman" panose="02020603050405020304" pitchFamily="18" charset="0"/>
                        </a:rPr>
                        <m:t> =</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𝐵</m:t>
                          </m:r>
                        </m:e>
                      </m:acc>
                      <m:d>
                        <m:dPr>
                          <m:ctrlPr>
                            <a:rPr lang="en-US" i="1">
                              <a:latin typeface="Cambria Math" panose="02040503050406030204" pitchFamily="18" charset="0"/>
                              <a:ea typeface="Times New Roman" panose="02020603050405020304" pitchFamily="18" charset="0"/>
                            </a:rPr>
                          </m:ctrlPr>
                        </m:dPr>
                        <m:e>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𝐴</m:t>
                              </m:r>
                            </m:e>
                          </m:acc>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𝐴</m:t>
                          </m:r>
                        </m:e>
                      </m:d>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𝐵𝐴</m:t>
                      </m:r>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𝐷𝐴</m:t>
                      </m:r>
                      <m:r>
                        <a:rPr lang="en-US" i="1">
                          <a:latin typeface="Cambria Math" panose="02040503050406030204" pitchFamily="18" charset="0"/>
                          <a:ea typeface="Times New Roman" panose="02020603050405020304" pitchFamily="18" charset="0"/>
                        </a:rPr>
                        <m:t>+</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𝐶</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𝐴</m:t>
                          </m:r>
                        </m:e>
                      </m:acc>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063584" y="4293291"/>
                <a:ext cx="3191450" cy="369909"/>
              </a:xfrm>
              <a:prstGeom prst="rect">
                <a:avLst/>
              </a:prstGeom>
              <a:blipFill>
                <a:blip r:embed="rId8"/>
                <a:stretch>
                  <a:fillRect r="-72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2049749" y="4768033"/>
                <a:ext cx="2427908" cy="3699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Times New Roman" panose="02020603050405020304" pitchFamily="18" charset="0"/>
                        </a:rPr>
                        <m:t> =</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𝐵</m:t>
                          </m:r>
                        </m:e>
                      </m:acc>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𝐵𝐴</m:t>
                      </m:r>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𝐷𝐴</m:t>
                      </m:r>
                      <m:r>
                        <a:rPr lang="en-US" i="1">
                          <a:latin typeface="Cambria Math" panose="02040503050406030204" pitchFamily="18" charset="0"/>
                          <a:ea typeface="Times New Roman" panose="02020603050405020304" pitchFamily="18" charset="0"/>
                        </a:rPr>
                        <m:t>+</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𝐶</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𝐴</m:t>
                          </m:r>
                        </m:e>
                      </m:acc>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2049749" y="4768033"/>
                <a:ext cx="2427908" cy="369909"/>
              </a:xfrm>
              <a:prstGeom prst="rect">
                <a:avLst/>
              </a:prstGeom>
              <a:blipFill>
                <a:blip r:embed="rId9"/>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052250" y="5236015"/>
                <a:ext cx="2275623" cy="3699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Times New Roman" panose="02020603050405020304" pitchFamily="18" charset="0"/>
                        </a:rPr>
                        <m:t> =</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𝐵</m:t>
                          </m:r>
                        </m:e>
                      </m:acc>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𝐴</m:t>
                      </m:r>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𝐷𝐴</m:t>
                      </m:r>
                      <m:r>
                        <a:rPr lang="en-US" i="1">
                          <a:latin typeface="Cambria Math" panose="02040503050406030204" pitchFamily="18" charset="0"/>
                          <a:ea typeface="Times New Roman" panose="02020603050405020304" pitchFamily="18" charset="0"/>
                        </a:rPr>
                        <m:t>+</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𝐶</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𝐴</m:t>
                          </m:r>
                        </m:e>
                      </m:acc>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2052250" y="5236015"/>
                <a:ext cx="2275623" cy="369909"/>
              </a:xfrm>
              <a:prstGeom prst="rect">
                <a:avLst/>
              </a:prstGeom>
              <a:blipFill>
                <a:blip r:embed="rId10"/>
                <a:stretch>
                  <a:fillRect r="-101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075758" y="5703622"/>
                <a:ext cx="1633781" cy="3699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Times New Roman" panose="02020603050405020304" pitchFamily="18" charset="0"/>
                        </a:rPr>
                        <m:t>=</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𝐵</m:t>
                          </m:r>
                        </m:e>
                      </m:acc>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𝐴</m:t>
                      </m:r>
                      <m:r>
                        <a:rPr lang="en-US" i="1">
                          <a:latin typeface="Cambria Math" panose="02040503050406030204" pitchFamily="18" charset="0"/>
                          <a:ea typeface="Times New Roman" panose="02020603050405020304" pitchFamily="18" charset="0"/>
                        </a:rPr>
                        <m:t>+</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𝐶</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𝐴</m:t>
                          </m:r>
                        </m:e>
                      </m:acc>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2075758" y="5703622"/>
                <a:ext cx="1633781" cy="369909"/>
              </a:xfrm>
              <a:prstGeom prst="rect">
                <a:avLst/>
              </a:prstGeom>
              <a:blipFill>
                <a:blip r:embed="rId11"/>
                <a:stretch>
                  <a:fillRect r="-145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1624070" y="6144285"/>
                <a:ext cx="3630965" cy="3699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Times New Roman" panose="02020603050405020304" pitchFamily="18" charset="0"/>
                          <a:cs typeface="Times New Roman" panose="020206030504050203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ea typeface="Times New Roman" panose="02020603050405020304" pitchFamily="18" charset="0"/>
                              <a:cs typeface="Times New Roman" panose="02020603050405020304" pitchFamily="18" charset="0"/>
                            </a:rPr>
                            <m:t>𝐶</m:t>
                          </m:r>
                        </m:e>
                      </m:acc>
                      <m:r>
                        <a:rPr lang="en-US" i="1">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ea typeface="Times New Roman" panose="02020603050405020304" pitchFamily="18" charset="0"/>
                              <a:cs typeface="Times New Roman" panose="02020603050405020304" pitchFamily="18" charset="0"/>
                            </a:rPr>
                            <m:t>𝐵</m:t>
                          </m:r>
                        </m:e>
                      </m:acc>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𝐴</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𝑉𝑃</m:t>
                      </m:r>
                      <m:r>
                        <a:rPr lang="en-US" i="1">
                          <a:latin typeface="Cambria Math" panose="02040503050406030204" pitchFamily="18" charset="0"/>
                          <a:ea typeface="Times New Roman" panose="02020603050405020304" pitchFamily="18" charset="0"/>
                          <a:cs typeface="Times New Roman" panose="02020603050405020304" pitchFamily="18" charset="0"/>
                        </a:rPr>
                        <m:t>  (</m:t>
                      </m:r>
                      <m:r>
                        <a:rPr lang="en-US" i="1">
                          <a:latin typeface="Cambria Math" panose="02040503050406030204" pitchFamily="18" charset="0"/>
                          <a:ea typeface="Times New Roman" panose="02020603050405020304" pitchFamily="18" charset="0"/>
                          <a:cs typeface="Times New Roman" panose="02020603050405020304" pitchFamily="18" charset="0"/>
                        </a:rPr>
                        <m:t>𝑑𝑝𝑐𝑚</m:t>
                      </m:r>
                      <m:r>
                        <a:rPr lang="en-US" i="1">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1624070" y="6144285"/>
                <a:ext cx="3630965" cy="369909"/>
              </a:xfrm>
              <a:prstGeom prst="rect">
                <a:avLst/>
              </a:prstGeom>
              <a:blipFill>
                <a:blip r:embed="rId12"/>
                <a:stretch>
                  <a:fillRect b="-14754"/>
                </a:stretch>
              </a:blipFill>
            </p:spPr>
            <p:txBody>
              <a:bodyPr/>
              <a:lstStyle/>
              <a:p>
                <a:r>
                  <a:rPr lang="en-US">
                    <a:noFill/>
                  </a:rPr>
                  <a:t> </a:t>
                </a:r>
              </a:p>
            </p:txBody>
          </p:sp>
        </mc:Fallback>
      </mc:AlternateContent>
      <p:sp>
        <p:nvSpPr>
          <p:cNvPr id="17" name="TextBox 16"/>
          <p:cNvSpPr txBox="1"/>
          <p:nvPr/>
        </p:nvSpPr>
        <p:spPr>
          <a:xfrm>
            <a:off x="508000" y="730103"/>
            <a:ext cx="5002269" cy="461665"/>
          </a:xfrm>
          <a:prstGeom prst="rect">
            <a:avLst/>
          </a:prstGeom>
          <a:noFill/>
        </p:spPr>
        <p:txBody>
          <a:bodyPr wrap="square" rtlCol="0">
            <a:spAutoFit/>
          </a:bodyPr>
          <a:lstStyle/>
          <a:p>
            <a:r>
              <a:rPr lang="en-US" sz="2400" b="1" dirty="0" err="1">
                <a:latin typeface="Times New Roman" panose="02020603050405020304" pitchFamily="18" charset="0"/>
                <a:cs typeface="Times New Roman" panose="02020603050405020304" pitchFamily="18" charset="0"/>
              </a:rPr>
              <a:t>Ví</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dụ</a:t>
            </a:r>
            <a:r>
              <a:rPr lang="en-US" sz="2400" b="1" dirty="0">
                <a:latin typeface="Times New Roman" panose="02020603050405020304" pitchFamily="18" charset="0"/>
                <a:cs typeface="Times New Roman" panose="02020603050405020304" pitchFamily="18" charset="0"/>
              </a:rPr>
              <a:t> 1: </a:t>
            </a:r>
            <a:r>
              <a:rPr lang="en-US" sz="2400" dirty="0" err="1">
                <a:latin typeface="Times New Roman" panose="02020603050405020304" pitchFamily="18" charset="0"/>
                <a:cs typeface="Times New Roman" panose="02020603050405020304" pitchFamily="18" charset="0"/>
              </a:rPr>
              <a:t>chứng</a:t>
            </a:r>
            <a:r>
              <a:rPr lang="en-US" sz="2400" dirty="0">
                <a:latin typeface="Times New Roman" panose="02020603050405020304" pitchFamily="18" charset="0"/>
                <a:cs typeface="Times New Roman" panose="02020603050405020304" pitchFamily="18" charset="0"/>
              </a:rPr>
              <a:t> minh </a:t>
            </a:r>
            <a:r>
              <a:rPr lang="en-US" sz="2400" dirty="0" err="1">
                <a:latin typeface="Times New Roman" panose="02020603050405020304" pitchFamily="18" charset="0"/>
                <a:cs typeface="Times New Roman" panose="02020603050405020304" pitchFamily="18" charset="0"/>
              </a:rPr>
              <a:t>biểu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endParaRPr lang="en-US" sz="2400" dirty="0">
              <a:latin typeface="Times New Roman" panose="02020603050405020304" pitchFamily="18" charset="0"/>
              <a:cs typeface="Times New Roman" panose="02020603050405020304" pitchFamily="18" charset="0"/>
            </a:endParaRPr>
          </a:p>
        </p:txBody>
      </p:sp>
      <p:cxnSp>
        <p:nvCxnSpPr>
          <p:cNvPr id="19" name="Straight Connector 18"/>
          <p:cNvCxnSpPr>
            <a:stCxn id="17" idx="3"/>
          </p:cNvCxnSpPr>
          <p:nvPr/>
        </p:nvCxnSpPr>
        <p:spPr>
          <a:xfrm>
            <a:off x="5510269" y="960936"/>
            <a:ext cx="0" cy="56827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5584246" y="1246093"/>
                <a:ext cx="4934304" cy="508729"/>
              </a:xfrm>
              <a:prstGeom prst="rect">
                <a:avLst/>
              </a:prstGeom>
            </p:spPr>
            <p:txBody>
              <a:bodyPr wrap="square">
                <a:spAutoFit/>
              </a:bodyPr>
              <a:lstStyle/>
              <a:p>
                <a:pPr marL="228600" algn="just">
                  <a:lnSpc>
                    <a:spcPct val="150000"/>
                  </a:lnSpc>
                  <a:spcAft>
                    <a:spcPts val="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Times New Roman" panose="02020603050405020304" pitchFamily="18" charset="0"/>
                        </a:rPr>
                        <m:t> </m:t>
                      </m:r>
                      <m:r>
                        <a:rPr lang="en-US" i="1">
                          <a:latin typeface="Cambria Math" panose="02040503050406030204" pitchFamily="18" charset="0"/>
                          <a:ea typeface="Times New Roman" panose="02020603050405020304" pitchFamily="18" charset="0"/>
                        </a:rPr>
                        <m:t>𝑦</m:t>
                      </m:r>
                      <m:r>
                        <a:rPr lang="en-US" i="1">
                          <a:latin typeface="Cambria Math" panose="02040503050406030204" pitchFamily="18" charset="0"/>
                          <a:ea typeface="Times New Roman" panose="02020603050405020304" pitchFamily="18" charset="0"/>
                        </a:rPr>
                        <m:t>=</m:t>
                      </m:r>
                      <m:d>
                        <m:dPr>
                          <m:ctrlPr>
                            <a:rPr lang="en-US" i="1">
                              <a:latin typeface="Cambria Math" panose="02040503050406030204" pitchFamily="18" charset="0"/>
                              <a:ea typeface="Times New Roman" panose="02020603050405020304" pitchFamily="18" charset="0"/>
                            </a:rPr>
                          </m:ctrlPr>
                        </m:dPr>
                        <m:e>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𝐷</m:t>
                              </m:r>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𝐶</m:t>
                              </m:r>
                            </m:e>
                          </m:acc>
                        </m:e>
                      </m:d>
                      <m:r>
                        <a:rPr lang="en-US" i="1">
                          <a:latin typeface="Cambria Math" panose="02040503050406030204" pitchFamily="18" charset="0"/>
                          <a:ea typeface="Times New Roman" panose="02020603050405020304" pitchFamily="18" charset="0"/>
                        </a:rPr>
                        <m:t>+</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𝐷</m:t>
                          </m:r>
                        </m:e>
                      </m:acc>
                      <m:r>
                        <a:rPr lang="en-US" i="1">
                          <a:latin typeface="Cambria Math" panose="02040503050406030204" pitchFamily="18" charset="0"/>
                          <a:ea typeface="Times New Roman" panose="02020603050405020304" pitchFamily="18" charset="0"/>
                        </a:rPr>
                        <m:t>𝐶</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𝐴</m:t>
                          </m:r>
                        </m:e>
                      </m:acc>
                      <m:r>
                        <a:rPr lang="en-US" i="1">
                          <a:latin typeface="Cambria Math" panose="02040503050406030204" pitchFamily="18" charset="0"/>
                          <a:ea typeface="Times New Roman" panose="02020603050405020304" pitchFamily="18" charset="0"/>
                        </a:rPr>
                        <m:t>+</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𝐶</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𝐵</m:t>
                          </m:r>
                        </m:e>
                      </m:acc>
                      <m:r>
                        <a:rPr lang="en-US" i="1">
                          <a:latin typeface="Cambria Math" panose="02040503050406030204" pitchFamily="18" charset="0"/>
                          <a:ea typeface="Times New Roman" panose="02020603050405020304" pitchFamily="18" charset="0"/>
                        </a:rPr>
                        <m:t>𝐴</m:t>
                      </m:r>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𝐷𝐶</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𝐵</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𝐴</m:t>
                          </m:r>
                        </m:e>
                      </m:acc>
                      <m:r>
                        <a:rPr lang="en-US" i="1">
                          <a:latin typeface="Cambria Math" panose="02040503050406030204" pitchFamily="18" charset="0"/>
                          <a:ea typeface="Times New Roman" panose="02020603050405020304" pitchFamily="18" charset="0"/>
                        </a:rPr>
                        <m:t> + </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𝐷</m:t>
                          </m:r>
                        </m:e>
                      </m:acc>
                      <m:r>
                        <a:rPr lang="en-US" i="1">
                          <a:latin typeface="Cambria Math" panose="02040503050406030204" pitchFamily="18" charset="0"/>
                          <a:ea typeface="Times New Roman" panose="02020603050405020304" pitchFamily="18" charset="0"/>
                        </a:rPr>
                        <m:t>𝐶𝐴</m:t>
                      </m:r>
                    </m:oMath>
                  </m:oMathPara>
                </a14:m>
                <a:endParaRPr lang="en-US" sz="1600" dirty="0">
                  <a:latin typeface="Times New Roman" panose="02020603050405020304" pitchFamily="18" charset="0"/>
                  <a:ea typeface="Times New Roman" panose="02020603050405020304" pitchFamily="18" charset="0"/>
                </a:endParaRPr>
              </a:p>
            </p:txBody>
          </p:sp>
        </mc:Choice>
        <mc:Fallback xmlns="">
          <p:sp>
            <p:nvSpPr>
              <p:cNvPr id="21" name="Rectangle 20"/>
              <p:cNvSpPr>
                <a:spLocks noRot="1" noChangeAspect="1" noMove="1" noResize="1" noEditPoints="1" noAdjustHandles="1" noChangeArrowheads="1" noChangeShapeType="1" noTextEdit="1"/>
              </p:cNvSpPr>
              <p:nvPr/>
            </p:nvSpPr>
            <p:spPr>
              <a:xfrm>
                <a:off x="5584246" y="1246093"/>
                <a:ext cx="4934304" cy="508729"/>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5930506" y="1793793"/>
                <a:ext cx="3981475" cy="3699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Times New Roman" panose="02020603050405020304" pitchFamily="18" charset="0"/>
                        </a:rPr>
                        <m:t> = </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𝐷</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𝐶</m:t>
                          </m:r>
                        </m:e>
                      </m:acc>
                      <m:r>
                        <a:rPr lang="en-US" i="1">
                          <a:latin typeface="Cambria Math" panose="02040503050406030204" pitchFamily="18" charset="0"/>
                          <a:ea typeface="Times New Roman" panose="02020603050405020304" pitchFamily="18" charset="0"/>
                        </a:rPr>
                        <m:t>+ </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𝐷</m:t>
                          </m:r>
                        </m:e>
                      </m:acc>
                      <m:r>
                        <a:rPr lang="en-US" i="1">
                          <a:latin typeface="Cambria Math" panose="02040503050406030204" pitchFamily="18" charset="0"/>
                          <a:ea typeface="Times New Roman" panose="02020603050405020304" pitchFamily="18" charset="0"/>
                        </a:rPr>
                        <m:t>𝐶</m:t>
                      </m:r>
                      <m:d>
                        <m:dPr>
                          <m:ctrlPr>
                            <a:rPr lang="en-US" i="1">
                              <a:latin typeface="Cambria Math" panose="02040503050406030204" pitchFamily="18" charset="0"/>
                              <a:ea typeface="Times New Roman" panose="02020603050405020304" pitchFamily="18" charset="0"/>
                            </a:rPr>
                          </m:ctrlPr>
                        </m:dPr>
                        <m:e>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𝐴</m:t>
                              </m:r>
                            </m:e>
                          </m:acc>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𝐴</m:t>
                          </m:r>
                        </m:e>
                      </m:d>
                      <m:r>
                        <a:rPr lang="en-US" i="1">
                          <a:latin typeface="Cambria Math" panose="02040503050406030204" pitchFamily="18" charset="0"/>
                          <a:ea typeface="Times New Roman" panose="02020603050405020304" pitchFamily="18" charset="0"/>
                        </a:rPr>
                        <m:t>+</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𝐶</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𝐵</m:t>
                          </m:r>
                        </m:e>
                      </m:acc>
                      <m:r>
                        <a:rPr lang="en-US" i="1">
                          <a:latin typeface="Cambria Math" panose="02040503050406030204" pitchFamily="18" charset="0"/>
                          <a:ea typeface="Times New Roman" panose="02020603050405020304" pitchFamily="18" charset="0"/>
                        </a:rPr>
                        <m:t>𝐴</m:t>
                      </m:r>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𝐷𝐶</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𝐵</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𝐴</m:t>
                          </m:r>
                        </m:e>
                      </m:acc>
                      <m:r>
                        <a:rPr lang="en-US" i="1">
                          <a:latin typeface="Cambria Math" panose="02040503050406030204" pitchFamily="18" charset="0"/>
                          <a:ea typeface="Times New Roman" panose="02020603050405020304" pitchFamily="18" charset="0"/>
                        </a:rPr>
                        <m:t> </m:t>
                      </m:r>
                    </m:oMath>
                  </m:oMathPara>
                </a14:m>
                <a:endParaRPr lang="en-US" dirty="0"/>
              </a:p>
            </p:txBody>
          </p:sp>
        </mc:Choice>
        <mc:Fallback xmlns="">
          <p:sp>
            <p:nvSpPr>
              <p:cNvPr id="22" name="Rectangle 21"/>
              <p:cNvSpPr>
                <a:spLocks noRot="1" noChangeAspect="1" noMove="1" noResize="1" noEditPoints="1" noAdjustHandles="1" noChangeArrowheads="1" noChangeShapeType="1" noTextEdit="1"/>
              </p:cNvSpPr>
              <p:nvPr/>
            </p:nvSpPr>
            <p:spPr>
              <a:xfrm>
                <a:off x="5930506" y="1793793"/>
                <a:ext cx="3981475" cy="369909"/>
              </a:xfrm>
              <a:prstGeom prst="rect">
                <a:avLst/>
              </a:prstGeom>
              <a:blipFill>
                <a:blip r:embed="rId14"/>
                <a:stretch>
                  <a:fillRect r="-42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949043" y="2325868"/>
                <a:ext cx="3115340" cy="3699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Times New Roman" panose="02020603050405020304" pitchFamily="18" charset="0"/>
                        </a:rPr>
                        <m:t> =</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𝐷</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𝐶</m:t>
                          </m:r>
                        </m:e>
                      </m:acc>
                      <m:r>
                        <a:rPr lang="en-US" i="1">
                          <a:latin typeface="Cambria Math" panose="02040503050406030204" pitchFamily="18" charset="0"/>
                          <a:ea typeface="Times New Roman" panose="02020603050405020304" pitchFamily="18" charset="0"/>
                        </a:rPr>
                        <m:t>+ </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𝐷</m:t>
                          </m:r>
                        </m:e>
                      </m:acc>
                      <m:r>
                        <a:rPr lang="en-US" i="1">
                          <a:latin typeface="Cambria Math" panose="02040503050406030204" pitchFamily="18" charset="0"/>
                          <a:ea typeface="Times New Roman" panose="02020603050405020304" pitchFamily="18" charset="0"/>
                        </a:rPr>
                        <m:t>𝐶</m:t>
                      </m:r>
                      <m:r>
                        <a:rPr lang="en-US" i="1">
                          <a:latin typeface="Cambria Math" panose="02040503050406030204" pitchFamily="18" charset="0"/>
                          <a:ea typeface="Times New Roman" panose="02020603050405020304" pitchFamily="18" charset="0"/>
                        </a:rPr>
                        <m:t>+</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𝐶</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𝐵</m:t>
                          </m:r>
                        </m:e>
                      </m:acc>
                      <m:r>
                        <a:rPr lang="en-US" i="1">
                          <a:latin typeface="Cambria Math" panose="02040503050406030204" pitchFamily="18" charset="0"/>
                          <a:ea typeface="Times New Roman" panose="02020603050405020304" pitchFamily="18" charset="0"/>
                        </a:rPr>
                        <m:t>𝐴</m:t>
                      </m:r>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𝐷𝐶</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𝐵</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𝐴</m:t>
                          </m:r>
                        </m:e>
                      </m:acc>
                    </m:oMath>
                  </m:oMathPara>
                </a14:m>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5949043" y="2325868"/>
                <a:ext cx="3115340" cy="369909"/>
              </a:xfrm>
              <a:prstGeom prst="rect">
                <a:avLst/>
              </a:prstGeom>
              <a:blipFill>
                <a:blip r:embed="rId15"/>
                <a:stretch>
                  <a:fillRect r="-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5930506" y="2819181"/>
                <a:ext cx="3140667" cy="3699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Times New Roman" panose="02020603050405020304" pitchFamily="18" charset="0"/>
                        </a:rPr>
                        <m:t> =</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𝐷</m:t>
                          </m:r>
                        </m:e>
                      </m:acc>
                      <m:r>
                        <a:rPr lang="en-US" i="1">
                          <a:latin typeface="Cambria Math" panose="02040503050406030204" pitchFamily="18" charset="0"/>
                          <a:ea typeface="Times New Roman" panose="02020603050405020304" pitchFamily="18" charset="0"/>
                        </a:rPr>
                        <m:t>(</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𝐶</m:t>
                          </m:r>
                        </m:e>
                      </m:acc>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𝐶</m:t>
                      </m:r>
                      <m:r>
                        <a:rPr lang="en-US" i="1">
                          <a:latin typeface="Cambria Math" panose="02040503050406030204" pitchFamily="18" charset="0"/>
                          <a:ea typeface="Times New Roman" panose="02020603050405020304" pitchFamily="18" charset="0"/>
                        </a:rPr>
                        <m:t>)+</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𝐶</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𝐵</m:t>
                          </m:r>
                        </m:e>
                      </m:acc>
                      <m:r>
                        <a:rPr lang="en-US" i="1">
                          <a:latin typeface="Cambria Math" panose="02040503050406030204" pitchFamily="18" charset="0"/>
                          <a:ea typeface="Times New Roman" panose="02020603050405020304" pitchFamily="18" charset="0"/>
                        </a:rPr>
                        <m:t>𝐴</m:t>
                      </m:r>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𝐷𝐶</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𝐵</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𝐴</m:t>
                          </m:r>
                        </m:e>
                      </m:acc>
                      <m:r>
                        <a:rPr lang="en-US" i="1">
                          <a:latin typeface="Cambria Math" panose="02040503050406030204" pitchFamily="18" charset="0"/>
                          <a:ea typeface="Times New Roman" panose="02020603050405020304" pitchFamily="18" charset="0"/>
                        </a:rPr>
                        <m:t> </m:t>
                      </m:r>
                    </m:oMath>
                  </m:oMathPara>
                </a14:m>
                <a:endParaRPr lang="en-US" dirty="0"/>
              </a:p>
            </p:txBody>
          </p:sp>
        </mc:Choice>
        <mc:Fallback xmlns="">
          <p:sp>
            <p:nvSpPr>
              <p:cNvPr id="24" name="Rectangle 23"/>
              <p:cNvSpPr>
                <a:spLocks noRot="1" noChangeAspect="1" noMove="1" noResize="1" noEditPoints="1" noAdjustHandles="1" noChangeArrowheads="1" noChangeShapeType="1" noTextEdit="1"/>
              </p:cNvSpPr>
              <p:nvPr/>
            </p:nvSpPr>
            <p:spPr>
              <a:xfrm>
                <a:off x="5930506" y="2819181"/>
                <a:ext cx="3140667" cy="369909"/>
              </a:xfrm>
              <a:prstGeom prst="rect">
                <a:avLst/>
              </a:prstGeom>
              <a:blipFill>
                <a:blip r:embed="rId16"/>
                <a:stretch>
                  <a:fillRect r="-5631"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945995" y="3312494"/>
                <a:ext cx="2376612" cy="3699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Times New Roman" panose="02020603050405020304" pitchFamily="18" charset="0"/>
                        </a:rPr>
                        <m:t> = </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𝐷</m:t>
                          </m:r>
                        </m:e>
                      </m:acc>
                      <m:r>
                        <a:rPr lang="en-US" i="1">
                          <a:latin typeface="Cambria Math" panose="02040503050406030204" pitchFamily="18" charset="0"/>
                          <a:ea typeface="Times New Roman" panose="02020603050405020304" pitchFamily="18" charset="0"/>
                        </a:rPr>
                        <m:t>+</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𝐶</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𝐵</m:t>
                          </m:r>
                        </m:e>
                      </m:acc>
                      <m:r>
                        <a:rPr lang="en-US" i="1">
                          <a:latin typeface="Cambria Math" panose="02040503050406030204" pitchFamily="18" charset="0"/>
                          <a:ea typeface="Times New Roman" panose="02020603050405020304" pitchFamily="18" charset="0"/>
                        </a:rPr>
                        <m:t>𝐴</m:t>
                      </m:r>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𝐷𝐶</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𝐵</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𝐴</m:t>
                          </m:r>
                        </m:e>
                      </m:acc>
                    </m:oMath>
                  </m:oMathPara>
                </a14:m>
                <a:endParaRPr lang="en-US" dirty="0"/>
              </a:p>
            </p:txBody>
          </p:sp>
        </mc:Choice>
        <mc:Fallback xmlns="">
          <p:sp>
            <p:nvSpPr>
              <p:cNvPr id="25" name="Rectangle 24"/>
              <p:cNvSpPr>
                <a:spLocks noRot="1" noChangeAspect="1" noMove="1" noResize="1" noEditPoints="1" noAdjustHandles="1" noChangeArrowheads="1" noChangeShapeType="1" noTextEdit="1"/>
              </p:cNvSpPr>
              <p:nvPr/>
            </p:nvSpPr>
            <p:spPr>
              <a:xfrm>
                <a:off x="5945995" y="3312494"/>
                <a:ext cx="2376612" cy="369909"/>
              </a:xfrm>
              <a:prstGeom prst="rect">
                <a:avLst/>
              </a:prstGeom>
              <a:blipFill>
                <a:blip r:embed="rId17"/>
                <a:stretch>
                  <a:fillRect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5945995" y="3805807"/>
                <a:ext cx="2516906" cy="3699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Times New Roman" panose="02020603050405020304" pitchFamily="18" charset="0"/>
                        </a:rPr>
                        <m:t> =</m:t>
                      </m:r>
                      <m:d>
                        <m:dPr>
                          <m:ctrlPr>
                            <a:rPr lang="en-US" i="1">
                              <a:latin typeface="Cambria Math" panose="02040503050406030204" pitchFamily="18" charset="0"/>
                              <a:ea typeface="Times New Roman" panose="02020603050405020304" pitchFamily="18" charset="0"/>
                            </a:rPr>
                          </m:ctrlPr>
                        </m:dPr>
                        <m:e>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𝐷</m:t>
                              </m:r>
                            </m:e>
                          </m:acc>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𝐷𝐶</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𝐵</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𝐴</m:t>
                              </m:r>
                            </m:e>
                          </m:acc>
                        </m:e>
                      </m:d>
                      <m:r>
                        <a:rPr lang="en-US" i="1">
                          <a:latin typeface="Cambria Math" panose="02040503050406030204" pitchFamily="18" charset="0"/>
                          <a:ea typeface="Times New Roman" panose="02020603050405020304" pitchFamily="18" charset="0"/>
                        </a:rPr>
                        <m:t>+</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𝐶</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𝐵</m:t>
                          </m:r>
                        </m:e>
                      </m:acc>
                      <m:r>
                        <a:rPr lang="en-US" i="1">
                          <a:latin typeface="Cambria Math" panose="02040503050406030204" pitchFamily="18" charset="0"/>
                          <a:ea typeface="Times New Roman" panose="02020603050405020304" pitchFamily="18" charset="0"/>
                        </a:rPr>
                        <m:t>𝐴</m:t>
                      </m:r>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5945995" y="3805807"/>
                <a:ext cx="2516906" cy="369909"/>
              </a:xfrm>
              <a:prstGeom prst="rect">
                <a:avLst/>
              </a:prstGeom>
              <a:blipFill>
                <a:blip r:embed="rId18"/>
                <a:stretch>
                  <a:fillRect r="-1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5945996" y="4300407"/>
                <a:ext cx="2216311" cy="3699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Times New Roman" panose="02020603050405020304" pitchFamily="18" charset="0"/>
                        </a:rPr>
                        <m:t> = </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𝐷</m:t>
                          </m:r>
                        </m:e>
                      </m:acc>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𝐶</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𝐵</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𝐴</m:t>
                          </m:r>
                        </m:e>
                      </m:acc>
                      <m:r>
                        <a:rPr lang="en-US" i="1">
                          <a:latin typeface="Cambria Math" panose="02040503050406030204" pitchFamily="18" charset="0"/>
                          <a:ea typeface="Times New Roman" panose="02020603050405020304" pitchFamily="18" charset="0"/>
                        </a:rPr>
                        <m:t>+</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𝐶</m:t>
                          </m:r>
                        </m:e>
                      </m:acc>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𝐵</m:t>
                          </m:r>
                        </m:e>
                      </m:acc>
                      <m:r>
                        <a:rPr lang="en-US" i="1">
                          <a:latin typeface="Cambria Math" panose="02040503050406030204" pitchFamily="18" charset="0"/>
                          <a:ea typeface="Times New Roman" panose="02020603050405020304" pitchFamily="18" charset="0"/>
                        </a:rPr>
                        <m:t>𝐴</m:t>
                      </m:r>
                    </m:oMath>
                  </m:oMathPara>
                </a14:m>
                <a:endParaRPr lang="en-US" dirty="0"/>
              </a:p>
            </p:txBody>
          </p:sp>
        </mc:Choice>
        <mc:Fallback xmlns="">
          <p:sp>
            <p:nvSpPr>
              <p:cNvPr id="27" name="Rectangle 26"/>
              <p:cNvSpPr>
                <a:spLocks noRot="1" noChangeAspect="1" noMove="1" noResize="1" noEditPoints="1" noAdjustHandles="1" noChangeArrowheads="1" noChangeShapeType="1" noTextEdit="1"/>
              </p:cNvSpPr>
              <p:nvPr/>
            </p:nvSpPr>
            <p:spPr>
              <a:xfrm>
                <a:off x="5945996" y="4300407"/>
                <a:ext cx="2216311" cy="369909"/>
              </a:xfrm>
              <a:prstGeom prst="rect">
                <a:avLst/>
              </a:prstGeom>
              <a:blipFill>
                <a:blip r:embed="rId19"/>
                <a:stretch>
                  <a:fillRect r="-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5945996" y="4819105"/>
                <a:ext cx="2249397" cy="3699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Times New Roman" panose="02020603050405020304" pitchFamily="18" charset="0"/>
                        </a:rPr>
                        <m:t> = </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𝐷</m:t>
                          </m:r>
                        </m:e>
                      </m:acc>
                      <m:r>
                        <a:rPr lang="en-US" i="1">
                          <a:latin typeface="Cambria Math" panose="02040503050406030204" pitchFamily="18" charset="0"/>
                          <a:ea typeface="Times New Roman" panose="02020603050405020304" pitchFamily="18" charset="0"/>
                        </a:rPr>
                        <m:t>+</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𝐵</m:t>
                          </m:r>
                        </m:e>
                      </m:acc>
                      <m:d>
                        <m:dPr>
                          <m:ctrlPr>
                            <a:rPr lang="en-US" i="1">
                              <a:latin typeface="Cambria Math" panose="02040503050406030204" pitchFamily="18" charset="0"/>
                              <a:ea typeface="Times New Roman" panose="02020603050405020304" pitchFamily="18" charset="0"/>
                            </a:rPr>
                          </m:ctrlPr>
                        </m:dPr>
                        <m:e>
                          <m:r>
                            <a:rPr lang="en-US" i="1">
                              <a:latin typeface="Cambria Math" panose="02040503050406030204" pitchFamily="18" charset="0"/>
                              <a:ea typeface="Times New Roman" panose="02020603050405020304" pitchFamily="18" charset="0"/>
                            </a:rPr>
                            <m:t>𝐶</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𝐴</m:t>
                              </m:r>
                            </m:e>
                          </m:acc>
                          <m:r>
                            <a:rPr lang="en-US" i="1">
                              <a:latin typeface="Cambria Math" panose="02040503050406030204" pitchFamily="18" charset="0"/>
                              <a:ea typeface="Times New Roman" panose="02020603050405020304" pitchFamily="18" charset="0"/>
                            </a:rPr>
                            <m:t>+</m:t>
                          </m:r>
                          <m:acc>
                            <m:accPr>
                              <m:chr m:val="̅"/>
                              <m:ctrlPr>
                                <a:rPr lang="en-US" i="1">
                                  <a:latin typeface="Cambria Math" panose="02040503050406030204" pitchFamily="18" charset="0"/>
                                  <a:ea typeface="Times New Roman" panose="02020603050405020304" pitchFamily="18" charset="0"/>
                                </a:rPr>
                              </m:ctrlPr>
                            </m:accPr>
                            <m:e>
                              <m:r>
                                <a:rPr lang="en-US" i="1">
                                  <a:latin typeface="Cambria Math" panose="02040503050406030204" pitchFamily="18" charset="0"/>
                                  <a:ea typeface="Times New Roman" panose="02020603050405020304" pitchFamily="18" charset="0"/>
                                </a:rPr>
                                <m:t>𝐶</m:t>
                              </m:r>
                            </m:e>
                          </m:acc>
                          <m:r>
                            <a:rPr lang="en-US" i="1">
                              <a:latin typeface="Cambria Math" panose="02040503050406030204" pitchFamily="18" charset="0"/>
                              <a:ea typeface="Times New Roman" panose="02020603050405020304" pitchFamily="18" charset="0"/>
                            </a:rPr>
                            <m:t>𝐴</m:t>
                          </m:r>
                        </m:e>
                      </m:d>
                    </m:oMath>
                  </m:oMathPara>
                </a14:m>
                <a:endParaRPr lang="en-US" dirty="0"/>
              </a:p>
            </p:txBody>
          </p:sp>
        </mc:Choice>
        <mc:Fallback xmlns="">
          <p:sp>
            <p:nvSpPr>
              <p:cNvPr id="28" name="Rectangle 27"/>
              <p:cNvSpPr>
                <a:spLocks noRot="1" noChangeAspect="1" noMove="1" noResize="1" noEditPoints="1" noAdjustHandles="1" noChangeArrowheads="1" noChangeShapeType="1" noTextEdit="1"/>
              </p:cNvSpPr>
              <p:nvPr/>
            </p:nvSpPr>
            <p:spPr>
              <a:xfrm>
                <a:off x="5945996" y="4819105"/>
                <a:ext cx="2249397" cy="369909"/>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6020356" y="5273570"/>
                <a:ext cx="17753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ea typeface="Times New Roman" panose="02020603050405020304" pitchFamily="18" charset="0"/>
                              <a:cs typeface="Times New Roman" panose="02020603050405020304" pitchFamily="18" charset="0"/>
                            </a:rPr>
                            <m:t>𝐷</m:t>
                          </m:r>
                        </m:e>
                      </m:acc>
                      <m:r>
                        <a:rPr lang="en-US" i="1">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ea typeface="Times New Roman" panose="02020603050405020304" pitchFamily="18" charset="0"/>
                              <a:cs typeface="Times New Roman" panose="02020603050405020304" pitchFamily="18" charset="0"/>
                            </a:rPr>
                            <m:t>𝐵</m:t>
                          </m:r>
                        </m:e>
                      </m:acc>
                      <m:d>
                        <m:dPr>
                          <m:ctrlPr>
                            <a:rPr lang="en-US" i="1">
                              <a:latin typeface="Cambria Math" panose="020405030504060302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𝐶</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𝐴</m:t>
                          </m:r>
                        </m:e>
                      </m:d>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6020356" y="5273570"/>
                <a:ext cx="1775358" cy="369332"/>
              </a:xfrm>
              <a:prstGeom prst="rect">
                <a:avLst/>
              </a:prstGeom>
              <a:blipFill>
                <a:blip r:embed="rId21"/>
                <a:stretch>
                  <a:fillRect b="-3279"/>
                </a:stretch>
              </a:blipFill>
            </p:spPr>
            <p:txBody>
              <a:bodyPr/>
              <a:lstStyle/>
              <a:p>
                <a:r>
                  <a:rPr lang="en-US">
                    <a:noFill/>
                  </a:rPr>
                  <a:t> </a:t>
                </a:r>
              </a:p>
            </p:txBody>
          </p:sp>
        </mc:Fallback>
      </mc:AlternateContent>
      <p:sp>
        <p:nvSpPr>
          <p:cNvPr id="30" name="TextBox 29"/>
          <p:cNvSpPr txBox="1"/>
          <p:nvPr/>
        </p:nvSpPr>
        <p:spPr>
          <a:xfrm>
            <a:off x="5664213" y="773481"/>
            <a:ext cx="3886200" cy="461665"/>
          </a:xfrm>
          <a:prstGeom prst="rect">
            <a:avLst/>
          </a:prstGeom>
          <a:noFill/>
        </p:spPr>
        <p:txBody>
          <a:bodyPr wrap="square" rtlCol="0">
            <a:spAutoFit/>
          </a:bodyPr>
          <a:lstStyle/>
          <a:p>
            <a:r>
              <a:rPr lang="en-US" sz="2400" b="1" dirty="0" err="1">
                <a:latin typeface="Times New Roman" panose="02020603050405020304" pitchFamily="18" charset="0"/>
                <a:cs typeface="Times New Roman" panose="02020603050405020304" pitchFamily="18" charset="0"/>
              </a:rPr>
              <a:t>Ví</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dụ</a:t>
            </a:r>
            <a:r>
              <a:rPr lang="en-US" sz="2400" b="1" dirty="0">
                <a:latin typeface="Times New Roman" panose="02020603050405020304" pitchFamily="18" charset="0"/>
                <a:cs typeface="Times New Roman" panose="02020603050405020304" pitchFamily="18" charset="0"/>
              </a:rPr>
              <a:t> 2: </a:t>
            </a:r>
            <a:r>
              <a:rPr lang="en-US" sz="2400" dirty="0" err="1">
                <a:latin typeface="Times New Roman" panose="02020603050405020304" pitchFamily="18" charset="0"/>
                <a:cs typeface="Times New Roman" panose="02020603050405020304" pitchFamily="18" charset="0"/>
              </a:rPr>
              <a:t>Rút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gọn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467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inVertical)">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arn(inVertic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Effect transition="in" filter="barn(inVertical)">
                                      <p:cBhvr>
                                        <p:cTn id="34" dur="500"/>
                                        <p:tgtEl>
                                          <p:spTgt spid="10">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Effect transition="in" filter="barn(inVertical)">
                                      <p:cBhvr>
                                        <p:cTn id="39" dur="500"/>
                                        <p:tgtEl>
                                          <p:spTgt spid="11">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12">
                                            <p:txEl>
                                              <p:pRg st="0" end="0"/>
                                            </p:txEl>
                                          </p:spTgt>
                                        </p:tgtEl>
                                        <p:attrNameLst>
                                          <p:attrName>style.visibility</p:attrName>
                                        </p:attrNameLst>
                                      </p:cBhvr>
                                      <p:to>
                                        <p:strVal val="visible"/>
                                      </p:to>
                                    </p:set>
                                    <p:animEffect transition="in" filter="barn(inVertical)">
                                      <p:cBhvr>
                                        <p:cTn id="44" dur="500"/>
                                        <p:tgtEl>
                                          <p:spTgt spid="12">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13">
                                            <p:txEl>
                                              <p:pRg st="0" end="0"/>
                                            </p:txEl>
                                          </p:spTgt>
                                        </p:tgtEl>
                                        <p:attrNameLst>
                                          <p:attrName>style.visibility</p:attrName>
                                        </p:attrNameLst>
                                      </p:cBhvr>
                                      <p:to>
                                        <p:strVal val="visible"/>
                                      </p:to>
                                    </p:set>
                                    <p:animEffect transition="in" filter="barn(inVertical)">
                                      <p:cBhvr>
                                        <p:cTn id="49" dur="500"/>
                                        <p:tgtEl>
                                          <p:spTgt spid="13">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14">
                                            <p:txEl>
                                              <p:pRg st="0" end="0"/>
                                            </p:txEl>
                                          </p:spTgt>
                                        </p:tgtEl>
                                        <p:attrNameLst>
                                          <p:attrName>style.visibility</p:attrName>
                                        </p:attrNameLst>
                                      </p:cBhvr>
                                      <p:to>
                                        <p:strVal val="visible"/>
                                      </p:to>
                                    </p:set>
                                    <p:animEffect transition="in" filter="barn(inVertical)">
                                      <p:cBhvr>
                                        <p:cTn id="54" dur="500"/>
                                        <p:tgtEl>
                                          <p:spTgt spid="14">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15">
                                            <p:txEl>
                                              <p:pRg st="0" end="0"/>
                                            </p:txEl>
                                          </p:spTgt>
                                        </p:tgtEl>
                                        <p:attrNameLst>
                                          <p:attrName>style.visibility</p:attrName>
                                        </p:attrNameLst>
                                      </p:cBhvr>
                                      <p:to>
                                        <p:strVal val="visible"/>
                                      </p:to>
                                    </p:set>
                                    <p:animEffect transition="in" filter="barn(inVertical)">
                                      <p:cBhvr>
                                        <p:cTn id="59" dur="500"/>
                                        <p:tgtEl>
                                          <p:spTgt spid="15">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nodeType="clickEffect">
                                  <p:stCondLst>
                                    <p:cond delay="0"/>
                                  </p:stCondLst>
                                  <p:childTnLst>
                                    <p:set>
                                      <p:cBhvr>
                                        <p:cTn id="63" dur="1" fill="hold">
                                          <p:stCondLst>
                                            <p:cond delay="0"/>
                                          </p:stCondLst>
                                        </p:cTn>
                                        <p:tgtEl>
                                          <p:spTgt spid="16">
                                            <p:txEl>
                                              <p:pRg st="0" end="0"/>
                                            </p:txEl>
                                          </p:spTgt>
                                        </p:tgtEl>
                                        <p:attrNameLst>
                                          <p:attrName>style.visibility</p:attrName>
                                        </p:attrNameLst>
                                      </p:cBhvr>
                                      <p:to>
                                        <p:strVal val="visible"/>
                                      </p:to>
                                    </p:set>
                                    <p:animEffect transition="in" filter="barn(inVertical)">
                                      <p:cBhvr>
                                        <p:cTn id="64" dur="500"/>
                                        <p:tgtEl>
                                          <p:spTgt spid="16">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nodeType="click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barn(inVertical)">
                                      <p:cBhvr>
                                        <p:cTn id="69" dur="500"/>
                                        <p:tgtEl>
                                          <p:spTgt spid="19"/>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1000"/>
                                        <p:tgtEl>
                                          <p:spTgt spid="30"/>
                                        </p:tgtEl>
                                      </p:cBhvr>
                                    </p:animEffect>
                                    <p:anim calcmode="lin" valueType="num">
                                      <p:cBhvr>
                                        <p:cTn id="75" dur="1000" fill="hold"/>
                                        <p:tgtEl>
                                          <p:spTgt spid="30"/>
                                        </p:tgtEl>
                                        <p:attrNameLst>
                                          <p:attrName>ppt_x</p:attrName>
                                        </p:attrNameLst>
                                      </p:cBhvr>
                                      <p:tavLst>
                                        <p:tav tm="0">
                                          <p:val>
                                            <p:strVal val="#ppt_x"/>
                                          </p:val>
                                        </p:tav>
                                        <p:tav tm="100000">
                                          <p:val>
                                            <p:strVal val="#ppt_x"/>
                                          </p:val>
                                        </p:tav>
                                      </p:tavLst>
                                    </p:anim>
                                    <p:anim calcmode="lin" valueType="num">
                                      <p:cBhvr>
                                        <p:cTn id="7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6" presetClass="entr" presetSubtype="21" fill="hold" grpId="0" nodeType="click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barn(inVertical)">
                                      <p:cBhvr>
                                        <p:cTn id="81" dur="500"/>
                                        <p:tgtEl>
                                          <p:spTgt spid="21"/>
                                        </p:tgtEl>
                                      </p:cBhvr>
                                    </p:animEffect>
                                  </p:childTnLst>
                                </p:cTn>
                              </p:par>
                            </p:childTnLst>
                          </p:cTn>
                        </p:par>
                      </p:childTnLst>
                    </p:cTn>
                  </p:par>
                  <p:par>
                    <p:cTn id="82" fill="hold">
                      <p:stCondLst>
                        <p:cond delay="indefinite"/>
                      </p:stCondLst>
                      <p:childTnLst>
                        <p:par>
                          <p:cTn id="83" fill="hold">
                            <p:stCondLst>
                              <p:cond delay="0"/>
                            </p:stCondLst>
                            <p:childTnLst>
                              <p:par>
                                <p:cTn id="84" presetID="16" presetClass="entr" presetSubtype="21" fill="hold" grpId="0" nodeType="click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barn(inVertical)">
                                      <p:cBhvr>
                                        <p:cTn id="86" dur="500"/>
                                        <p:tgtEl>
                                          <p:spTgt spid="22"/>
                                        </p:tgtEl>
                                      </p:cBhvr>
                                    </p:animEffect>
                                  </p:childTnLst>
                                </p:cTn>
                              </p:par>
                            </p:childTnLst>
                          </p:cTn>
                        </p:par>
                      </p:childTnLst>
                    </p:cTn>
                  </p:par>
                  <p:par>
                    <p:cTn id="87" fill="hold">
                      <p:stCondLst>
                        <p:cond delay="indefinite"/>
                      </p:stCondLst>
                      <p:childTnLst>
                        <p:par>
                          <p:cTn id="88" fill="hold">
                            <p:stCondLst>
                              <p:cond delay="0"/>
                            </p:stCondLst>
                            <p:childTnLst>
                              <p:par>
                                <p:cTn id="89" presetID="16" presetClass="entr" presetSubtype="21" fill="hold" nodeType="clickEffect">
                                  <p:stCondLst>
                                    <p:cond delay="0"/>
                                  </p:stCondLst>
                                  <p:childTnLst>
                                    <p:set>
                                      <p:cBhvr>
                                        <p:cTn id="90" dur="1" fill="hold">
                                          <p:stCondLst>
                                            <p:cond delay="0"/>
                                          </p:stCondLst>
                                        </p:cTn>
                                        <p:tgtEl>
                                          <p:spTgt spid="23">
                                            <p:txEl>
                                              <p:pRg st="0" end="0"/>
                                            </p:txEl>
                                          </p:spTgt>
                                        </p:tgtEl>
                                        <p:attrNameLst>
                                          <p:attrName>style.visibility</p:attrName>
                                        </p:attrNameLst>
                                      </p:cBhvr>
                                      <p:to>
                                        <p:strVal val="visible"/>
                                      </p:to>
                                    </p:set>
                                    <p:animEffect transition="in" filter="barn(inVertical)">
                                      <p:cBhvr>
                                        <p:cTn id="91" dur="500"/>
                                        <p:tgtEl>
                                          <p:spTgt spid="23">
                                            <p:txEl>
                                              <p:pRg st="0" end="0"/>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6" presetClass="entr" presetSubtype="21" fill="hold" nodeType="clickEffect">
                                  <p:stCondLst>
                                    <p:cond delay="0"/>
                                  </p:stCondLst>
                                  <p:childTnLst>
                                    <p:set>
                                      <p:cBhvr>
                                        <p:cTn id="95" dur="1" fill="hold">
                                          <p:stCondLst>
                                            <p:cond delay="0"/>
                                          </p:stCondLst>
                                        </p:cTn>
                                        <p:tgtEl>
                                          <p:spTgt spid="24">
                                            <p:txEl>
                                              <p:pRg st="0" end="0"/>
                                            </p:txEl>
                                          </p:spTgt>
                                        </p:tgtEl>
                                        <p:attrNameLst>
                                          <p:attrName>style.visibility</p:attrName>
                                        </p:attrNameLst>
                                      </p:cBhvr>
                                      <p:to>
                                        <p:strVal val="visible"/>
                                      </p:to>
                                    </p:set>
                                    <p:animEffect transition="in" filter="barn(inVertical)">
                                      <p:cBhvr>
                                        <p:cTn id="96" dur="500"/>
                                        <p:tgtEl>
                                          <p:spTgt spid="24">
                                            <p:txEl>
                                              <p:pRg st="0" end="0"/>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6" presetClass="entr" presetSubtype="21" fill="hold" grpId="0"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barn(inVertical)">
                                      <p:cBhvr>
                                        <p:cTn id="101" dur="500"/>
                                        <p:tgtEl>
                                          <p:spTgt spid="25"/>
                                        </p:tgtEl>
                                      </p:cBhvr>
                                    </p:animEffect>
                                  </p:childTnLst>
                                </p:cTn>
                              </p:par>
                            </p:childTnLst>
                          </p:cTn>
                        </p:par>
                      </p:childTnLst>
                    </p:cTn>
                  </p:par>
                  <p:par>
                    <p:cTn id="102" fill="hold">
                      <p:stCondLst>
                        <p:cond delay="indefinite"/>
                      </p:stCondLst>
                      <p:childTnLst>
                        <p:par>
                          <p:cTn id="103" fill="hold">
                            <p:stCondLst>
                              <p:cond delay="0"/>
                            </p:stCondLst>
                            <p:childTnLst>
                              <p:par>
                                <p:cTn id="104" presetID="16" presetClass="entr" presetSubtype="21" fill="hold" nodeType="clickEffect">
                                  <p:stCondLst>
                                    <p:cond delay="0"/>
                                  </p:stCondLst>
                                  <p:childTnLst>
                                    <p:set>
                                      <p:cBhvr>
                                        <p:cTn id="105" dur="1" fill="hold">
                                          <p:stCondLst>
                                            <p:cond delay="0"/>
                                          </p:stCondLst>
                                        </p:cTn>
                                        <p:tgtEl>
                                          <p:spTgt spid="26">
                                            <p:txEl>
                                              <p:pRg st="0" end="0"/>
                                            </p:txEl>
                                          </p:spTgt>
                                        </p:tgtEl>
                                        <p:attrNameLst>
                                          <p:attrName>style.visibility</p:attrName>
                                        </p:attrNameLst>
                                      </p:cBhvr>
                                      <p:to>
                                        <p:strVal val="visible"/>
                                      </p:to>
                                    </p:set>
                                    <p:animEffect transition="in" filter="barn(inVertical)">
                                      <p:cBhvr>
                                        <p:cTn id="106" dur="500"/>
                                        <p:tgtEl>
                                          <p:spTgt spid="26">
                                            <p:txEl>
                                              <p:pRg st="0" end="0"/>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6" presetClass="entr" presetSubtype="21" fill="hold" grpId="0" nodeType="clickEffect">
                                  <p:stCondLst>
                                    <p:cond delay="0"/>
                                  </p:stCondLst>
                                  <p:childTnLst>
                                    <p:set>
                                      <p:cBhvr>
                                        <p:cTn id="110" dur="1" fill="hold">
                                          <p:stCondLst>
                                            <p:cond delay="0"/>
                                          </p:stCondLst>
                                        </p:cTn>
                                        <p:tgtEl>
                                          <p:spTgt spid="27"/>
                                        </p:tgtEl>
                                        <p:attrNameLst>
                                          <p:attrName>style.visibility</p:attrName>
                                        </p:attrNameLst>
                                      </p:cBhvr>
                                      <p:to>
                                        <p:strVal val="visible"/>
                                      </p:to>
                                    </p:set>
                                    <p:animEffect transition="in" filter="barn(inVertical)">
                                      <p:cBhvr>
                                        <p:cTn id="111" dur="500"/>
                                        <p:tgtEl>
                                          <p:spTgt spid="27"/>
                                        </p:tgtEl>
                                      </p:cBhvr>
                                    </p:animEffect>
                                  </p:childTnLst>
                                </p:cTn>
                              </p:par>
                            </p:childTnLst>
                          </p:cTn>
                        </p:par>
                      </p:childTnLst>
                    </p:cTn>
                  </p:par>
                  <p:par>
                    <p:cTn id="112" fill="hold">
                      <p:stCondLst>
                        <p:cond delay="indefinite"/>
                      </p:stCondLst>
                      <p:childTnLst>
                        <p:par>
                          <p:cTn id="113" fill="hold">
                            <p:stCondLst>
                              <p:cond delay="0"/>
                            </p:stCondLst>
                            <p:childTnLst>
                              <p:par>
                                <p:cTn id="114" presetID="16" presetClass="entr" presetSubtype="21" fill="hold" nodeType="clickEffect">
                                  <p:stCondLst>
                                    <p:cond delay="0"/>
                                  </p:stCondLst>
                                  <p:childTnLst>
                                    <p:set>
                                      <p:cBhvr>
                                        <p:cTn id="115" dur="1" fill="hold">
                                          <p:stCondLst>
                                            <p:cond delay="0"/>
                                          </p:stCondLst>
                                        </p:cTn>
                                        <p:tgtEl>
                                          <p:spTgt spid="28">
                                            <p:txEl>
                                              <p:pRg st="0" end="0"/>
                                            </p:txEl>
                                          </p:spTgt>
                                        </p:tgtEl>
                                        <p:attrNameLst>
                                          <p:attrName>style.visibility</p:attrName>
                                        </p:attrNameLst>
                                      </p:cBhvr>
                                      <p:to>
                                        <p:strVal val="visible"/>
                                      </p:to>
                                    </p:set>
                                    <p:animEffect transition="in" filter="barn(inVertical)">
                                      <p:cBhvr>
                                        <p:cTn id="116" dur="500"/>
                                        <p:tgtEl>
                                          <p:spTgt spid="28">
                                            <p:txEl>
                                              <p:pRg st="0" end="0"/>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6" presetClass="entr" presetSubtype="21" fill="hold" nodeType="clickEffect">
                                  <p:stCondLst>
                                    <p:cond delay="0"/>
                                  </p:stCondLst>
                                  <p:childTnLst>
                                    <p:set>
                                      <p:cBhvr>
                                        <p:cTn id="120" dur="1" fill="hold">
                                          <p:stCondLst>
                                            <p:cond delay="0"/>
                                          </p:stCondLst>
                                        </p:cTn>
                                        <p:tgtEl>
                                          <p:spTgt spid="29">
                                            <p:txEl>
                                              <p:pRg st="0" end="0"/>
                                            </p:txEl>
                                          </p:spTgt>
                                        </p:tgtEl>
                                        <p:attrNameLst>
                                          <p:attrName>style.visibility</p:attrName>
                                        </p:attrNameLst>
                                      </p:cBhvr>
                                      <p:to>
                                        <p:strVal val="visible"/>
                                      </p:to>
                                    </p:set>
                                    <p:animEffect transition="in" filter="barn(inVertical)">
                                      <p:cBhvr>
                                        <p:cTn id="121"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P spid="17" grpId="0"/>
      <p:bldP spid="21" grpId="0" animBg="1"/>
      <p:bldP spid="22" grpId="0" animBg="1"/>
      <p:bldP spid="25" grpId="0" animBg="1"/>
      <p:bldP spid="27" grpId="0" animBg="1"/>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2499" name="Rectangle 3"/>
          <p:cNvSpPr>
            <a:spLocks noGrp="1" noChangeArrowheads="1"/>
          </p:cNvSpPr>
          <p:nvPr>
            <p:ph idx="1"/>
          </p:nvPr>
        </p:nvSpPr>
        <p:spPr>
          <a:xfrm>
            <a:off x="1175657" y="1129693"/>
            <a:ext cx="10406743" cy="2096103"/>
          </a:xfrm>
        </p:spPr>
        <p:txBody>
          <a:bodyPr>
            <a:noAutofit/>
          </a:bodyPr>
          <a:lstStyle/>
          <a:p>
            <a:pPr marL="0" indent="0">
              <a:spcBef>
                <a:spcPts val="1200"/>
              </a:spcBef>
            </a:pPr>
            <a:r>
              <a:rPr lang="en-US" sz="2800" b="1" dirty="0">
                <a:solidFill>
                  <a:srgbClr val="002060"/>
                </a:solidFill>
                <a:latin typeface="Times New Roman" panose="02020603050405020304" pitchFamily="18" charset="0"/>
                <a:ea typeface="+mj-ea"/>
                <a:cs typeface="Times New Roman" panose="02020603050405020304" pitchFamily="18" charset="0"/>
              </a:rPr>
              <a:t> Quy tắc </a:t>
            </a:r>
            <a:r>
              <a:rPr lang="en-US" sz="2800" b="1" dirty="0" err="1">
                <a:solidFill>
                  <a:srgbClr val="002060"/>
                </a:solidFill>
                <a:latin typeface="Times New Roman" panose="02020603050405020304" pitchFamily="18" charset="0"/>
                <a:ea typeface="+mj-ea"/>
                <a:cs typeface="Times New Roman" panose="02020603050405020304" pitchFamily="18" charset="0"/>
              </a:rPr>
              <a:t>lập</a:t>
            </a:r>
            <a:r>
              <a:rPr lang="en-US" sz="2800" b="1" dirty="0">
                <a:solidFill>
                  <a:srgbClr val="002060"/>
                </a:solidFill>
                <a:latin typeface="Times New Roman" panose="02020603050405020304" pitchFamily="18" charset="0"/>
                <a:ea typeface="+mj-ea"/>
                <a:cs typeface="Times New Roman" panose="02020603050405020304" pitchFamily="18" charset="0"/>
              </a:rPr>
              <a:t> </a:t>
            </a:r>
            <a:r>
              <a:rPr lang="en-US" sz="2800" b="1" dirty="0" err="1">
                <a:solidFill>
                  <a:srgbClr val="002060"/>
                </a:solidFill>
                <a:latin typeface="Times New Roman" panose="02020603050405020304" pitchFamily="18" charset="0"/>
                <a:ea typeface="+mj-ea"/>
                <a:cs typeface="Times New Roman" panose="02020603050405020304" pitchFamily="18" charset="0"/>
              </a:rPr>
              <a:t>bìa</a:t>
            </a:r>
            <a:r>
              <a:rPr lang="en-US" sz="2800" b="1" dirty="0">
                <a:solidFill>
                  <a:srgbClr val="002060"/>
                </a:solidFill>
                <a:latin typeface="Times New Roman" panose="02020603050405020304" pitchFamily="18" charset="0"/>
                <a:ea typeface="+mj-ea"/>
                <a:cs typeface="Times New Roman" panose="02020603050405020304" pitchFamily="18" charset="0"/>
              </a:rPr>
              <a:t> </a:t>
            </a:r>
            <a:r>
              <a:rPr lang="en-US" sz="2800" b="1" dirty="0" err="1">
                <a:solidFill>
                  <a:srgbClr val="002060"/>
                </a:solidFill>
                <a:latin typeface="Times New Roman" panose="02020603050405020304" pitchFamily="18" charset="0"/>
                <a:ea typeface="+mj-ea"/>
                <a:cs typeface="Times New Roman" panose="02020603050405020304" pitchFamily="18" charset="0"/>
              </a:rPr>
              <a:t>Karnaugh</a:t>
            </a:r>
            <a:r>
              <a:rPr lang="en-US" sz="2800" b="1" dirty="0">
                <a:solidFill>
                  <a:srgbClr val="002060"/>
                </a:solidFill>
                <a:latin typeface="Times New Roman" panose="02020603050405020304" pitchFamily="18" charset="0"/>
                <a:ea typeface="+mj-ea"/>
                <a:cs typeface="Times New Roman" panose="02020603050405020304" pitchFamily="18" charset="0"/>
              </a:rPr>
              <a:t>:</a:t>
            </a:r>
          </a:p>
          <a:p>
            <a:pPr lvl="1" algn="just">
              <a:spcBef>
                <a:spcPts val="1200"/>
              </a:spcBef>
            </a:pPr>
            <a:r>
              <a:rPr lang="en-US" sz="2400" dirty="0">
                <a:latin typeface="Times New Roman" panose="02020603050405020304" pitchFamily="18" charset="0"/>
                <a:cs typeface="Times New Roman" panose="02020603050405020304" pitchFamily="18" charset="0"/>
              </a:rPr>
              <a:t>2 ô liền kề nhau </a:t>
            </a:r>
            <a:r>
              <a:rPr lang="en-US" sz="2400" dirty="0" err="1">
                <a:latin typeface="Times New Roman" panose="02020603050405020304" pitchFamily="18" charset="0"/>
                <a:cs typeface="Times New Roman" panose="02020603050405020304" pitchFamily="18" charset="0"/>
              </a:rPr>
              <a:t>chỉ</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nhau 1 giá trị của 1 biến (tương ứng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tổ</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hợp</a:t>
            </a:r>
            <a:r>
              <a:rPr lang="en-US" sz="2400" dirty="0">
                <a:latin typeface="Times New Roman" panose="02020603050405020304" pitchFamily="18" charset="0"/>
                <a:cs typeface="Times New Roman" panose="02020603050405020304" pitchFamily="18" charset="0"/>
              </a:rPr>
              <a:t> biến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nhau 1 giá trị) </a:t>
            </a:r>
          </a:p>
          <a:p>
            <a:pPr lvl="1" algn="just">
              <a:spcBef>
                <a:spcPts val="1200"/>
              </a:spcBef>
            </a:pPr>
            <a:r>
              <a:rPr lang="en-US" sz="2400" dirty="0" err="1">
                <a:latin typeface="Times New Roman" panose="02020603050405020304" pitchFamily="18" charset="0"/>
                <a:cs typeface="Times New Roman" panose="02020603050405020304" pitchFamily="18" charset="0"/>
              </a:rPr>
              <a:t>Bìa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Karnaugh</a:t>
            </a:r>
            <a:r>
              <a:rPr lang="en-US" sz="2400" dirty="0">
                <a:latin typeface="Times New Roman" panose="02020603050405020304" pitchFamily="18" charset="0"/>
                <a:cs typeface="Times New Roman" panose="02020603050405020304" pitchFamily="18" charset="0"/>
              </a:rPr>
              <a:t> có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gian</a:t>
            </a:r>
            <a:endParaRPr lang="en-US" sz="2400" dirty="0">
              <a:latin typeface="Times New Roman" panose="02020603050405020304" pitchFamily="18" charset="0"/>
              <a:cs typeface="Times New Roman" panose="02020603050405020304" pitchFamily="18" charset="0"/>
            </a:endParaRPr>
          </a:p>
        </p:txBody>
      </p:sp>
      <p:sp>
        <p:nvSpPr>
          <p:cNvPr id="4" name="Slide Number Placeholder 5"/>
          <p:cNvSpPr>
            <a:spLocks noGrp="1"/>
          </p:cNvSpPr>
          <p:nvPr>
            <p:ph type="sldNum" sz="quarter" idx="12"/>
          </p:nvPr>
        </p:nvSpPr>
        <p:spPr/>
        <p:txBody>
          <a:bodyPr/>
          <a:lstStyle/>
          <a:p>
            <a:fld id="{39C3314D-FF04-46A2-8F74-9504820BDACB}" type="slidenum">
              <a:rPr lang="en-US"/>
              <a:pPr/>
              <a:t>44</a:t>
            </a:fld>
            <a:endParaRPr lang="en-US"/>
          </a:p>
        </p:txBody>
      </p:sp>
      <p:sp>
        <p:nvSpPr>
          <p:cNvPr id="5" name="Rectangle 2"/>
          <p:cNvSpPr txBox="1">
            <a:spLocks noChangeArrowheads="1"/>
          </p:cNvSpPr>
          <p:nvPr/>
        </p:nvSpPr>
        <p:spPr>
          <a:xfrm>
            <a:off x="1175657" y="3225796"/>
            <a:ext cx="8229600" cy="515112"/>
          </a:xfrm>
          <a:prstGeom prst="rect">
            <a:avLst/>
          </a:prstGeom>
        </p:spPr>
        <p:txBody>
          <a:bodyPr vert="horz" lIns="91440" tIns="45720" rIns="91440" bIns="45720" rtlCol="0" anchor="ctr">
            <a:noAutofit/>
          </a:bodyPr>
          <a:lstStyle/>
          <a:p>
            <a:pPr fontAlgn="auto">
              <a:spcAft>
                <a:spcPts val="0"/>
              </a:spcAft>
              <a:buFont typeface="Arial" pitchFamily="34" charset="0"/>
              <a:buChar char="•"/>
              <a:defRPr/>
            </a:pPr>
            <a:r>
              <a:rPr lang="en-US" sz="2800" b="1" dirty="0">
                <a:solidFill>
                  <a:srgbClr val="002060"/>
                </a:solidFill>
                <a:latin typeface="Times New Roman" panose="02020603050405020304" pitchFamily="18" charset="0"/>
                <a:ea typeface="+mj-ea"/>
                <a:cs typeface="Times New Roman" panose="02020603050405020304" pitchFamily="18" charset="0"/>
              </a:rPr>
              <a:t> </a:t>
            </a:r>
            <a:r>
              <a:rPr lang="en-US" sz="2800" b="1" dirty="0" err="1">
                <a:solidFill>
                  <a:srgbClr val="002060"/>
                </a:solidFill>
                <a:latin typeface="Times New Roman" panose="02020603050405020304" pitchFamily="18" charset="0"/>
                <a:ea typeface="+mj-ea"/>
                <a:cs typeface="Times New Roman" panose="02020603050405020304" pitchFamily="18" charset="0"/>
              </a:rPr>
              <a:t>Bìa</a:t>
            </a:r>
            <a:r>
              <a:rPr lang="en-US" sz="2800" b="1" dirty="0">
                <a:solidFill>
                  <a:srgbClr val="002060"/>
                </a:solidFill>
                <a:latin typeface="Times New Roman" panose="02020603050405020304" pitchFamily="18" charset="0"/>
                <a:ea typeface="+mj-ea"/>
                <a:cs typeface="Times New Roman" panose="02020603050405020304" pitchFamily="18" charset="0"/>
              </a:rPr>
              <a:t> </a:t>
            </a:r>
            <a:r>
              <a:rPr lang="en-US" sz="2800" b="1" dirty="0" err="1">
                <a:solidFill>
                  <a:srgbClr val="002060"/>
                </a:solidFill>
                <a:latin typeface="Times New Roman" panose="02020603050405020304" pitchFamily="18" charset="0"/>
                <a:ea typeface="+mj-ea"/>
                <a:cs typeface="Times New Roman" panose="02020603050405020304" pitchFamily="18" charset="0"/>
              </a:rPr>
              <a:t>Karnaugh</a:t>
            </a:r>
            <a:r>
              <a:rPr lang="en-US" sz="2800" b="1" dirty="0">
                <a:solidFill>
                  <a:srgbClr val="002060"/>
                </a:solidFill>
                <a:latin typeface="Times New Roman" panose="02020603050405020304" pitchFamily="18" charset="0"/>
                <a:ea typeface="+mj-ea"/>
                <a:cs typeface="Times New Roman" panose="02020603050405020304" pitchFamily="18" charset="0"/>
              </a:rPr>
              <a:t> </a:t>
            </a:r>
            <a:r>
              <a:rPr lang="en-US" sz="2800" b="1" dirty="0" err="1">
                <a:solidFill>
                  <a:srgbClr val="002060"/>
                </a:solidFill>
                <a:latin typeface="Times New Roman" panose="02020603050405020304" pitchFamily="18" charset="0"/>
                <a:ea typeface="+mj-ea"/>
                <a:cs typeface="Times New Roman" panose="02020603050405020304" pitchFamily="18" charset="0"/>
              </a:rPr>
              <a:t>cho</a:t>
            </a:r>
            <a:r>
              <a:rPr lang="en-US" sz="2800" b="1" dirty="0">
                <a:solidFill>
                  <a:srgbClr val="002060"/>
                </a:solidFill>
                <a:latin typeface="Times New Roman" panose="02020603050405020304" pitchFamily="18" charset="0"/>
                <a:ea typeface="+mj-ea"/>
                <a:cs typeface="Times New Roman" panose="02020603050405020304" pitchFamily="18" charset="0"/>
              </a:rPr>
              <a:t> </a:t>
            </a:r>
            <a:r>
              <a:rPr lang="en-US" sz="2800" b="1" dirty="0" err="1">
                <a:solidFill>
                  <a:srgbClr val="002060"/>
                </a:solidFill>
                <a:latin typeface="Times New Roman" panose="02020603050405020304" pitchFamily="18" charset="0"/>
                <a:ea typeface="+mj-ea"/>
                <a:cs typeface="Times New Roman" panose="02020603050405020304" pitchFamily="18" charset="0"/>
              </a:rPr>
              <a:t>hàm</a:t>
            </a:r>
            <a:r>
              <a:rPr lang="en-US" sz="2800" b="1" dirty="0">
                <a:solidFill>
                  <a:srgbClr val="002060"/>
                </a:solidFill>
                <a:latin typeface="Times New Roman" panose="02020603050405020304" pitchFamily="18" charset="0"/>
                <a:ea typeface="+mj-ea"/>
                <a:cs typeface="Times New Roman" panose="02020603050405020304" pitchFamily="18" charset="0"/>
              </a:rPr>
              <a:t> 2, 3, 4 biến</a:t>
            </a:r>
          </a:p>
        </p:txBody>
      </p:sp>
      <p:graphicFrame>
        <p:nvGraphicFramePr>
          <p:cNvPr id="1981441" name="Object 1"/>
          <p:cNvGraphicFramePr>
            <a:graphicFrameLocks noChangeAspect="1"/>
          </p:cNvGraphicFramePr>
          <p:nvPr>
            <p:extLst>
              <p:ext uri="{D42A27DB-BD31-4B8C-83A1-F6EECF244321}">
                <p14:modId xmlns:p14="http://schemas.microsoft.com/office/powerpoint/2010/main" val="3621987030"/>
              </p:ext>
            </p:extLst>
          </p:nvPr>
        </p:nvGraphicFramePr>
        <p:xfrm>
          <a:off x="1175657" y="3969890"/>
          <a:ext cx="2477174" cy="2477174"/>
        </p:xfrm>
        <a:graphic>
          <a:graphicData uri="http://schemas.openxmlformats.org/presentationml/2006/ole">
            <mc:AlternateContent xmlns:mc="http://schemas.openxmlformats.org/markup-compatibility/2006">
              <mc:Choice xmlns:v="urn:schemas-microsoft-com:vml" Requires="v">
                <p:oleObj spid="_x0000_s1982251" name="Visio" r:id="rId3" imgW="1144000" imgH="1144000" progId="">
                  <p:embed/>
                </p:oleObj>
              </mc:Choice>
              <mc:Fallback>
                <p:oleObj name="Visio" r:id="rId3" imgW="1144000" imgH="1144000" progId="">
                  <p:embed/>
                  <p:pic>
                    <p:nvPicPr>
                      <p:cNvPr id="0" name="Picture 5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657" y="3969890"/>
                        <a:ext cx="2477174" cy="2477174"/>
                      </a:xfrm>
                      <a:prstGeom prst="rect">
                        <a:avLst/>
                      </a:prstGeom>
                      <a:noFill/>
                      <a:ln>
                        <a:noFill/>
                      </a:ln>
                      <a:effectLst/>
                      <a:extLst/>
                    </p:spPr>
                  </p:pic>
                </p:oleObj>
              </mc:Fallback>
            </mc:AlternateContent>
          </a:graphicData>
        </a:graphic>
      </p:graphicFrame>
      <p:graphicFrame>
        <p:nvGraphicFramePr>
          <p:cNvPr id="1981442" name="Object 2"/>
          <p:cNvGraphicFramePr>
            <a:graphicFrameLocks noChangeAspect="1"/>
          </p:cNvGraphicFramePr>
          <p:nvPr>
            <p:extLst>
              <p:ext uri="{D42A27DB-BD31-4B8C-83A1-F6EECF244321}">
                <p14:modId xmlns:p14="http://schemas.microsoft.com/office/powerpoint/2010/main" val="2169514124"/>
              </p:ext>
            </p:extLst>
          </p:nvPr>
        </p:nvGraphicFramePr>
        <p:xfrm>
          <a:off x="4088127" y="3969890"/>
          <a:ext cx="4108017" cy="2502802"/>
        </p:xfrm>
        <a:graphic>
          <a:graphicData uri="http://schemas.openxmlformats.org/presentationml/2006/ole">
            <mc:AlternateContent xmlns:mc="http://schemas.openxmlformats.org/markup-compatibility/2006">
              <mc:Choice xmlns:v="urn:schemas-microsoft-com:vml" Requires="v">
                <p:oleObj spid="_x0000_s1982252" name="Visio" r:id="rId5" imgW="1875581" imgH="1144126" progId="">
                  <p:embed/>
                </p:oleObj>
              </mc:Choice>
              <mc:Fallback>
                <p:oleObj name="Visio" r:id="rId5" imgW="1875581" imgH="1144126" progId="">
                  <p:embed/>
                  <p:pic>
                    <p:nvPicPr>
                      <p:cNvPr id="0" name="Picture 5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8127" y="3969890"/>
                        <a:ext cx="4108017" cy="2502802"/>
                      </a:xfrm>
                      <a:prstGeom prst="rect">
                        <a:avLst/>
                      </a:prstGeom>
                      <a:noFill/>
                      <a:extLst/>
                    </p:spPr>
                  </p:pic>
                </p:oleObj>
              </mc:Fallback>
            </mc:AlternateContent>
          </a:graphicData>
        </a:graphic>
      </p:graphicFrame>
      <p:graphicFrame>
        <p:nvGraphicFramePr>
          <p:cNvPr id="1981443" name="Object 3"/>
          <p:cNvGraphicFramePr>
            <a:graphicFrameLocks noChangeAspect="1"/>
          </p:cNvGraphicFramePr>
          <p:nvPr>
            <p:extLst>
              <p:ext uri="{D42A27DB-BD31-4B8C-83A1-F6EECF244321}">
                <p14:modId xmlns:p14="http://schemas.microsoft.com/office/powerpoint/2010/main" val="1569656858"/>
              </p:ext>
            </p:extLst>
          </p:nvPr>
        </p:nvGraphicFramePr>
        <p:xfrm>
          <a:off x="8486321" y="3969889"/>
          <a:ext cx="2477174" cy="2477174"/>
        </p:xfrm>
        <a:graphic>
          <a:graphicData uri="http://schemas.openxmlformats.org/presentationml/2006/ole">
            <mc:AlternateContent xmlns:mc="http://schemas.openxmlformats.org/markup-compatibility/2006">
              <mc:Choice xmlns:v="urn:schemas-microsoft-com:vml" Requires="v">
                <p:oleObj spid="_x0000_s1982253" name="Visio" r:id="rId7" imgW="1866550" imgH="1866637" progId="">
                  <p:embed/>
                </p:oleObj>
              </mc:Choice>
              <mc:Fallback>
                <p:oleObj name="Visio" r:id="rId7" imgW="1866550" imgH="1866637" progId="">
                  <p:embed/>
                  <p:pic>
                    <p:nvPicPr>
                      <p:cNvPr id="0" name="Picture 57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86321" y="3969889"/>
                        <a:ext cx="2477174" cy="2477174"/>
                      </a:xfrm>
                      <a:prstGeom prst="rect">
                        <a:avLst/>
                      </a:prstGeom>
                      <a:noFill/>
                      <a:ln>
                        <a:noFill/>
                      </a:ln>
                      <a:effectLst/>
                      <a:extLst/>
                    </p:spPr>
                  </p:pic>
                </p:oleObj>
              </mc:Fallback>
            </mc:AlternateContent>
          </a:graphicData>
        </a:graphic>
      </p:graphicFrame>
      <p:sp>
        <p:nvSpPr>
          <p:cNvPr id="10" name="Rectangle 2"/>
          <p:cNvSpPr txBox="1">
            <a:spLocks noChangeArrowheads="1"/>
          </p:cNvSpPr>
          <p:nvPr/>
        </p:nvSpPr>
        <p:spPr>
          <a:xfrm>
            <a:off x="174170" y="188686"/>
            <a:ext cx="9768115" cy="65064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3200" b="1" dirty="0" smtClean="0">
                <a:solidFill>
                  <a:srgbClr val="C00000"/>
                </a:solidFill>
                <a:latin typeface="Times New Roman" panose="02020603050405020304" pitchFamily="18" charset="0"/>
                <a:cs typeface="Times New Roman" panose="02020603050405020304" pitchFamily="18" charset="0"/>
              </a:rPr>
              <a:t>2.4. </a:t>
            </a:r>
            <a:r>
              <a:rPr lang="en-US" sz="3200" b="1" dirty="0" err="1" smtClean="0">
                <a:solidFill>
                  <a:srgbClr val="C00000"/>
                </a:solidFill>
                <a:latin typeface="Times New Roman" panose="02020603050405020304" pitchFamily="18" charset="0"/>
                <a:cs typeface="Times New Roman" panose="02020603050405020304" pitchFamily="18" charset="0"/>
              </a:rPr>
              <a:t>Tối</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thiểu</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hàm</a:t>
            </a:r>
            <a:r>
              <a:rPr lang="en-US" sz="3200" b="1" dirty="0" smtClean="0">
                <a:solidFill>
                  <a:srgbClr val="C00000"/>
                </a:solidFill>
                <a:latin typeface="Times New Roman" panose="02020603050405020304" pitchFamily="18" charset="0"/>
                <a:cs typeface="Times New Roman" panose="02020603050405020304" pitchFamily="18" charset="0"/>
              </a:rPr>
              <a:t> logic – </a:t>
            </a:r>
            <a:r>
              <a:rPr lang="en-US" sz="3200" b="1" dirty="0" err="1" smtClean="0">
                <a:solidFill>
                  <a:srgbClr val="C00000"/>
                </a:solidFill>
                <a:latin typeface="Times New Roman" panose="02020603050405020304" pitchFamily="18" charset="0"/>
                <a:cs typeface="Times New Roman" panose="02020603050405020304" pitchFamily="18" charset="0"/>
              </a:rPr>
              <a:t>Sử</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dụng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bảng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Karnaugh</a:t>
            </a:r>
            <a:r>
              <a:rPr lang="en-US" sz="3200" b="1" dirty="0" smtClean="0">
                <a:solidFill>
                  <a:srgbClr val="C00000"/>
                </a:solidFill>
                <a:latin typeface="Times New Roman" panose="02020603050405020304" pitchFamily="18" charset="0"/>
                <a:cs typeface="Times New Roman" panose="02020603050405020304" pitchFamily="18" charset="0"/>
              </a:rPr>
              <a:t> (1)</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02499">
                                            <p:txEl>
                                              <p:pRg st="0" end="0"/>
                                            </p:txEl>
                                          </p:spTgt>
                                        </p:tgtEl>
                                        <p:attrNameLst>
                                          <p:attrName>style.visibility</p:attrName>
                                        </p:attrNameLst>
                                      </p:cBhvr>
                                      <p:to>
                                        <p:strVal val="visible"/>
                                      </p:to>
                                    </p:set>
                                    <p:animEffect transition="in" filter="fade">
                                      <p:cBhvr>
                                        <p:cTn id="7" dur="1000"/>
                                        <p:tgtEl>
                                          <p:spTgt spid="1002499">
                                            <p:txEl>
                                              <p:pRg st="0" end="0"/>
                                            </p:txEl>
                                          </p:spTgt>
                                        </p:tgtEl>
                                      </p:cBhvr>
                                    </p:animEffect>
                                    <p:anim calcmode="lin" valueType="num">
                                      <p:cBhvr>
                                        <p:cTn id="8" dur="1000" fill="hold"/>
                                        <p:tgtEl>
                                          <p:spTgt spid="100249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0249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02499">
                                            <p:txEl>
                                              <p:pRg st="1" end="1"/>
                                            </p:txEl>
                                          </p:spTgt>
                                        </p:tgtEl>
                                        <p:attrNameLst>
                                          <p:attrName>style.visibility</p:attrName>
                                        </p:attrNameLst>
                                      </p:cBhvr>
                                      <p:to>
                                        <p:strVal val="visible"/>
                                      </p:to>
                                    </p:set>
                                    <p:animEffect transition="in" filter="fade">
                                      <p:cBhvr>
                                        <p:cTn id="12" dur="1000"/>
                                        <p:tgtEl>
                                          <p:spTgt spid="1002499">
                                            <p:txEl>
                                              <p:pRg st="1" end="1"/>
                                            </p:txEl>
                                          </p:spTgt>
                                        </p:tgtEl>
                                      </p:cBhvr>
                                    </p:animEffect>
                                    <p:anim calcmode="lin" valueType="num">
                                      <p:cBhvr>
                                        <p:cTn id="13" dur="1000" fill="hold"/>
                                        <p:tgtEl>
                                          <p:spTgt spid="100249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002499">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02499">
                                            <p:txEl>
                                              <p:pRg st="2" end="2"/>
                                            </p:txEl>
                                          </p:spTgt>
                                        </p:tgtEl>
                                        <p:attrNameLst>
                                          <p:attrName>style.visibility</p:attrName>
                                        </p:attrNameLst>
                                      </p:cBhvr>
                                      <p:to>
                                        <p:strVal val="visible"/>
                                      </p:to>
                                    </p:set>
                                    <p:animEffect transition="in" filter="fade">
                                      <p:cBhvr>
                                        <p:cTn id="17" dur="1000"/>
                                        <p:tgtEl>
                                          <p:spTgt spid="1002499">
                                            <p:txEl>
                                              <p:pRg st="2" end="2"/>
                                            </p:txEl>
                                          </p:spTgt>
                                        </p:tgtEl>
                                      </p:cBhvr>
                                    </p:animEffect>
                                    <p:anim calcmode="lin" valueType="num">
                                      <p:cBhvr>
                                        <p:cTn id="18" dur="1000" fill="hold"/>
                                        <p:tgtEl>
                                          <p:spTgt spid="1002499">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00249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981441"/>
                                        </p:tgtEl>
                                        <p:attrNameLst>
                                          <p:attrName>style.visibility</p:attrName>
                                        </p:attrNameLst>
                                      </p:cBhvr>
                                      <p:to>
                                        <p:strVal val="visible"/>
                                      </p:to>
                                    </p:set>
                                    <p:animEffect transition="in" filter="barn(inVertical)">
                                      <p:cBhvr>
                                        <p:cTn id="31" dur="1000"/>
                                        <p:tgtEl>
                                          <p:spTgt spid="198144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1981442"/>
                                        </p:tgtEl>
                                        <p:attrNameLst>
                                          <p:attrName>style.visibility</p:attrName>
                                        </p:attrNameLst>
                                      </p:cBhvr>
                                      <p:to>
                                        <p:strVal val="visible"/>
                                      </p:to>
                                    </p:set>
                                    <p:animEffect transition="in" filter="barn(inVertical)">
                                      <p:cBhvr>
                                        <p:cTn id="36" dur="1000"/>
                                        <p:tgtEl>
                                          <p:spTgt spid="1981442"/>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1981443"/>
                                        </p:tgtEl>
                                        <p:attrNameLst>
                                          <p:attrName>style.visibility</p:attrName>
                                        </p:attrNameLst>
                                      </p:cBhvr>
                                      <p:to>
                                        <p:strVal val="visible"/>
                                      </p:to>
                                    </p:set>
                                    <p:animEffect transition="in" filter="barn(inVertical)">
                                      <p:cBhvr>
                                        <p:cTn id="41" dur="1000"/>
                                        <p:tgtEl>
                                          <p:spTgt spid="198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2499" grpId="0" build="p"/>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4546" name="Rectangle 2"/>
          <p:cNvSpPr>
            <a:spLocks noGrp="1" noChangeArrowheads="1"/>
          </p:cNvSpPr>
          <p:nvPr>
            <p:ph type="title"/>
          </p:nvPr>
        </p:nvSpPr>
        <p:spPr>
          <a:xfrm>
            <a:off x="1045029" y="862240"/>
            <a:ext cx="7561942" cy="533400"/>
          </a:xfrm>
        </p:spPr>
        <p:txBody>
          <a:bodyPr>
            <a:noAutofit/>
          </a:bodyPr>
          <a:lstStyle/>
          <a:p>
            <a:pPr marL="457200" indent="-457200" algn="l">
              <a:buFont typeface="Wingdings" panose="05000000000000000000" pitchFamily="2" charset="2"/>
              <a:buChar char="v"/>
            </a:pPr>
            <a:r>
              <a:rPr lang="en-US" sz="2800" b="1" dirty="0" err="1" smtClean="0">
                <a:solidFill>
                  <a:srgbClr val="002060"/>
                </a:solidFill>
              </a:rPr>
              <a:t>Quy</a:t>
            </a:r>
            <a:r>
              <a:rPr lang="en-US" sz="2800" b="1" dirty="0" smtClean="0">
                <a:solidFill>
                  <a:srgbClr val="002060"/>
                </a:solidFill>
              </a:rPr>
              <a:t> </a:t>
            </a:r>
            <a:r>
              <a:rPr lang="en-US" sz="2800" b="1" dirty="0">
                <a:solidFill>
                  <a:srgbClr val="002060"/>
                </a:solidFill>
              </a:rPr>
              <a:t>tắc nhóm (</a:t>
            </a:r>
            <a:r>
              <a:rPr lang="en-US" sz="2800" b="1" dirty="0">
                <a:solidFill>
                  <a:srgbClr val="002060"/>
                </a:solidFill>
                <a:latin typeface="Times New Roman" panose="02020603050405020304" pitchFamily="18" charset="0"/>
                <a:cs typeface="Times New Roman" panose="02020603050405020304" pitchFamily="18" charset="0"/>
              </a:rPr>
              <a:t>dạng</a:t>
            </a:r>
            <a:r>
              <a:rPr lang="en-US" sz="2800" b="1" dirty="0">
                <a:solidFill>
                  <a:srgbClr val="002060"/>
                </a:solidFill>
              </a:rPr>
              <a:t> tuyển chính quy)</a:t>
            </a:r>
          </a:p>
        </p:txBody>
      </p:sp>
      <p:sp>
        <p:nvSpPr>
          <p:cNvPr id="1004547" name="Rectangle 3"/>
          <p:cNvSpPr>
            <a:spLocks noGrp="1" noChangeArrowheads="1"/>
          </p:cNvSpPr>
          <p:nvPr>
            <p:ph idx="1"/>
          </p:nvPr>
        </p:nvSpPr>
        <p:spPr>
          <a:xfrm>
            <a:off x="174171" y="1422406"/>
            <a:ext cx="11727544" cy="5203370"/>
          </a:xfrm>
        </p:spPr>
        <p:txBody>
          <a:bodyPr>
            <a:noAutofit/>
          </a:bodyPr>
          <a:lstStyle/>
          <a:p>
            <a:pPr algn="just"/>
            <a:r>
              <a:rPr lang="en-US" sz="2800" dirty="0">
                <a:latin typeface="Times New Roman" panose="02020603050405020304" pitchFamily="18" charset="0"/>
                <a:cs typeface="Times New Roman" panose="02020603050405020304" pitchFamily="18" charset="0"/>
              </a:rPr>
              <a:t>Nhóm 2</a:t>
            </a:r>
            <a:r>
              <a:rPr lang="en-US" sz="2800" baseline="30000" dirty="0">
                <a:latin typeface="Times New Roman" panose="02020603050405020304" pitchFamily="18" charset="0"/>
                <a:cs typeface="Times New Roman" panose="02020603050405020304" pitchFamily="18" charset="0"/>
              </a:rPr>
              <a:t>n</a:t>
            </a:r>
            <a:r>
              <a:rPr lang="en-US" sz="2800" dirty="0">
                <a:latin typeface="Times New Roman" panose="02020603050405020304" pitchFamily="18" charset="0"/>
                <a:cs typeface="Times New Roman" panose="02020603050405020304" pitchFamily="18" charset="0"/>
              </a:rPr>
              <a:t> ô liền kề </a:t>
            </a:r>
            <a:r>
              <a:rPr lang="en-US" sz="2800" noProof="1">
                <a:latin typeface="Times New Roman" panose="02020603050405020304" pitchFamily="18" charset="0"/>
                <a:cs typeface="Times New Roman" panose="02020603050405020304" pitchFamily="18" charset="0"/>
              </a:rPr>
              <a:t>mà</a:t>
            </a:r>
            <a:r>
              <a:rPr lang="en-US" sz="2800" dirty="0">
                <a:latin typeface="Times New Roman" panose="02020603050405020304" pitchFamily="18" charset="0"/>
                <a:cs typeface="Times New Roman" panose="02020603050405020304" pitchFamily="18" charset="0"/>
              </a:rPr>
              <a:t> giá trị của </a:t>
            </a:r>
            <a:r>
              <a:rPr lang="en-US" sz="2800" dirty="0" err="1">
                <a:latin typeface="Times New Roman" panose="02020603050405020304" pitchFamily="18" charset="0"/>
                <a:cs typeface="Times New Roman" panose="02020603050405020304" pitchFamily="18" charset="0"/>
              </a:rPr>
              <a:t>hàm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cùng</a:t>
            </a:r>
            <a:r>
              <a:rPr lang="en-US" sz="2800" dirty="0">
                <a:latin typeface="Times New Roman" panose="02020603050405020304" pitchFamily="18" charset="0"/>
                <a:cs typeface="Times New Roman" panose="02020603050405020304" pitchFamily="18" charset="0"/>
              </a:rPr>
              <a:t> bằng 1 </a:t>
            </a:r>
            <a:r>
              <a:rPr lang="en-US" sz="2800" dirty="0" err="1">
                <a:latin typeface="Times New Roman" panose="02020603050405020304" pitchFamily="18" charset="0"/>
                <a:cs typeface="Times New Roman" panose="02020603050405020304" pitchFamily="18" charset="0"/>
              </a:rPr>
              <a:t>lại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với</a:t>
            </a:r>
            <a:r>
              <a:rPr lang="en-US" sz="2800" dirty="0">
                <a:latin typeface="Times New Roman" panose="02020603050405020304" pitchFamily="18" charset="0"/>
                <a:cs typeface="Times New Roman" panose="02020603050405020304" pitchFamily="18" charset="0"/>
              </a:rPr>
              <a:t> nhau </a:t>
            </a:r>
            <a:r>
              <a:rPr lang="en-US" sz="2800" dirty="0" err="1">
                <a:latin typeface="Times New Roman" panose="02020603050405020304" pitchFamily="18" charset="0"/>
                <a:cs typeface="Times New Roman" panose="02020603050405020304" pitchFamily="18" charset="0"/>
              </a:rPr>
              <a:t>sao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cho</a:t>
            </a:r>
            <a:r>
              <a:rPr lang="en-US" sz="2800" dirty="0">
                <a:latin typeface="Times New Roman" panose="02020603050405020304" pitchFamily="18" charset="0"/>
                <a:cs typeface="Times New Roman" panose="02020603050405020304" pitchFamily="18" charset="0"/>
              </a:rPr>
              <a:t>:</a:t>
            </a:r>
          </a:p>
          <a:p>
            <a:pPr lvl="1" algn="just"/>
            <a:r>
              <a:rPr lang="en-US" sz="2400" dirty="0">
                <a:latin typeface="Times New Roman" panose="02020603050405020304" pitchFamily="18" charset="0"/>
                <a:cs typeface="Times New Roman" panose="02020603050405020304" pitchFamily="18" charset="0"/>
              </a:rPr>
              <a:t>Số </a:t>
            </a:r>
            <a:r>
              <a:rPr lang="en-US" sz="2400" dirty="0" err="1">
                <a:latin typeface="Times New Roman" panose="02020603050405020304" pitchFamily="18" charset="0"/>
                <a:cs typeface="Times New Roman" panose="02020603050405020304" pitchFamily="18" charset="0"/>
              </a:rPr>
              <a:t>lượng</a:t>
            </a:r>
            <a:r>
              <a:rPr lang="en-US" sz="2400" dirty="0">
                <a:latin typeface="Times New Roman" panose="02020603050405020304" pitchFamily="18" charset="0"/>
                <a:cs typeface="Times New Roman" panose="02020603050405020304" pitchFamily="18" charset="0"/>
              </a:rPr>
              <a:t> các ô trong nhóm là </a:t>
            </a:r>
            <a:r>
              <a:rPr lang="en-US" sz="2400" dirty="0" err="1">
                <a:latin typeface="Times New Roman" panose="02020603050405020304" pitchFamily="18" charset="0"/>
                <a:cs typeface="Times New Roman" panose="02020603050405020304" pitchFamily="18" charset="0"/>
              </a:rPr>
              <a:t>lớn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nhất</a:t>
            </a:r>
            <a:r>
              <a:rPr lang="en-US" sz="2400" dirty="0">
                <a:latin typeface="Times New Roman" panose="02020603050405020304" pitchFamily="18" charset="0"/>
                <a:cs typeface="Times New Roman" panose="02020603050405020304" pitchFamily="18" charset="0"/>
              </a:rPr>
              <a:t> có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được,</a:t>
            </a:r>
          </a:p>
          <a:p>
            <a:pPr lvl="1" algn="just"/>
            <a:r>
              <a:rPr lang="en-US" sz="2400" dirty="0" err="1">
                <a:latin typeface="Times New Roman" panose="02020603050405020304" pitchFamily="18" charset="0"/>
                <a:cs typeface="Times New Roman" panose="02020603050405020304" pitchFamily="18" charset="0"/>
              </a:rPr>
              <a:t>Đồng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số </a:t>
            </a:r>
            <a:r>
              <a:rPr lang="en-US" sz="2400" dirty="0" err="1">
                <a:latin typeface="Times New Roman" panose="02020603050405020304" pitchFamily="18" charset="0"/>
                <a:cs typeface="Times New Roman" panose="02020603050405020304" pitchFamily="18" charset="0"/>
              </a:rPr>
              <a:t>lượng</a:t>
            </a:r>
            <a:r>
              <a:rPr lang="en-US" sz="2400" dirty="0">
                <a:latin typeface="Times New Roman" panose="02020603050405020304" pitchFamily="18" charset="0"/>
                <a:cs typeface="Times New Roman" panose="02020603050405020304" pitchFamily="18" charset="0"/>
              </a:rPr>
              <a:t> ô trong nhóm phải là </a:t>
            </a:r>
            <a:r>
              <a:rPr lang="en-US" sz="2400" dirty="0" err="1">
                <a:latin typeface="Times New Roman" panose="02020603050405020304" pitchFamily="18" charset="0"/>
                <a:cs typeface="Times New Roman" panose="02020603050405020304" pitchFamily="18" charset="0"/>
              </a:rPr>
              <a:t>lũy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thừa</a:t>
            </a:r>
            <a:r>
              <a:rPr lang="en-US" sz="2400" dirty="0">
                <a:latin typeface="Times New Roman" panose="02020603050405020304" pitchFamily="18" charset="0"/>
                <a:cs typeface="Times New Roman" panose="02020603050405020304" pitchFamily="18" charset="0"/>
              </a:rPr>
              <a:t> của 2,</a:t>
            </a:r>
          </a:p>
          <a:p>
            <a:pPr lvl="1" algn="just"/>
            <a:r>
              <a:rPr lang="en-US" sz="2400" dirty="0">
                <a:latin typeface="Times New Roman" panose="02020603050405020304" pitchFamily="18" charset="0"/>
                <a:cs typeface="Times New Roman" panose="02020603050405020304" pitchFamily="18" charset="0"/>
              </a:rPr>
              <a:t>Và hình dạng của nhóm phải là hình chữ nhật hoặc hình vuông</a:t>
            </a:r>
          </a:p>
          <a:p>
            <a:pPr algn="just"/>
            <a:r>
              <a:rPr lang="en-US" sz="2800" dirty="0">
                <a:latin typeface="Times New Roman" panose="02020603050405020304" pitchFamily="18" charset="0"/>
                <a:cs typeface="Times New Roman" panose="02020603050405020304" pitchFamily="18" charset="0"/>
              </a:rPr>
              <a:t>Nhóm có 2</a:t>
            </a:r>
            <a:r>
              <a:rPr lang="en-US" sz="2800" baseline="30000" dirty="0">
                <a:latin typeface="Times New Roman" panose="02020603050405020304" pitchFamily="18" charset="0"/>
                <a:cs typeface="Times New Roman" panose="02020603050405020304" pitchFamily="18" charset="0"/>
              </a:rPr>
              <a:t>n</a:t>
            </a:r>
            <a:r>
              <a:rPr lang="en-US" sz="2800" dirty="0">
                <a:latin typeface="Times New Roman" panose="02020603050405020304" pitchFamily="18" charset="0"/>
                <a:cs typeface="Times New Roman" panose="02020603050405020304" pitchFamily="18" charset="0"/>
              </a:rPr>
              <a:t> ô </a:t>
            </a:r>
            <a:r>
              <a:rPr lang="en-US" sz="2800" dirty="0">
                <a:latin typeface="Times New Roman" panose="02020603050405020304" pitchFamily="18" charset="0"/>
                <a:cs typeface="Times New Roman" panose="02020603050405020304" pitchFamily="18" charset="0"/>
                <a:sym typeface="Symbol" pitchFamily="18" charset="2"/>
              </a:rPr>
              <a:t> loại bỏ được n biến</a:t>
            </a:r>
          </a:p>
          <a:p>
            <a:pPr algn="just"/>
            <a:r>
              <a:rPr lang="en-US" sz="2800" dirty="0">
                <a:latin typeface="Times New Roman" panose="02020603050405020304" pitchFamily="18" charset="0"/>
                <a:cs typeface="Times New Roman" panose="02020603050405020304" pitchFamily="18" charset="0"/>
              </a:rPr>
              <a:t>Biến nào nhận được giá trị ngược nhau trong nhóm thì sẽ </a:t>
            </a:r>
            <a:r>
              <a:rPr lang="en-US" sz="2800" dirty="0" err="1">
                <a:latin typeface="Times New Roman" panose="02020603050405020304" pitchFamily="18" charset="0"/>
                <a:cs typeface="Times New Roman" panose="02020603050405020304" pitchFamily="18" charset="0"/>
              </a:rPr>
              <a:t>bị</a:t>
            </a:r>
            <a:r>
              <a:rPr lang="en-US" sz="2800" dirty="0">
                <a:latin typeface="Times New Roman" panose="02020603050405020304" pitchFamily="18" charset="0"/>
                <a:cs typeface="Times New Roman" panose="02020603050405020304" pitchFamily="18" charset="0"/>
              </a:rPr>
              <a:t> loại; biến nào nhận giá trị 1 - </a:t>
            </a:r>
            <a:r>
              <a:rPr lang="en-US" sz="2800" dirty="0" err="1">
                <a:latin typeface="Times New Roman" panose="02020603050405020304" pitchFamily="18" charset="0"/>
                <a:cs typeface="Times New Roman" panose="02020603050405020304" pitchFamily="18" charset="0"/>
              </a:rPr>
              <a:t>lấy</a:t>
            </a:r>
            <a:r>
              <a:rPr lang="en-US" sz="2800" dirty="0">
                <a:latin typeface="Times New Roman" panose="02020603050405020304" pitchFamily="18" charset="0"/>
                <a:cs typeface="Times New Roman" panose="02020603050405020304" pitchFamily="18" charset="0"/>
              </a:rPr>
              <a:t> dạng </a:t>
            </a:r>
            <a:r>
              <a:rPr lang="en-US" sz="2800" dirty="0" err="1">
                <a:latin typeface="Times New Roman" panose="02020603050405020304" pitchFamily="18" charset="0"/>
                <a:cs typeface="Times New Roman" panose="02020603050405020304" pitchFamily="18" charset="0"/>
              </a:rPr>
              <a:t>nguyên</a:t>
            </a:r>
            <a:r>
              <a:rPr lang="en-US" sz="2800" dirty="0">
                <a:latin typeface="Times New Roman" panose="02020603050405020304" pitchFamily="18" charset="0"/>
                <a:cs typeface="Times New Roman" panose="02020603050405020304" pitchFamily="18" charset="0"/>
              </a:rPr>
              <a:t>, nhận giá trị 0 – </a:t>
            </a:r>
            <a:r>
              <a:rPr lang="en-US" sz="2800" dirty="0" err="1">
                <a:latin typeface="Times New Roman" panose="02020603050405020304" pitchFamily="18" charset="0"/>
                <a:cs typeface="Times New Roman" panose="02020603050405020304" pitchFamily="18" charset="0"/>
              </a:rPr>
              <a:t>lấy</a:t>
            </a:r>
            <a:r>
              <a:rPr lang="en-US" sz="2800" dirty="0">
                <a:latin typeface="Times New Roman" panose="02020603050405020304" pitchFamily="18" charset="0"/>
                <a:cs typeface="Times New Roman" panose="02020603050405020304" pitchFamily="18" charset="0"/>
              </a:rPr>
              <a:t> dạng </a:t>
            </a:r>
            <a:r>
              <a:rPr lang="en-US" sz="2800" dirty="0" err="1">
                <a:latin typeface="Times New Roman" panose="02020603050405020304" pitchFamily="18" charset="0"/>
                <a:cs typeface="Times New Roman" panose="02020603050405020304" pitchFamily="18" charset="0"/>
              </a:rPr>
              <a:t>đảo</a:t>
            </a:r>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Các nhóm có </a:t>
            </a:r>
            <a:r>
              <a:rPr lang="en-US" sz="2800" dirty="0" err="1">
                <a:latin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trùng</a:t>
            </a:r>
            <a:r>
              <a:rPr lang="en-US" sz="2800" dirty="0">
                <a:latin typeface="Times New Roman" panose="02020603050405020304" pitchFamily="18" charset="0"/>
                <a:cs typeface="Times New Roman" panose="02020603050405020304" pitchFamily="18" charset="0"/>
              </a:rPr>
              <a:t> nhau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nhưng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được </a:t>
            </a:r>
            <a:r>
              <a:rPr lang="en-US" sz="2800" dirty="0" err="1">
                <a:latin typeface="Times New Roman" panose="02020603050405020304" pitchFamily="18" charset="0"/>
                <a:cs typeface="Times New Roman" panose="02020603050405020304" pitchFamily="18" charset="0"/>
              </a:rPr>
              <a:t>trùng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hoàn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toàn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phải nhóm </a:t>
            </a:r>
            <a:r>
              <a:rPr lang="en-US" sz="2800" dirty="0" err="1">
                <a:latin typeface="Times New Roman" panose="02020603050405020304" pitchFamily="18" charset="0"/>
                <a:cs typeface="Times New Roman" panose="02020603050405020304" pitchFamily="18" charset="0"/>
              </a:rPr>
              <a:t>hết</a:t>
            </a:r>
            <a:r>
              <a:rPr lang="en-US" sz="2800" dirty="0">
                <a:latin typeface="Times New Roman" panose="02020603050405020304" pitchFamily="18" charset="0"/>
                <a:cs typeface="Times New Roman" panose="02020603050405020304" pitchFamily="18" charset="0"/>
              </a:rPr>
              <a:t> các ô bằng 1</a:t>
            </a:r>
          </a:p>
          <a:p>
            <a:pPr algn="just"/>
            <a:r>
              <a:rPr lang="en-US" sz="2800" dirty="0">
                <a:latin typeface="Times New Roman" panose="02020603050405020304" pitchFamily="18" charset="0"/>
                <a:cs typeface="Times New Roman" panose="02020603050405020304" pitchFamily="18" charset="0"/>
              </a:rPr>
              <a:t>Số </a:t>
            </a:r>
            <a:r>
              <a:rPr lang="en-US" sz="2800" dirty="0" err="1">
                <a:latin typeface="Times New Roman" panose="02020603050405020304" pitchFamily="18" charset="0"/>
                <a:cs typeface="Times New Roman" panose="02020603050405020304" pitchFamily="18" charset="0"/>
              </a:rPr>
              <a:t>lượng</a:t>
            </a:r>
            <a:r>
              <a:rPr lang="en-US" sz="2800" dirty="0">
                <a:latin typeface="Times New Roman" panose="02020603050405020304" pitchFamily="18" charset="0"/>
                <a:cs typeface="Times New Roman" panose="02020603050405020304" pitchFamily="18" charset="0"/>
              </a:rPr>
              <a:t> nhóm chính bằng số </a:t>
            </a:r>
            <a:r>
              <a:rPr lang="en-US" sz="2800" dirty="0" err="1">
                <a:latin typeface="Times New Roman" panose="02020603050405020304" pitchFamily="18" charset="0"/>
                <a:cs typeface="Times New Roman" panose="02020603050405020304" pitchFamily="18" charset="0"/>
              </a:rPr>
              <a:t>lượng</a:t>
            </a:r>
            <a:r>
              <a:rPr lang="en-US" sz="2800" dirty="0">
                <a:latin typeface="Times New Roman" panose="02020603050405020304" pitchFamily="18" charset="0"/>
                <a:cs typeface="Times New Roman" panose="02020603050405020304" pitchFamily="18" charset="0"/>
              </a:rPr>
              <a:t> số </a:t>
            </a:r>
            <a:r>
              <a:rPr lang="en-US" sz="2800" dirty="0" err="1">
                <a:latin typeface="Times New Roman" panose="02020603050405020304" pitchFamily="18" charset="0"/>
                <a:cs typeface="Times New Roman" panose="02020603050405020304" pitchFamily="18" charset="0"/>
              </a:rPr>
              <a:t>hạng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sau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thiểu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hóa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mỗi</a:t>
            </a:r>
            <a:r>
              <a:rPr lang="en-US" sz="2800" dirty="0">
                <a:latin typeface="Times New Roman" panose="02020603050405020304" pitchFamily="18" charset="0"/>
                <a:cs typeface="Times New Roman" panose="02020603050405020304" pitchFamily="18" charset="0"/>
              </a:rPr>
              <a:t> nhóm tương ứng </a:t>
            </a:r>
            <a:r>
              <a:rPr lang="en-US" sz="2800" dirty="0" err="1">
                <a:latin typeface="Times New Roman" panose="02020603050405020304" pitchFamily="18" charset="0"/>
                <a:cs typeface="Times New Roman" panose="02020603050405020304" pitchFamily="18" charset="0"/>
              </a:rPr>
              <a:t>với</a:t>
            </a:r>
            <a:r>
              <a:rPr lang="en-US" sz="2800" dirty="0">
                <a:latin typeface="Times New Roman" panose="02020603050405020304" pitchFamily="18" charset="0"/>
                <a:cs typeface="Times New Roman" panose="02020603050405020304" pitchFamily="18" charset="0"/>
              </a:rPr>
              <a:t> 1 số </a:t>
            </a:r>
            <a:r>
              <a:rPr lang="en-US" sz="2800" dirty="0" err="1">
                <a:latin typeface="Times New Roman" panose="02020603050405020304" pitchFamily="18" charset="0"/>
                <a:cs typeface="Times New Roman" panose="02020603050405020304" pitchFamily="18" charset="0"/>
              </a:rPr>
              <a:t>hạng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quả</a:t>
            </a:r>
            <a:r>
              <a:rPr lang="en-US" sz="2800" dirty="0">
                <a:latin typeface="Times New Roman" panose="02020603050405020304" pitchFamily="18" charset="0"/>
                <a:cs typeface="Times New Roman" panose="02020603050405020304" pitchFamily="18" charset="0"/>
              </a:rPr>
              <a:t> được tổng các </a:t>
            </a:r>
            <a:r>
              <a:rPr lang="en-US" sz="2800" dirty="0" err="1">
                <a:latin typeface="Times New Roman" panose="02020603050405020304" pitchFamily="18" charset="0"/>
                <a:cs typeface="Times New Roman" panose="02020603050405020304" pitchFamily="18" charset="0"/>
              </a:rPr>
              <a:t>tích</a:t>
            </a:r>
            <a:endParaRPr lang="en-US" sz="2800" dirty="0">
              <a:latin typeface="Times New Roman" panose="02020603050405020304" pitchFamily="18" charset="0"/>
              <a:cs typeface="Times New Roman" panose="02020603050405020304" pitchFamily="18" charset="0"/>
            </a:endParaRPr>
          </a:p>
        </p:txBody>
      </p:sp>
      <p:sp>
        <p:nvSpPr>
          <p:cNvPr id="4" name="Slide Number Placeholder 5"/>
          <p:cNvSpPr>
            <a:spLocks noGrp="1"/>
          </p:cNvSpPr>
          <p:nvPr>
            <p:ph type="sldNum" sz="quarter" idx="12"/>
          </p:nvPr>
        </p:nvSpPr>
        <p:spPr/>
        <p:txBody>
          <a:bodyPr/>
          <a:lstStyle/>
          <a:p>
            <a:fld id="{602063E3-3017-4FE8-B4E8-069B02604E01}" type="slidenum">
              <a:rPr lang="en-US"/>
              <a:pPr/>
              <a:t>45</a:t>
            </a:fld>
            <a:endParaRPr lang="en-US"/>
          </a:p>
        </p:txBody>
      </p:sp>
      <p:sp>
        <p:nvSpPr>
          <p:cNvPr id="9" name="Rectangle 2"/>
          <p:cNvSpPr txBox="1">
            <a:spLocks noChangeArrowheads="1"/>
          </p:cNvSpPr>
          <p:nvPr/>
        </p:nvSpPr>
        <p:spPr>
          <a:xfrm>
            <a:off x="174170" y="188686"/>
            <a:ext cx="9768115" cy="65064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3200" b="1" dirty="0" smtClean="0">
                <a:solidFill>
                  <a:srgbClr val="C00000"/>
                </a:solidFill>
                <a:latin typeface="Times New Roman" panose="02020603050405020304" pitchFamily="18" charset="0"/>
                <a:cs typeface="Times New Roman" panose="02020603050405020304" pitchFamily="18" charset="0"/>
              </a:rPr>
              <a:t>2.4. </a:t>
            </a:r>
            <a:r>
              <a:rPr lang="en-US" sz="3200" b="1" dirty="0" err="1" smtClean="0">
                <a:solidFill>
                  <a:srgbClr val="C00000"/>
                </a:solidFill>
                <a:latin typeface="Times New Roman" panose="02020603050405020304" pitchFamily="18" charset="0"/>
                <a:cs typeface="Times New Roman" panose="02020603050405020304" pitchFamily="18" charset="0"/>
              </a:rPr>
              <a:t>Tối</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thiểu</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hàm</a:t>
            </a:r>
            <a:r>
              <a:rPr lang="en-US" sz="3200" b="1" dirty="0" smtClean="0">
                <a:solidFill>
                  <a:srgbClr val="C00000"/>
                </a:solidFill>
                <a:latin typeface="Times New Roman" panose="02020603050405020304" pitchFamily="18" charset="0"/>
                <a:cs typeface="Times New Roman" panose="02020603050405020304" pitchFamily="18" charset="0"/>
              </a:rPr>
              <a:t> logic – </a:t>
            </a:r>
            <a:r>
              <a:rPr lang="en-US" sz="3200" b="1" dirty="0" err="1" smtClean="0">
                <a:solidFill>
                  <a:srgbClr val="C00000"/>
                </a:solidFill>
                <a:latin typeface="Times New Roman" panose="02020603050405020304" pitchFamily="18" charset="0"/>
                <a:cs typeface="Times New Roman" panose="02020603050405020304" pitchFamily="18" charset="0"/>
              </a:rPr>
              <a:t>Sử</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dụng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bảng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Karnaugh</a:t>
            </a:r>
            <a:r>
              <a:rPr lang="en-US" sz="3200" b="1" dirty="0" smtClean="0">
                <a:solidFill>
                  <a:srgbClr val="C00000"/>
                </a:solidFill>
                <a:latin typeface="Times New Roman" panose="02020603050405020304" pitchFamily="18" charset="0"/>
                <a:cs typeface="Times New Roman" panose="02020603050405020304" pitchFamily="18" charset="0"/>
              </a:rPr>
              <a:t> (2)</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04546"/>
                                        </p:tgtEl>
                                        <p:attrNameLst>
                                          <p:attrName>style.visibility</p:attrName>
                                        </p:attrNameLst>
                                      </p:cBhvr>
                                      <p:to>
                                        <p:strVal val="visible"/>
                                      </p:to>
                                    </p:set>
                                    <p:animEffect transition="in" filter="fade">
                                      <p:cBhvr>
                                        <p:cTn id="7" dur="1000"/>
                                        <p:tgtEl>
                                          <p:spTgt spid="1004546"/>
                                        </p:tgtEl>
                                      </p:cBhvr>
                                    </p:animEffect>
                                    <p:anim calcmode="lin" valueType="num">
                                      <p:cBhvr>
                                        <p:cTn id="8" dur="1000" fill="hold"/>
                                        <p:tgtEl>
                                          <p:spTgt spid="1004546"/>
                                        </p:tgtEl>
                                        <p:attrNameLst>
                                          <p:attrName>ppt_x</p:attrName>
                                        </p:attrNameLst>
                                      </p:cBhvr>
                                      <p:tavLst>
                                        <p:tav tm="0">
                                          <p:val>
                                            <p:strVal val="#ppt_x"/>
                                          </p:val>
                                        </p:tav>
                                        <p:tav tm="100000">
                                          <p:val>
                                            <p:strVal val="#ppt_x"/>
                                          </p:val>
                                        </p:tav>
                                      </p:tavLst>
                                    </p:anim>
                                    <p:anim calcmode="lin" valueType="num">
                                      <p:cBhvr>
                                        <p:cTn id="9" dur="1000" fill="hold"/>
                                        <p:tgtEl>
                                          <p:spTgt spid="100454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04547">
                                            <p:txEl>
                                              <p:pRg st="0" end="0"/>
                                            </p:txEl>
                                          </p:spTgt>
                                        </p:tgtEl>
                                        <p:attrNameLst>
                                          <p:attrName>style.visibility</p:attrName>
                                        </p:attrNameLst>
                                      </p:cBhvr>
                                      <p:to>
                                        <p:strVal val="visible"/>
                                      </p:to>
                                    </p:set>
                                    <p:animEffect transition="in" filter="fade">
                                      <p:cBhvr>
                                        <p:cTn id="14" dur="1000"/>
                                        <p:tgtEl>
                                          <p:spTgt spid="1004547">
                                            <p:txEl>
                                              <p:pRg st="0" end="0"/>
                                            </p:txEl>
                                          </p:spTgt>
                                        </p:tgtEl>
                                      </p:cBhvr>
                                    </p:animEffect>
                                    <p:anim calcmode="lin" valueType="num">
                                      <p:cBhvr>
                                        <p:cTn id="15" dur="1000" fill="hold"/>
                                        <p:tgtEl>
                                          <p:spTgt spid="100454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00454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004547">
                                            <p:txEl>
                                              <p:pRg st="1" end="1"/>
                                            </p:txEl>
                                          </p:spTgt>
                                        </p:tgtEl>
                                        <p:attrNameLst>
                                          <p:attrName>style.visibility</p:attrName>
                                        </p:attrNameLst>
                                      </p:cBhvr>
                                      <p:to>
                                        <p:strVal val="visible"/>
                                      </p:to>
                                    </p:set>
                                    <p:animEffect transition="in" filter="fade">
                                      <p:cBhvr>
                                        <p:cTn id="19" dur="1000"/>
                                        <p:tgtEl>
                                          <p:spTgt spid="1004547">
                                            <p:txEl>
                                              <p:pRg st="1" end="1"/>
                                            </p:txEl>
                                          </p:spTgt>
                                        </p:tgtEl>
                                      </p:cBhvr>
                                    </p:animEffect>
                                    <p:anim calcmode="lin" valueType="num">
                                      <p:cBhvr>
                                        <p:cTn id="20" dur="1000" fill="hold"/>
                                        <p:tgtEl>
                                          <p:spTgt spid="100454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004547">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04547">
                                            <p:txEl>
                                              <p:pRg st="2" end="2"/>
                                            </p:txEl>
                                          </p:spTgt>
                                        </p:tgtEl>
                                        <p:attrNameLst>
                                          <p:attrName>style.visibility</p:attrName>
                                        </p:attrNameLst>
                                      </p:cBhvr>
                                      <p:to>
                                        <p:strVal val="visible"/>
                                      </p:to>
                                    </p:set>
                                    <p:animEffect transition="in" filter="fade">
                                      <p:cBhvr>
                                        <p:cTn id="24" dur="1000"/>
                                        <p:tgtEl>
                                          <p:spTgt spid="1004547">
                                            <p:txEl>
                                              <p:pRg st="2" end="2"/>
                                            </p:txEl>
                                          </p:spTgt>
                                        </p:tgtEl>
                                      </p:cBhvr>
                                    </p:animEffect>
                                    <p:anim calcmode="lin" valueType="num">
                                      <p:cBhvr>
                                        <p:cTn id="25" dur="1000" fill="hold"/>
                                        <p:tgtEl>
                                          <p:spTgt spid="1004547">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1004547">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04547">
                                            <p:txEl>
                                              <p:pRg st="3" end="3"/>
                                            </p:txEl>
                                          </p:spTgt>
                                        </p:tgtEl>
                                        <p:attrNameLst>
                                          <p:attrName>style.visibility</p:attrName>
                                        </p:attrNameLst>
                                      </p:cBhvr>
                                      <p:to>
                                        <p:strVal val="visible"/>
                                      </p:to>
                                    </p:set>
                                    <p:animEffect transition="in" filter="fade">
                                      <p:cBhvr>
                                        <p:cTn id="29" dur="1000"/>
                                        <p:tgtEl>
                                          <p:spTgt spid="1004547">
                                            <p:txEl>
                                              <p:pRg st="3" end="3"/>
                                            </p:txEl>
                                          </p:spTgt>
                                        </p:tgtEl>
                                      </p:cBhvr>
                                    </p:animEffect>
                                    <p:anim calcmode="lin" valueType="num">
                                      <p:cBhvr>
                                        <p:cTn id="30" dur="1000" fill="hold"/>
                                        <p:tgtEl>
                                          <p:spTgt spid="1004547">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100454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004547">
                                            <p:txEl>
                                              <p:pRg st="4" end="4"/>
                                            </p:txEl>
                                          </p:spTgt>
                                        </p:tgtEl>
                                        <p:attrNameLst>
                                          <p:attrName>style.visibility</p:attrName>
                                        </p:attrNameLst>
                                      </p:cBhvr>
                                      <p:to>
                                        <p:strVal val="visible"/>
                                      </p:to>
                                    </p:set>
                                    <p:animEffect transition="in" filter="fade">
                                      <p:cBhvr>
                                        <p:cTn id="36" dur="1000"/>
                                        <p:tgtEl>
                                          <p:spTgt spid="1004547">
                                            <p:txEl>
                                              <p:pRg st="4" end="4"/>
                                            </p:txEl>
                                          </p:spTgt>
                                        </p:tgtEl>
                                      </p:cBhvr>
                                    </p:animEffect>
                                    <p:anim calcmode="lin" valueType="num">
                                      <p:cBhvr>
                                        <p:cTn id="37" dur="1000" fill="hold"/>
                                        <p:tgtEl>
                                          <p:spTgt spid="1004547">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100454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004547">
                                            <p:txEl>
                                              <p:pRg st="5" end="5"/>
                                            </p:txEl>
                                          </p:spTgt>
                                        </p:tgtEl>
                                        <p:attrNameLst>
                                          <p:attrName>style.visibility</p:attrName>
                                        </p:attrNameLst>
                                      </p:cBhvr>
                                      <p:to>
                                        <p:strVal val="visible"/>
                                      </p:to>
                                    </p:set>
                                    <p:animEffect transition="in" filter="fade">
                                      <p:cBhvr>
                                        <p:cTn id="43" dur="1000"/>
                                        <p:tgtEl>
                                          <p:spTgt spid="1004547">
                                            <p:txEl>
                                              <p:pRg st="5" end="5"/>
                                            </p:txEl>
                                          </p:spTgt>
                                        </p:tgtEl>
                                      </p:cBhvr>
                                    </p:animEffect>
                                    <p:anim calcmode="lin" valueType="num">
                                      <p:cBhvr>
                                        <p:cTn id="44" dur="1000" fill="hold"/>
                                        <p:tgtEl>
                                          <p:spTgt spid="1004547">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100454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004547">
                                            <p:txEl>
                                              <p:pRg st="6" end="6"/>
                                            </p:txEl>
                                          </p:spTgt>
                                        </p:tgtEl>
                                        <p:attrNameLst>
                                          <p:attrName>style.visibility</p:attrName>
                                        </p:attrNameLst>
                                      </p:cBhvr>
                                      <p:to>
                                        <p:strVal val="visible"/>
                                      </p:to>
                                    </p:set>
                                    <p:animEffect transition="in" filter="fade">
                                      <p:cBhvr>
                                        <p:cTn id="50" dur="1000"/>
                                        <p:tgtEl>
                                          <p:spTgt spid="1004547">
                                            <p:txEl>
                                              <p:pRg st="6" end="6"/>
                                            </p:txEl>
                                          </p:spTgt>
                                        </p:tgtEl>
                                      </p:cBhvr>
                                    </p:animEffect>
                                    <p:anim calcmode="lin" valueType="num">
                                      <p:cBhvr>
                                        <p:cTn id="51" dur="1000" fill="hold"/>
                                        <p:tgtEl>
                                          <p:spTgt spid="1004547">
                                            <p:txEl>
                                              <p:pRg st="6" end="6"/>
                                            </p:txEl>
                                          </p:spTgt>
                                        </p:tgtEl>
                                        <p:attrNameLst>
                                          <p:attrName>ppt_x</p:attrName>
                                        </p:attrNameLst>
                                      </p:cBhvr>
                                      <p:tavLst>
                                        <p:tav tm="0">
                                          <p:val>
                                            <p:strVal val="#ppt_x"/>
                                          </p:val>
                                        </p:tav>
                                        <p:tav tm="100000">
                                          <p:val>
                                            <p:strVal val="#ppt_x"/>
                                          </p:val>
                                        </p:tav>
                                      </p:tavLst>
                                    </p:anim>
                                    <p:anim calcmode="lin" valueType="num">
                                      <p:cBhvr>
                                        <p:cTn id="52" dur="1000" fill="hold"/>
                                        <p:tgtEl>
                                          <p:spTgt spid="100454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004547">
                                            <p:txEl>
                                              <p:pRg st="7" end="7"/>
                                            </p:txEl>
                                          </p:spTgt>
                                        </p:tgtEl>
                                        <p:attrNameLst>
                                          <p:attrName>style.visibility</p:attrName>
                                        </p:attrNameLst>
                                      </p:cBhvr>
                                      <p:to>
                                        <p:strVal val="visible"/>
                                      </p:to>
                                    </p:set>
                                    <p:animEffect transition="in" filter="fade">
                                      <p:cBhvr>
                                        <p:cTn id="57" dur="1000"/>
                                        <p:tgtEl>
                                          <p:spTgt spid="1004547">
                                            <p:txEl>
                                              <p:pRg st="7" end="7"/>
                                            </p:txEl>
                                          </p:spTgt>
                                        </p:tgtEl>
                                      </p:cBhvr>
                                    </p:animEffect>
                                    <p:anim calcmode="lin" valueType="num">
                                      <p:cBhvr>
                                        <p:cTn id="58" dur="1000" fill="hold"/>
                                        <p:tgtEl>
                                          <p:spTgt spid="1004547">
                                            <p:txEl>
                                              <p:pRg st="7" end="7"/>
                                            </p:txEl>
                                          </p:spTgt>
                                        </p:tgtEl>
                                        <p:attrNameLst>
                                          <p:attrName>ppt_x</p:attrName>
                                        </p:attrNameLst>
                                      </p:cBhvr>
                                      <p:tavLst>
                                        <p:tav tm="0">
                                          <p:val>
                                            <p:strVal val="#ppt_x"/>
                                          </p:val>
                                        </p:tav>
                                        <p:tav tm="100000">
                                          <p:val>
                                            <p:strVal val="#ppt_x"/>
                                          </p:val>
                                        </p:tav>
                                      </p:tavLst>
                                    </p:anim>
                                    <p:anim calcmode="lin" valueType="num">
                                      <p:cBhvr>
                                        <p:cTn id="59" dur="1000" fill="hold"/>
                                        <p:tgtEl>
                                          <p:spTgt spid="100454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4546" grpId="0"/>
      <p:bldP spid="1004547"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5570" name="Rectangle 2"/>
          <p:cNvSpPr>
            <a:spLocks noGrp="1" noChangeArrowheads="1"/>
          </p:cNvSpPr>
          <p:nvPr>
            <p:ph type="title"/>
          </p:nvPr>
        </p:nvSpPr>
        <p:spPr>
          <a:xfrm>
            <a:off x="1019628" y="1133584"/>
            <a:ext cx="1828800" cy="591312"/>
          </a:xfrm>
        </p:spPr>
        <p:txBody>
          <a:bodyPr>
            <a:noAutofit/>
          </a:bodyPr>
          <a:lstStyle/>
          <a:p>
            <a:pPr algn="l"/>
            <a:r>
              <a:rPr lang="en-US" sz="2400" b="1" i="1" dirty="0" err="1">
                <a:latin typeface="Times New Roman" panose="02020603050405020304" pitchFamily="18" charset="0"/>
                <a:cs typeface="Times New Roman" panose="02020603050405020304" pitchFamily="18" charset="0"/>
              </a:rPr>
              <a:t>Ví</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dụ</a:t>
            </a:r>
            <a:r>
              <a:rPr lang="en-US" sz="2400" b="1" i="1" dirty="0">
                <a:latin typeface="Times New Roman" panose="02020603050405020304" pitchFamily="18" charset="0"/>
                <a:cs typeface="Times New Roman" panose="02020603050405020304" pitchFamily="18" charset="0"/>
              </a:rPr>
              <a:t> 1</a:t>
            </a:r>
          </a:p>
        </p:txBody>
      </p:sp>
      <p:sp>
        <p:nvSpPr>
          <p:cNvPr id="5" name="Slide Number Placeholder 6"/>
          <p:cNvSpPr>
            <a:spLocks noGrp="1"/>
          </p:cNvSpPr>
          <p:nvPr>
            <p:ph type="sldNum" sz="quarter" idx="12"/>
          </p:nvPr>
        </p:nvSpPr>
        <p:spPr/>
        <p:txBody>
          <a:bodyPr/>
          <a:lstStyle/>
          <a:p>
            <a:fld id="{04A2A1A3-2BBB-4B9D-A06B-0C63E27BD60E}" type="slidenum">
              <a:rPr lang="en-US"/>
              <a:pPr/>
              <a:t>46</a:t>
            </a:fld>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92593544"/>
              </p:ext>
            </p:extLst>
          </p:nvPr>
        </p:nvGraphicFramePr>
        <p:xfrm>
          <a:off x="3581401" y="2354943"/>
          <a:ext cx="4818605" cy="2492643"/>
        </p:xfrm>
        <a:graphic>
          <a:graphicData uri="http://schemas.openxmlformats.org/drawingml/2006/table">
            <a:tbl>
              <a:tblPr firstRow="1" bandRow="1">
                <a:tableStyleId>{5C22544A-7EE6-4342-B048-85BDC9FD1C3A}</a:tableStyleId>
              </a:tblPr>
              <a:tblGrid>
                <a:gridCol w="963721">
                  <a:extLst>
                    <a:ext uri="{9D8B030D-6E8A-4147-A177-3AD203B41FA5}">
                      <a16:colId xmlns:a16="http://schemas.microsoft.com/office/drawing/2014/main" val="3995440296"/>
                    </a:ext>
                  </a:extLst>
                </a:gridCol>
                <a:gridCol w="963721">
                  <a:extLst>
                    <a:ext uri="{9D8B030D-6E8A-4147-A177-3AD203B41FA5}">
                      <a16:colId xmlns:a16="http://schemas.microsoft.com/office/drawing/2014/main" val="807575376"/>
                    </a:ext>
                  </a:extLst>
                </a:gridCol>
                <a:gridCol w="963721">
                  <a:extLst>
                    <a:ext uri="{9D8B030D-6E8A-4147-A177-3AD203B41FA5}">
                      <a16:colId xmlns:a16="http://schemas.microsoft.com/office/drawing/2014/main" val="431938913"/>
                    </a:ext>
                  </a:extLst>
                </a:gridCol>
                <a:gridCol w="963721">
                  <a:extLst>
                    <a:ext uri="{9D8B030D-6E8A-4147-A177-3AD203B41FA5}">
                      <a16:colId xmlns:a16="http://schemas.microsoft.com/office/drawing/2014/main" val="2586443444"/>
                    </a:ext>
                  </a:extLst>
                </a:gridCol>
                <a:gridCol w="963721">
                  <a:extLst>
                    <a:ext uri="{9D8B030D-6E8A-4147-A177-3AD203B41FA5}">
                      <a16:colId xmlns:a16="http://schemas.microsoft.com/office/drawing/2014/main" val="1491758300"/>
                    </a:ext>
                  </a:extLst>
                </a:gridCol>
              </a:tblGrid>
              <a:tr h="913521">
                <a:tc>
                  <a:txBody>
                    <a:bodyPr/>
                    <a:lstStyle/>
                    <a:p>
                      <a:r>
                        <a:rPr lang="en-US" sz="2100" baseline="0" dirty="0" smtClean="0">
                          <a:solidFill>
                            <a:schemeClr val="tx1"/>
                          </a:solidFill>
                        </a:rPr>
                        <a:t>       BC</a:t>
                      </a:r>
                    </a:p>
                    <a:p>
                      <a:r>
                        <a:rPr lang="en-US" sz="2100" baseline="0" dirty="0" smtClean="0">
                          <a:solidFill>
                            <a:schemeClr val="tx1"/>
                          </a:solidFill>
                        </a:rPr>
                        <a:t> A</a:t>
                      </a:r>
                      <a:endParaRPr lang="en-US" sz="2100" baseline="0" dirty="0">
                        <a:solidFill>
                          <a:schemeClr val="tx1"/>
                        </a:solidFill>
                      </a:endParaRPr>
                    </a:p>
                  </a:txBody>
                  <a:tcPr marL="109101" marR="109101" marT="54550" marB="545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r>
                        <a:rPr lang="en-US" sz="2100" baseline="0" dirty="0" smtClean="0">
                          <a:solidFill>
                            <a:schemeClr val="tx1"/>
                          </a:solidFill>
                        </a:rPr>
                        <a:t>00</a:t>
                      </a:r>
                      <a:endParaRPr lang="en-US" sz="2100" baseline="0" dirty="0">
                        <a:solidFill>
                          <a:schemeClr val="tx1"/>
                        </a:solidFill>
                      </a:endParaRPr>
                    </a:p>
                  </a:txBody>
                  <a:tcPr marL="109101" marR="109101" marT="54550" marB="545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100" baseline="0" dirty="0" smtClean="0">
                          <a:solidFill>
                            <a:schemeClr val="tx1"/>
                          </a:solidFill>
                        </a:rPr>
                        <a:t>01</a:t>
                      </a:r>
                      <a:endParaRPr lang="en-US" sz="2100" baseline="0" dirty="0">
                        <a:solidFill>
                          <a:schemeClr val="tx1"/>
                        </a:solidFill>
                      </a:endParaRPr>
                    </a:p>
                  </a:txBody>
                  <a:tcPr marL="109101" marR="109101" marT="54550" marB="545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100" baseline="0" dirty="0" smtClean="0">
                          <a:solidFill>
                            <a:schemeClr val="tx1"/>
                          </a:solidFill>
                        </a:rPr>
                        <a:t>11</a:t>
                      </a:r>
                      <a:endParaRPr lang="en-US" sz="2100" baseline="0" dirty="0">
                        <a:solidFill>
                          <a:schemeClr val="tx1"/>
                        </a:solidFill>
                      </a:endParaRPr>
                    </a:p>
                  </a:txBody>
                  <a:tcPr marL="109101" marR="109101" marT="54550" marB="545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100" baseline="0" dirty="0" smtClean="0">
                          <a:solidFill>
                            <a:schemeClr val="tx1"/>
                          </a:solidFill>
                        </a:rPr>
                        <a:t>10</a:t>
                      </a:r>
                      <a:endParaRPr lang="en-US" sz="2100" baseline="0" dirty="0">
                        <a:solidFill>
                          <a:schemeClr val="tx1"/>
                        </a:solidFill>
                      </a:endParaRPr>
                    </a:p>
                  </a:txBody>
                  <a:tcPr marL="109101" marR="109101" marT="54550" marB="545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64479413"/>
                  </a:ext>
                </a:extLst>
              </a:tr>
              <a:tr h="789561">
                <a:tc>
                  <a:txBody>
                    <a:bodyPr/>
                    <a:lstStyle/>
                    <a:p>
                      <a:pPr algn="ctr"/>
                      <a:r>
                        <a:rPr lang="en-US" sz="2100" dirty="0" smtClean="0"/>
                        <a:t>0</a:t>
                      </a:r>
                      <a:endParaRPr lang="en-US" sz="2100" dirty="0"/>
                    </a:p>
                  </a:txBody>
                  <a:tcPr marL="109101" marR="109101" marT="54550" marB="545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100" dirty="0" smtClean="0"/>
                        <a:t>0</a:t>
                      </a:r>
                      <a:endParaRPr lang="en-US" sz="2100" dirty="0"/>
                    </a:p>
                  </a:txBody>
                  <a:tcPr marL="109101" marR="109101" marT="54550" marB="545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100" dirty="0" smtClean="0"/>
                        <a:t>1</a:t>
                      </a:r>
                      <a:endParaRPr lang="en-US" sz="2100" dirty="0"/>
                    </a:p>
                  </a:txBody>
                  <a:tcPr marL="109101" marR="109101" marT="54550" marB="545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100" dirty="0" smtClean="0"/>
                        <a:t>0</a:t>
                      </a:r>
                      <a:endParaRPr lang="en-US" sz="2100" dirty="0"/>
                    </a:p>
                  </a:txBody>
                  <a:tcPr marL="109101" marR="109101" marT="54550" marB="545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100" dirty="0" smtClean="0"/>
                        <a:t>1</a:t>
                      </a:r>
                      <a:endParaRPr lang="en-US" sz="2100" dirty="0"/>
                    </a:p>
                  </a:txBody>
                  <a:tcPr marL="109101" marR="109101" marT="54550" marB="545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2575115"/>
                  </a:ext>
                </a:extLst>
              </a:tr>
              <a:tr h="789561">
                <a:tc>
                  <a:txBody>
                    <a:bodyPr/>
                    <a:lstStyle/>
                    <a:p>
                      <a:pPr algn="ctr"/>
                      <a:r>
                        <a:rPr lang="en-US" sz="2100" dirty="0" smtClean="0"/>
                        <a:t>1</a:t>
                      </a:r>
                      <a:endParaRPr lang="en-US" sz="2100" dirty="0"/>
                    </a:p>
                  </a:txBody>
                  <a:tcPr marL="109101" marR="109101" marT="54550" marB="545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100" dirty="0" smtClean="0"/>
                        <a:t>1</a:t>
                      </a:r>
                      <a:endParaRPr lang="en-US" sz="2100" dirty="0"/>
                    </a:p>
                  </a:txBody>
                  <a:tcPr marL="109101" marR="109101" marT="54550" marB="545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100" dirty="0" smtClean="0"/>
                        <a:t>1</a:t>
                      </a:r>
                      <a:endParaRPr lang="en-US" sz="2100" dirty="0"/>
                    </a:p>
                  </a:txBody>
                  <a:tcPr marL="109101" marR="109101" marT="54550" marB="545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100" dirty="0" smtClean="0"/>
                        <a:t>1</a:t>
                      </a:r>
                      <a:endParaRPr lang="en-US" sz="2100" dirty="0"/>
                    </a:p>
                  </a:txBody>
                  <a:tcPr marL="109101" marR="109101" marT="54550" marB="545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100" dirty="0" smtClean="0"/>
                        <a:t>1</a:t>
                      </a:r>
                      <a:endParaRPr lang="en-US" sz="2100" dirty="0"/>
                    </a:p>
                  </a:txBody>
                  <a:tcPr marL="109101" marR="109101" marT="54550" marB="545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4896851"/>
                  </a:ext>
                </a:extLst>
              </a:tr>
            </a:tbl>
          </a:graphicData>
        </a:graphic>
      </p:graphicFrame>
      <p:sp>
        <p:nvSpPr>
          <p:cNvPr id="3" name="Rounded Rectangle 2"/>
          <p:cNvSpPr/>
          <p:nvPr/>
        </p:nvSpPr>
        <p:spPr>
          <a:xfrm>
            <a:off x="4609218" y="4166243"/>
            <a:ext cx="3545769" cy="541754"/>
          </a:xfrm>
          <a:prstGeom prst="roundRect">
            <a:avLst/>
          </a:prstGeom>
          <a:no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89766" y="3469217"/>
            <a:ext cx="636420" cy="1162580"/>
          </a:xfrm>
          <a:prstGeom prst="roundRect">
            <a:avLst/>
          </a:prstGeom>
          <a:noFill/>
          <a:ln>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7567885" y="3448994"/>
            <a:ext cx="636420" cy="1155323"/>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H="1">
            <a:off x="7848600" y="4604316"/>
            <a:ext cx="0" cy="4572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2"/>
          <a:stretch>
            <a:fillRect/>
          </a:stretch>
        </p:blipFill>
        <p:spPr>
          <a:xfrm>
            <a:off x="3027993" y="1176715"/>
            <a:ext cx="6593213" cy="614621"/>
          </a:xfrm>
          <a:prstGeom prst="rect">
            <a:avLst/>
          </a:prstGeom>
        </p:spPr>
      </p:pic>
      <p:pic>
        <p:nvPicPr>
          <p:cNvPr id="18" name="Picture 17"/>
          <p:cNvPicPr>
            <a:picLocks noChangeAspect="1"/>
          </p:cNvPicPr>
          <p:nvPr/>
        </p:nvPicPr>
        <p:blipFill>
          <a:blip r:embed="rId3"/>
          <a:stretch>
            <a:fillRect/>
          </a:stretch>
        </p:blipFill>
        <p:spPr>
          <a:xfrm>
            <a:off x="4446411" y="5853393"/>
            <a:ext cx="3953595" cy="574339"/>
          </a:xfrm>
          <a:prstGeom prst="rect">
            <a:avLst/>
          </a:prstGeom>
          <a:noFill/>
        </p:spPr>
      </p:pic>
      <p:pic>
        <p:nvPicPr>
          <p:cNvPr id="1005574" name="Picture 1005573"/>
          <p:cNvPicPr>
            <a:picLocks noChangeAspect="1"/>
          </p:cNvPicPr>
          <p:nvPr/>
        </p:nvPicPr>
        <p:blipFill>
          <a:blip r:embed="rId4"/>
          <a:stretch>
            <a:fillRect/>
          </a:stretch>
        </p:blipFill>
        <p:spPr>
          <a:xfrm>
            <a:off x="4953000" y="5204136"/>
            <a:ext cx="242900" cy="434664"/>
          </a:xfrm>
          <a:prstGeom prst="rect">
            <a:avLst/>
          </a:prstGeom>
        </p:spPr>
      </p:pic>
      <p:cxnSp>
        <p:nvCxnSpPr>
          <p:cNvPr id="12" name="Straight Arrow Connector 11"/>
          <p:cNvCxnSpPr/>
          <p:nvPr/>
        </p:nvCxnSpPr>
        <p:spPr>
          <a:xfrm flipH="1">
            <a:off x="5105400" y="4707997"/>
            <a:ext cx="0" cy="36576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005575" name="Picture 1005574"/>
          <p:cNvPicPr>
            <a:picLocks noChangeAspect="1"/>
          </p:cNvPicPr>
          <p:nvPr/>
        </p:nvPicPr>
        <p:blipFill>
          <a:blip r:embed="rId5"/>
          <a:stretch>
            <a:fillRect/>
          </a:stretch>
        </p:blipFill>
        <p:spPr>
          <a:xfrm>
            <a:off x="5867400" y="5181600"/>
            <a:ext cx="457200" cy="493294"/>
          </a:xfrm>
          <a:prstGeom prst="rect">
            <a:avLst/>
          </a:prstGeom>
        </p:spPr>
      </p:pic>
      <p:cxnSp>
        <p:nvCxnSpPr>
          <p:cNvPr id="14" name="Straight Arrow Connector 13"/>
          <p:cNvCxnSpPr/>
          <p:nvPr/>
        </p:nvCxnSpPr>
        <p:spPr>
          <a:xfrm>
            <a:off x="6019800" y="4637446"/>
            <a:ext cx="0" cy="45720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1005576" name="Picture 1005575"/>
          <p:cNvPicPr>
            <a:picLocks noChangeAspect="1"/>
          </p:cNvPicPr>
          <p:nvPr/>
        </p:nvPicPr>
        <p:blipFill>
          <a:blip r:embed="rId6"/>
          <a:stretch>
            <a:fillRect/>
          </a:stretch>
        </p:blipFill>
        <p:spPr>
          <a:xfrm>
            <a:off x="7623860" y="5104647"/>
            <a:ext cx="529540" cy="540807"/>
          </a:xfrm>
          <a:prstGeom prst="rect">
            <a:avLst/>
          </a:prstGeom>
        </p:spPr>
      </p:pic>
      <p:sp>
        <p:nvSpPr>
          <p:cNvPr id="21" name="Rectangle 2"/>
          <p:cNvSpPr txBox="1">
            <a:spLocks noChangeArrowheads="1"/>
          </p:cNvSpPr>
          <p:nvPr/>
        </p:nvSpPr>
        <p:spPr>
          <a:xfrm>
            <a:off x="174170" y="188686"/>
            <a:ext cx="9768115" cy="65064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3200" b="1" dirty="0" smtClean="0">
                <a:solidFill>
                  <a:srgbClr val="C00000"/>
                </a:solidFill>
                <a:latin typeface="Times New Roman" panose="02020603050405020304" pitchFamily="18" charset="0"/>
                <a:cs typeface="Times New Roman" panose="02020603050405020304" pitchFamily="18" charset="0"/>
              </a:rPr>
              <a:t>2.4. </a:t>
            </a:r>
            <a:r>
              <a:rPr lang="en-US" sz="3200" b="1" dirty="0" err="1" smtClean="0">
                <a:solidFill>
                  <a:srgbClr val="C00000"/>
                </a:solidFill>
                <a:latin typeface="Times New Roman" panose="02020603050405020304" pitchFamily="18" charset="0"/>
                <a:cs typeface="Times New Roman" panose="02020603050405020304" pitchFamily="18" charset="0"/>
              </a:rPr>
              <a:t>Tối</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thiểu</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hàm</a:t>
            </a:r>
            <a:r>
              <a:rPr lang="en-US" sz="3200" b="1" dirty="0" smtClean="0">
                <a:solidFill>
                  <a:srgbClr val="C00000"/>
                </a:solidFill>
                <a:latin typeface="Times New Roman" panose="02020603050405020304" pitchFamily="18" charset="0"/>
                <a:cs typeface="Times New Roman" panose="02020603050405020304" pitchFamily="18" charset="0"/>
              </a:rPr>
              <a:t> logic – </a:t>
            </a:r>
            <a:r>
              <a:rPr lang="en-US" sz="3200" b="1" dirty="0" err="1" smtClean="0">
                <a:solidFill>
                  <a:srgbClr val="C00000"/>
                </a:solidFill>
                <a:latin typeface="Times New Roman" panose="02020603050405020304" pitchFamily="18" charset="0"/>
                <a:cs typeface="Times New Roman" panose="02020603050405020304" pitchFamily="18" charset="0"/>
              </a:rPr>
              <a:t>Sử</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dụng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bảng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Karnaugh</a:t>
            </a:r>
            <a:r>
              <a:rPr lang="en-US" sz="3200" b="1" dirty="0" smtClean="0">
                <a:solidFill>
                  <a:srgbClr val="C00000"/>
                </a:solidFill>
                <a:latin typeface="Times New Roman" panose="02020603050405020304" pitchFamily="18" charset="0"/>
                <a:cs typeface="Times New Roman" panose="02020603050405020304" pitchFamily="18" charset="0"/>
              </a:rPr>
              <a:t> (3)</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05570"/>
                                        </p:tgtEl>
                                        <p:attrNameLst>
                                          <p:attrName>style.visibility</p:attrName>
                                        </p:attrNameLst>
                                      </p:cBhvr>
                                      <p:to>
                                        <p:strVal val="visible"/>
                                      </p:to>
                                    </p:set>
                                    <p:animEffect transition="in" filter="fade">
                                      <p:cBhvr>
                                        <p:cTn id="7" dur="1000"/>
                                        <p:tgtEl>
                                          <p:spTgt spid="1005570"/>
                                        </p:tgtEl>
                                      </p:cBhvr>
                                    </p:animEffect>
                                    <p:anim calcmode="lin" valueType="num">
                                      <p:cBhvr>
                                        <p:cTn id="8" dur="1000" fill="hold"/>
                                        <p:tgtEl>
                                          <p:spTgt spid="1005570"/>
                                        </p:tgtEl>
                                        <p:attrNameLst>
                                          <p:attrName>ppt_x</p:attrName>
                                        </p:attrNameLst>
                                      </p:cBhvr>
                                      <p:tavLst>
                                        <p:tav tm="0">
                                          <p:val>
                                            <p:strVal val="#ppt_x"/>
                                          </p:val>
                                        </p:tav>
                                        <p:tav tm="100000">
                                          <p:val>
                                            <p:strVal val="#ppt_x"/>
                                          </p:val>
                                        </p:tav>
                                      </p:tavLst>
                                    </p:anim>
                                    <p:anim calcmode="lin" valueType="num">
                                      <p:cBhvr>
                                        <p:cTn id="9" dur="1000" fill="hold"/>
                                        <p:tgtEl>
                                          <p:spTgt spid="100557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10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arn(inVertical)">
                                      <p:cBhvr>
                                        <p:cTn id="24" dur="10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Vertical)">
                                      <p:cBhvr>
                                        <p:cTn id="29" dur="10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005574"/>
                                        </p:tgtEl>
                                        <p:attrNameLst>
                                          <p:attrName>style.visibility</p:attrName>
                                        </p:attrNameLst>
                                      </p:cBhvr>
                                      <p:to>
                                        <p:strVal val="visible"/>
                                      </p:to>
                                    </p:set>
                                    <p:animEffect transition="in" filter="barn(inVertical)">
                                      <p:cBhvr>
                                        <p:cTn id="34" dur="500"/>
                                        <p:tgtEl>
                                          <p:spTgt spid="1005574"/>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barn(inVertical)">
                                      <p:cBhvr>
                                        <p:cTn id="39" dur="100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barn(inVertical)">
                                      <p:cBhvr>
                                        <p:cTn id="44" dur="10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1005575"/>
                                        </p:tgtEl>
                                        <p:attrNameLst>
                                          <p:attrName>style.visibility</p:attrName>
                                        </p:attrNameLst>
                                      </p:cBhvr>
                                      <p:to>
                                        <p:strVal val="visible"/>
                                      </p:to>
                                    </p:set>
                                    <p:animEffect transition="in" filter="barn(inVertical)">
                                      <p:cBhvr>
                                        <p:cTn id="49" dur="1000"/>
                                        <p:tgtEl>
                                          <p:spTgt spid="1005575"/>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barn(inVertical)">
                                      <p:cBhvr>
                                        <p:cTn id="54" dur="10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barn(inVertical)">
                                      <p:cBhvr>
                                        <p:cTn id="59" dur="1000"/>
                                        <p:tgtEl>
                                          <p:spTgt spid="16"/>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nodeType="clickEffect">
                                  <p:stCondLst>
                                    <p:cond delay="0"/>
                                  </p:stCondLst>
                                  <p:childTnLst>
                                    <p:set>
                                      <p:cBhvr>
                                        <p:cTn id="63" dur="1" fill="hold">
                                          <p:stCondLst>
                                            <p:cond delay="0"/>
                                          </p:stCondLst>
                                        </p:cTn>
                                        <p:tgtEl>
                                          <p:spTgt spid="1005576"/>
                                        </p:tgtEl>
                                        <p:attrNameLst>
                                          <p:attrName>style.visibility</p:attrName>
                                        </p:attrNameLst>
                                      </p:cBhvr>
                                      <p:to>
                                        <p:strVal val="visible"/>
                                      </p:to>
                                    </p:set>
                                    <p:animEffect transition="in" filter="barn(inVertical)">
                                      <p:cBhvr>
                                        <p:cTn id="64" dur="1000"/>
                                        <p:tgtEl>
                                          <p:spTgt spid="1005576"/>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37" fill="hold"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barn(outVertical)">
                                      <p:cBhvr>
                                        <p:cTn id="6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5570" grpId="0"/>
      <p:bldP spid="3" grpId="0" animBg="1"/>
      <p:bldP spid="4"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6594" name="Rectangle 2"/>
          <p:cNvSpPr>
            <a:spLocks noGrp="1" noChangeArrowheads="1"/>
          </p:cNvSpPr>
          <p:nvPr>
            <p:ph type="title"/>
          </p:nvPr>
        </p:nvSpPr>
        <p:spPr>
          <a:xfrm>
            <a:off x="525694" y="1311108"/>
            <a:ext cx="3886200" cy="533400"/>
          </a:xfrm>
        </p:spPr>
        <p:txBody>
          <a:bodyPr>
            <a:noAutofit/>
          </a:bodyPr>
          <a:lstStyle/>
          <a:p>
            <a:pPr marL="457200" indent="-457200" algn="l">
              <a:buFont typeface="Wingdings" panose="05000000000000000000" pitchFamily="2" charset="2"/>
              <a:buChar char="Ø"/>
            </a:pPr>
            <a:r>
              <a:rPr lang="en-US" sz="2800" b="1" dirty="0" err="1">
                <a:latin typeface="Times New Roman" panose="02020603050405020304" pitchFamily="18" charset="0"/>
                <a:cs typeface="Times New Roman" panose="02020603050405020304" pitchFamily="18" charset="0"/>
              </a:rPr>
              <a:t>Trường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hợp</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đặc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biệt</a:t>
            </a:r>
            <a:endParaRPr lang="en-US" sz="2800" b="1" dirty="0">
              <a:latin typeface="Times New Roman" panose="02020603050405020304" pitchFamily="18" charset="0"/>
              <a:cs typeface="Times New Roman" panose="02020603050405020304" pitchFamily="18" charset="0"/>
            </a:endParaRPr>
          </a:p>
        </p:txBody>
      </p:sp>
      <p:sp>
        <p:nvSpPr>
          <p:cNvPr id="1006595" name="Rectangle 3"/>
          <p:cNvSpPr>
            <a:spLocks noGrp="1" noChangeArrowheads="1"/>
          </p:cNvSpPr>
          <p:nvPr>
            <p:ph type="body" sz="half" idx="1"/>
          </p:nvPr>
        </p:nvSpPr>
        <p:spPr>
          <a:xfrm>
            <a:off x="449255" y="2239769"/>
            <a:ext cx="5735077" cy="837226"/>
          </a:xfrm>
        </p:spPr>
        <p:txBody>
          <a:bodyPr>
            <a:noAutofit/>
          </a:bodyPr>
          <a:lstStyle/>
          <a:p>
            <a:pPr marL="0" indent="0" algn="just">
              <a:buNone/>
            </a:pP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Nếu</a:t>
            </a: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giá trị </a:t>
            </a:r>
            <a:r>
              <a:rPr lang="en-US" sz="2800" dirty="0" err="1">
                <a:latin typeface="Times New Roman" panose="02020603050405020304" pitchFamily="18" charset="0"/>
                <a:cs typeface="Times New Roman" panose="02020603050405020304" pitchFamily="18" charset="0"/>
              </a:rPr>
              <a:t>hàm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định</a:t>
            </a:r>
            <a:r>
              <a:rPr lang="en-US" sz="2800" dirty="0">
                <a:latin typeface="Times New Roman" panose="02020603050405020304" pitchFamily="18" charset="0"/>
                <a:cs typeface="Times New Roman" panose="02020603050405020304" pitchFamily="18" charset="0"/>
              </a:rPr>
              <a:t> tại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tổ</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hợp</a:t>
            </a:r>
            <a:r>
              <a:rPr lang="en-US" sz="2800" dirty="0">
                <a:latin typeface="Times New Roman" panose="02020603050405020304" pitchFamily="18" charset="0"/>
                <a:cs typeface="Times New Roman" panose="02020603050405020304" pitchFamily="18" charset="0"/>
              </a:rPr>
              <a:t> biến nào </a:t>
            </a:r>
            <a:r>
              <a:rPr lang="en-US" sz="2800" dirty="0" err="1">
                <a:latin typeface="Times New Roman" panose="02020603050405020304" pitchFamily="18" charset="0"/>
                <a:cs typeface="Times New Roman" panose="02020603050405020304" pitchFamily="18" charset="0"/>
              </a:rPr>
              <a:t>đó</a:t>
            </a:r>
            <a:r>
              <a:rPr lang="en-US" sz="2800" dirty="0">
                <a:latin typeface="Times New Roman" panose="02020603050405020304" pitchFamily="18" charset="0"/>
                <a:cs typeface="Times New Roman" panose="02020603050405020304" pitchFamily="18" charset="0"/>
              </a:rPr>
              <a:t>:</a:t>
            </a:r>
          </a:p>
          <a:p>
            <a:pPr lvl="1" algn="just"/>
            <a:endParaRPr lang="en-US" sz="2400" dirty="0">
              <a:latin typeface="Times New Roman" panose="02020603050405020304" pitchFamily="18" charset="0"/>
              <a:cs typeface="Times New Roman" panose="02020603050405020304" pitchFamily="18" charset="0"/>
            </a:endParaRPr>
          </a:p>
        </p:txBody>
      </p:sp>
      <p:graphicFrame>
        <p:nvGraphicFramePr>
          <p:cNvPr id="1006597" name="Object 5"/>
          <p:cNvGraphicFramePr>
            <a:graphicFrameLocks noGrp="1" noChangeAspect="1"/>
          </p:cNvGraphicFramePr>
          <p:nvPr>
            <p:ph sz="quarter" idx="3"/>
            <p:extLst>
              <p:ext uri="{D42A27DB-BD31-4B8C-83A1-F6EECF244321}">
                <p14:modId xmlns:p14="http://schemas.microsoft.com/office/powerpoint/2010/main" val="1397028509"/>
              </p:ext>
            </p:extLst>
          </p:nvPr>
        </p:nvGraphicFramePr>
        <p:xfrm>
          <a:off x="8021636" y="5647169"/>
          <a:ext cx="3103563" cy="479486"/>
        </p:xfrm>
        <a:graphic>
          <a:graphicData uri="http://schemas.openxmlformats.org/presentationml/2006/ole">
            <mc:AlternateContent xmlns:mc="http://schemas.openxmlformats.org/markup-compatibility/2006">
              <mc:Choice xmlns:v="urn:schemas-microsoft-com:vml" Requires="v">
                <p:oleObj spid="_x0000_s1006908" name="Equation" r:id="rId3" imgW="1562100" imgH="241300" progId="Equation.3">
                  <p:embed/>
                </p:oleObj>
              </mc:Choice>
              <mc:Fallback>
                <p:oleObj name="Equation" r:id="rId3" imgW="1562100" imgH="241300" progId="Equation.3">
                  <p:embed/>
                  <p:pic>
                    <p:nvPicPr>
                      <p:cNvPr id="0" name="Picture 23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1636" y="5647169"/>
                        <a:ext cx="3103563" cy="4794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Slide Number Placeholder 7"/>
          <p:cNvSpPr>
            <a:spLocks noGrp="1"/>
          </p:cNvSpPr>
          <p:nvPr>
            <p:ph type="sldNum" sz="quarter" idx="12"/>
          </p:nvPr>
        </p:nvSpPr>
        <p:spPr/>
        <p:txBody>
          <a:bodyPr/>
          <a:lstStyle/>
          <a:p>
            <a:fld id="{1F1919A9-D080-459A-AADD-54BF6BBF5022}" type="slidenum">
              <a:rPr lang="en-US"/>
              <a:pPr/>
              <a:t>47</a:t>
            </a:fld>
            <a:endParaRPr lang="en-US"/>
          </a:p>
        </p:txBody>
      </p:sp>
      <p:sp>
        <p:nvSpPr>
          <p:cNvPr id="3" name="Rectangle 2"/>
          <p:cNvSpPr/>
          <p:nvPr/>
        </p:nvSpPr>
        <p:spPr>
          <a:xfrm>
            <a:off x="465209" y="3171470"/>
            <a:ext cx="6557325" cy="523220"/>
          </a:xfrm>
          <a:prstGeom prst="rect">
            <a:avLst/>
          </a:prstGeom>
        </p:spPr>
        <p:txBody>
          <a:bodyPr wrap="square">
            <a:spAutoFit/>
          </a:bodyPr>
          <a:lstStyle/>
          <a:p>
            <a:pPr marL="0" lvl="1" algn="just"/>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hiệu</a:t>
            </a:r>
            <a:r>
              <a:rPr lang="en-US" sz="2800" dirty="0">
                <a:latin typeface="Times New Roman" panose="02020603050405020304" pitchFamily="18" charset="0"/>
                <a:cs typeface="Times New Roman" panose="02020603050405020304" pitchFamily="18" charset="0"/>
              </a:rPr>
              <a:t> các ô </a:t>
            </a: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định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bằng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dấu</a:t>
            </a:r>
            <a:r>
              <a:rPr lang="en-US" sz="2800" dirty="0">
                <a:latin typeface="Times New Roman" panose="02020603050405020304" pitchFamily="18" charset="0"/>
                <a:cs typeface="Times New Roman" panose="02020603050405020304" pitchFamily="18" charset="0"/>
              </a:rPr>
              <a:t> “-”</a:t>
            </a:r>
          </a:p>
        </p:txBody>
      </p:sp>
      <p:sp>
        <p:nvSpPr>
          <p:cNvPr id="4" name="Rectangle 3"/>
          <p:cNvSpPr/>
          <p:nvPr/>
        </p:nvSpPr>
        <p:spPr>
          <a:xfrm>
            <a:off x="393038" y="4683866"/>
            <a:ext cx="6519483" cy="523220"/>
          </a:xfrm>
          <a:prstGeom prst="rect">
            <a:avLst/>
          </a:prstGeom>
        </p:spPr>
        <p:txBody>
          <a:bodyPr wrap="square">
            <a:spAutoFit/>
          </a:bodyPr>
          <a:lstStyle/>
          <a:p>
            <a:pPr marL="58738" lvl="1" algn="just"/>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nhất</a:t>
            </a:r>
            <a:r>
              <a:rPr lang="en-US" sz="2800" dirty="0">
                <a:latin typeface="Times New Roman" panose="02020603050405020304" pitchFamily="18" charset="0"/>
                <a:cs typeface="Times New Roman" panose="02020603050405020304" pitchFamily="18" charset="0"/>
              </a:rPr>
              <a:t> thiết </a:t>
            </a:r>
            <a:r>
              <a:rPr lang="en-US" sz="2800" dirty="0" err="1">
                <a:latin typeface="Times New Roman" panose="02020603050405020304" pitchFamily="18" charset="0"/>
                <a:cs typeface="Times New Roman" panose="02020603050405020304" pitchFamily="18" charset="0"/>
              </a:rPr>
              <a:t>phải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nhóm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hết</a:t>
            </a:r>
            <a:r>
              <a:rPr lang="en-US" sz="2800" dirty="0">
                <a:latin typeface="Times New Roman" panose="02020603050405020304" pitchFamily="18" charset="0"/>
                <a:cs typeface="Times New Roman" panose="02020603050405020304" pitchFamily="18" charset="0"/>
              </a:rPr>
              <a:t> các ô “-”</a:t>
            </a:r>
          </a:p>
        </p:txBody>
      </p:sp>
      <p:sp>
        <p:nvSpPr>
          <p:cNvPr id="5" name="Rectangle 4"/>
          <p:cNvSpPr/>
          <p:nvPr/>
        </p:nvSpPr>
        <p:spPr>
          <a:xfrm>
            <a:off x="415179" y="3927668"/>
            <a:ext cx="5216493" cy="523220"/>
          </a:xfrm>
          <a:prstGeom prst="rect">
            <a:avLst/>
          </a:prstGeom>
        </p:spPr>
        <p:txBody>
          <a:bodyPr wrap="none">
            <a:spAutoFit/>
          </a:bodyPr>
          <a:lstStyle/>
          <a:p>
            <a:pPr marL="0" lvl="1" algn="just"/>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Nhóm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đa</a:t>
            </a:r>
            <a:r>
              <a:rPr lang="en-US" sz="2800" dirty="0">
                <a:latin typeface="Times New Roman" panose="02020603050405020304" pitchFamily="18" charset="0"/>
                <a:cs typeface="Times New Roman" panose="02020603050405020304" pitchFamily="18" charset="0"/>
              </a:rPr>
              <a:t>  2</a:t>
            </a:r>
            <a:r>
              <a:rPr lang="en-US" sz="2800" baseline="30000" dirty="0">
                <a:latin typeface="Times New Roman" panose="02020603050405020304" pitchFamily="18" charset="0"/>
                <a:cs typeface="Times New Roman" panose="02020603050405020304" pitchFamily="18" charset="0"/>
              </a:rPr>
              <a:t>n</a:t>
            </a:r>
            <a:r>
              <a:rPr lang="en-US" sz="2800" dirty="0">
                <a:latin typeface="Times New Roman" panose="02020603050405020304" pitchFamily="18" charset="0"/>
                <a:cs typeface="Times New Roman" panose="02020603050405020304" pitchFamily="18" charset="0"/>
              </a:rPr>
              <a:t> ô “-” </a:t>
            </a:r>
            <a:r>
              <a:rPr lang="en-US" sz="2800" dirty="0" err="1">
                <a:latin typeface="Times New Roman" panose="02020603050405020304" pitchFamily="18" charset="0"/>
                <a:cs typeface="Times New Roman" panose="02020603050405020304" pitchFamily="18" charset="0"/>
              </a:rPr>
              <a:t>với</a:t>
            </a:r>
            <a:r>
              <a:rPr lang="en-US" sz="2800" dirty="0">
                <a:latin typeface="Times New Roman" panose="02020603050405020304" pitchFamily="18" charset="0"/>
                <a:cs typeface="Times New Roman" panose="02020603050405020304" pitchFamily="18" charset="0"/>
              </a:rPr>
              <a:t> các ô 1</a:t>
            </a:r>
          </a:p>
        </p:txBody>
      </p:sp>
      <p:graphicFrame>
        <p:nvGraphicFramePr>
          <p:cNvPr id="2" name="Table 1"/>
          <p:cNvGraphicFramePr>
            <a:graphicFrameLocks noGrp="1"/>
          </p:cNvGraphicFramePr>
          <p:nvPr>
            <p:extLst>
              <p:ext uri="{D42A27DB-BD31-4B8C-83A1-F6EECF244321}">
                <p14:modId xmlns:p14="http://schemas.microsoft.com/office/powerpoint/2010/main" val="1510248297"/>
              </p:ext>
            </p:extLst>
          </p:nvPr>
        </p:nvGraphicFramePr>
        <p:xfrm>
          <a:off x="7708333" y="1488925"/>
          <a:ext cx="3389085" cy="3158966"/>
        </p:xfrm>
        <a:graphic>
          <a:graphicData uri="http://schemas.openxmlformats.org/drawingml/2006/table">
            <a:tbl>
              <a:tblPr firstRow="1" bandRow="1">
                <a:tableStyleId>{5C22544A-7EE6-4342-B048-85BDC9FD1C3A}</a:tableStyleId>
              </a:tblPr>
              <a:tblGrid>
                <a:gridCol w="736757">
                  <a:extLst>
                    <a:ext uri="{9D8B030D-6E8A-4147-A177-3AD203B41FA5}">
                      <a16:colId xmlns:a16="http://schemas.microsoft.com/office/drawing/2014/main" val="3449089197"/>
                    </a:ext>
                  </a:extLst>
                </a:gridCol>
                <a:gridCol w="671129">
                  <a:extLst>
                    <a:ext uri="{9D8B030D-6E8A-4147-A177-3AD203B41FA5}">
                      <a16:colId xmlns:a16="http://schemas.microsoft.com/office/drawing/2014/main" val="3835403400"/>
                    </a:ext>
                  </a:extLst>
                </a:gridCol>
                <a:gridCol w="609600">
                  <a:extLst>
                    <a:ext uri="{9D8B030D-6E8A-4147-A177-3AD203B41FA5}">
                      <a16:colId xmlns:a16="http://schemas.microsoft.com/office/drawing/2014/main" val="310812443"/>
                    </a:ext>
                  </a:extLst>
                </a:gridCol>
                <a:gridCol w="685800">
                  <a:extLst>
                    <a:ext uri="{9D8B030D-6E8A-4147-A177-3AD203B41FA5}">
                      <a16:colId xmlns:a16="http://schemas.microsoft.com/office/drawing/2014/main" val="1992130421"/>
                    </a:ext>
                  </a:extLst>
                </a:gridCol>
                <a:gridCol w="685799">
                  <a:extLst>
                    <a:ext uri="{9D8B030D-6E8A-4147-A177-3AD203B41FA5}">
                      <a16:colId xmlns:a16="http://schemas.microsoft.com/office/drawing/2014/main" val="3881231175"/>
                    </a:ext>
                  </a:extLst>
                </a:gridCol>
              </a:tblGrid>
              <a:tr h="780982">
                <a:tc>
                  <a:txBody>
                    <a:bodyPr/>
                    <a:lstStyle/>
                    <a:p>
                      <a:pPr algn="l"/>
                      <a:r>
                        <a:rPr lang="en-US" dirty="0" smtClean="0">
                          <a:solidFill>
                            <a:schemeClr val="tx1"/>
                          </a:solidFill>
                        </a:rPr>
                        <a:t>     CD</a:t>
                      </a:r>
                    </a:p>
                    <a:p>
                      <a:pPr algn="l"/>
                      <a:r>
                        <a:rPr lang="en-US" dirty="0" smtClean="0">
                          <a:solidFill>
                            <a:schemeClr val="tx1"/>
                          </a:solidFill>
                        </a:rPr>
                        <a:t>AB</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pPr algn="ctr"/>
                      <a:r>
                        <a:rPr lang="en-US" dirty="0" smtClean="0">
                          <a:solidFill>
                            <a:schemeClr val="tx1"/>
                          </a:solidFill>
                        </a:rPr>
                        <a:t>00</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01</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11</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10</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4732856"/>
                  </a:ext>
                </a:extLst>
              </a:tr>
              <a:tr h="594496">
                <a:tc>
                  <a:txBody>
                    <a:bodyPr/>
                    <a:lstStyle/>
                    <a:p>
                      <a:pPr algn="ctr"/>
                      <a:r>
                        <a:rPr lang="en-US" dirty="0" smtClean="0">
                          <a:solidFill>
                            <a:schemeClr val="tx1"/>
                          </a:solidFill>
                        </a:rPr>
                        <a:t>00</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1</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1</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5463090"/>
                  </a:ext>
                </a:extLst>
              </a:tr>
              <a:tr h="594496">
                <a:tc>
                  <a:txBody>
                    <a:bodyPr/>
                    <a:lstStyle/>
                    <a:p>
                      <a:pPr algn="ctr"/>
                      <a:r>
                        <a:rPr lang="en-US" dirty="0" smtClean="0">
                          <a:solidFill>
                            <a:schemeClr val="tx1"/>
                          </a:solidFill>
                        </a:rPr>
                        <a:t>01</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1</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1</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2916216"/>
                  </a:ext>
                </a:extLst>
              </a:tr>
              <a:tr h="594496">
                <a:tc>
                  <a:txBody>
                    <a:bodyPr/>
                    <a:lstStyle/>
                    <a:p>
                      <a:pPr algn="ctr"/>
                      <a:r>
                        <a:rPr lang="en-US" dirty="0" smtClean="0">
                          <a:solidFill>
                            <a:schemeClr val="tx1"/>
                          </a:solidFill>
                        </a:rPr>
                        <a:t>11</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4166987"/>
                  </a:ext>
                </a:extLst>
              </a:tr>
              <a:tr h="594496">
                <a:tc>
                  <a:txBody>
                    <a:bodyPr/>
                    <a:lstStyle/>
                    <a:p>
                      <a:pPr algn="ctr"/>
                      <a:r>
                        <a:rPr lang="en-US" dirty="0" smtClean="0">
                          <a:solidFill>
                            <a:schemeClr val="tx1"/>
                          </a:solidFill>
                        </a:rPr>
                        <a:t>10</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8294280"/>
                  </a:ext>
                </a:extLst>
              </a:tr>
            </a:tbl>
          </a:graphicData>
        </a:graphic>
      </p:graphicFrame>
      <p:sp>
        <p:nvSpPr>
          <p:cNvPr id="9" name="Rounded Rectangle 8"/>
          <p:cNvSpPr/>
          <p:nvPr/>
        </p:nvSpPr>
        <p:spPr>
          <a:xfrm>
            <a:off x="8582818" y="2959134"/>
            <a:ext cx="990600" cy="960971"/>
          </a:xfrm>
          <a:prstGeom prst="round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eft Bracket 20"/>
          <p:cNvSpPr/>
          <p:nvPr/>
        </p:nvSpPr>
        <p:spPr>
          <a:xfrm rot="16200000">
            <a:off x="10196430" y="2008806"/>
            <a:ext cx="468287" cy="1028890"/>
          </a:xfrm>
          <a:prstGeom prst="leftBracket">
            <a:avLst>
              <a:gd name="adj" fmla="val 30102"/>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ket 25"/>
          <p:cNvSpPr/>
          <p:nvPr/>
        </p:nvSpPr>
        <p:spPr>
          <a:xfrm rot="5400000">
            <a:off x="10234720" y="3899303"/>
            <a:ext cx="468287" cy="1028890"/>
          </a:xfrm>
          <a:prstGeom prst="leftBracket">
            <a:avLst>
              <a:gd name="adj" fmla="val 30102"/>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2" name="Picture 21"/>
          <p:cNvPicPr>
            <a:picLocks noChangeAspect="1"/>
          </p:cNvPicPr>
          <p:nvPr/>
        </p:nvPicPr>
        <p:blipFill>
          <a:blip r:embed="rId5"/>
          <a:stretch>
            <a:fillRect/>
          </a:stretch>
        </p:blipFill>
        <p:spPr>
          <a:xfrm>
            <a:off x="8700748" y="5004504"/>
            <a:ext cx="381000" cy="455083"/>
          </a:xfrm>
          <a:prstGeom prst="rect">
            <a:avLst/>
          </a:prstGeom>
        </p:spPr>
      </p:pic>
      <p:pic>
        <p:nvPicPr>
          <p:cNvPr id="23" name="Picture 22"/>
          <p:cNvPicPr>
            <a:picLocks noChangeAspect="1"/>
          </p:cNvPicPr>
          <p:nvPr/>
        </p:nvPicPr>
        <p:blipFill>
          <a:blip r:embed="rId6"/>
          <a:stretch>
            <a:fillRect/>
          </a:stretch>
        </p:blipFill>
        <p:spPr>
          <a:xfrm>
            <a:off x="10019732" y="5076437"/>
            <a:ext cx="391886" cy="413070"/>
          </a:xfrm>
          <a:prstGeom prst="rect">
            <a:avLst/>
          </a:prstGeom>
        </p:spPr>
      </p:pic>
      <p:cxnSp>
        <p:nvCxnSpPr>
          <p:cNvPr id="25" name="Straight Arrow Connector 24"/>
          <p:cNvCxnSpPr/>
          <p:nvPr/>
        </p:nvCxnSpPr>
        <p:spPr>
          <a:xfrm>
            <a:off x="8887618" y="3920103"/>
            <a:ext cx="0" cy="100584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0183018" y="4179603"/>
            <a:ext cx="0" cy="73152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
          <p:cNvSpPr txBox="1">
            <a:spLocks noChangeArrowheads="1"/>
          </p:cNvSpPr>
          <p:nvPr/>
        </p:nvSpPr>
        <p:spPr>
          <a:xfrm>
            <a:off x="174170" y="188686"/>
            <a:ext cx="9768115" cy="65064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3200" b="1" dirty="0" smtClean="0">
                <a:solidFill>
                  <a:srgbClr val="C00000"/>
                </a:solidFill>
                <a:latin typeface="Times New Roman" panose="02020603050405020304" pitchFamily="18" charset="0"/>
                <a:cs typeface="Times New Roman" panose="02020603050405020304" pitchFamily="18" charset="0"/>
              </a:rPr>
              <a:t>2.4. </a:t>
            </a:r>
            <a:r>
              <a:rPr lang="en-US" sz="3200" b="1" dirty="0" err="1" smtClean="0">
                <a:solidFill>
                  <a:srgbClr val="C00000"/>
                </a:solidFill>
                <a:latin typeface="Times New Roman" panose="02020603050405020304" pitchFamily="18" charset="0"/>
                <a:cs typeface="Times New Roman" panose="02020603050405020304" pitchFamily="18" charset="0"/>
              </a:rPr>
              <a:t>Tối</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thiểu</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hàm</a:t>
            </a:r>
            <a:r>
              <a:rPr lang="en-US" sz="3200" b="1" dirty="0" smtClean="0">
                <a:solidFill>
                  <a:srgbClr val="C00000"/>
                </a:solidFill>
                <a:latin typeface="Times New Roman" panose="02020603050405020304" pitchFamily="18" charset="0"/>
                <a:cs typeface="Times New Roman" panose="02020603050405020304" pitchFamily="18" charset="0"/>
              </a:rPr>
              <a:t> logic – </a:t>
            </a:r>
            <a:r>
              <a:rPr lang="en-US" sz="3200" b="1" dirty="0" err="1" smtClean="0">
                <a:solidFill>
                  <a:srgbClr val="C00000"/>
                </a:solidFill>
                <a:latin typeface="Times New Roman" panose="02020603050405020304" pitchFamily="18" charset="0"/>
                <a:cs typeface="Times New Roman" panose="02020603050405020304" pitchFamily="18" charset="0"/>
              </a:rPr>
              <a:t>Sử</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dụng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bảng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Karnaugh</a:t>
            </a:r>
            <a:r>
              <a:rPr lang="en-US" sz="3200" b="1" dirty="0" smtClean="0">
                <a:solidFill>
                  <a:srgbClr val="C00000"/>
                </a:solidFill>
                <a:latin typeface="Times New Roman" panose="02020603050405020304" pitchFamily="18" charset="0"/>
                <a:cs typeface="Times New Roman" panose="02020603050405020304" pitchFamily="18" charset="0"/>
              </a:rPr>
              <a:t> (4)</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06594"/>
                                        </p:tgtEl>
                                        <p:attrNameLst>
                                          <p:attrName>style.visibility</p:attrName>
                                        </p:attrNameLst>
                                      </p:cBhvr>
                                      <p:to>
                                        <p:strVal val="visible"/>
                                      </p:to>
                                    </p:set>
                                    <p:animEffect transition="in" filter="fade">
                                      <p:cBhvr>
                                        <p:cTn id="7" dur="1000"/>
                                        <p:tgtEl>
                                          <p:spTgt spid="1006594"/>
                                        </p:tgtEl>
                                      </p:cBhvr>
                                    </p:animEffect>
                                    <p:anim calcmode="lin" valueType="num">
                                      <p:cBhvr>
                                        <p:cTn id="8" dur="1000" fill="hold"/>
                                        <p:tgtEl>
                                          <p:spTgt spid="1006594"/>
                                        </p:tgtEl>
                                        <p:attrNameLst>
                                          <p:attrName>ppt_x</p:attrName>
                                        </p:attrNameLst>
                                      </p:cBhvr>
                                      <p:tavLst>
                                        <p:tav tm="0">
                                          <p:val>
                                            <p:strVal val="#ppt_x"/>
                                          </p:val>
                                        </p:tav>
                                        <p:tav tm="100000">
                                          <p:val>
                                            <p:strVal val="#ppt_x"/>
                                          </p:val>
                                        </p:tav>
                                      </p:tavLst>
                                    </p:anim>
                                    <p:anim calcmode="lin" valueType="num">
                                      <p:cBhvr>
                                        <p:cTn id="9" dur="1000" fill="hold"/>
                                        <p:tgtEl>
                                          <p:spTgt spid="10065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06595">
                                            <p:txEl>
                                              <p:pRg st="0" end="0"/>
                                            </p:txEl>
                                          </p:spTgt>
                                        </p:tgtEl>
                                        <p:attrNameLst>
                                          <p:attrName>style.visibility</p:attrName>
                                        </p:attrNameLst>
                                      </p:cBhvr>
                                      <p:to>
                                        <p:strVal val="visible"/>
                                      </p:to>
                                    </p:set>
                                    <p:animEffect transition="in" filter="fade">
                                      <p:cBhvr>
                                        <p:cTn id="14" dur="1000"/>
                                        <p:tgtEl>
                                          <p:spTgt spid="1006595">
                                            <p:txEl>
                                              <p:pRg st="0" end="0"/>
                                            </p:txEl>
                                          </p:spTgt>
                                        </p:tgtEl>
                                      </p:cBhvr>
                                    </p:animEffect>
                                    <p:anim calcmode="lin" valueType="num">
                                      <p:cBhvr>
                                        <p:cTn id="15" dur="1000" fill="hold"/>
                                        <p:tgtEl>
                                          <p:spTgt spid="100659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00659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Effect transition="in" filter="fade">
                                      <p:cBhvr>
                                        <p:cTn id="35" dur="1000"/>
                                        <p:tgtEl>
                                          <p:spTgt spid="4">
                                            <p:txEl>
                                              <p:pRg st="0" end="0"/>
                                            </p:txEl>
                                          </p:spTgt>
                                        </p:tgtEl>
                                      </p:cBhvr>
                                    </p:animEffect>
                                    <p:anim calcmode="lin" valueType="num">
                                      <p:cBhvr>
                                        <p:cTn id="36"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barn(inVertical)">
                                      <p:cBhvr>
                                        <p:cTn id="42" dur="10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arn(inVertical)">
                                      <p:cBhvr>
                                        <p:cTn id="47" dur="10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barn(inVertical)">
                                      <p:cBhvr>
                                        <p:cTn id="52" dur="10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barn(inVertical)">
                                      <p:cBhvr>
                                        <p:cTn id="57" dur="10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barn(inVertical)">
                                      <p:cBhvr>
                                        <p:cTn id="62" dur="1000"/>
                                        <p:tgtEl>
                                          <p:spTgt spid="21"/>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barn(inVertical)">
                                      <p:cBhvr>
                                        <p:cTn id="65" dur="10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barn(inVertical)">
                                      <p:cBhvr>
                                        <p:cTn id="70" dur="1000"/>
                                        <p:tgtEl>
                                          <p:spTgt spid="28"/>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nodeType="click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barn(inVertical)">
                                      <p:cBhvr>
                                        <p:cTn id="75" dur="1000"/>
                                        <p:tgtEl>
                                          <p:spTgt spid="23"/>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37" fill="hold" nodeType="clickEffect">
                                  <p:stCondLst>
                                    <p:cond delay="0"/>
                                  </p:stCondLst>
                                  <p:childTnLst>
                                    <p:set>
                                      <p:cBhvr>
                                        <p:cTn id="79" dur="1" fill="hold">
                                          <p:stCondLst>
                                            <p:cond delay="0"/>
                                          </p:stCondLst>
                                        </p:cTn>
                                        <p:tgtEl>
                                          <p:spTgt spid="1006597"/>
                                        </p:tgtEl>
                                        <p:attrNameLst>
                                          <p:attrName>style.visibility</p:attrName>
                                        </p:attrNameLst>
                                      </p:cBhvr>
                                      <p:to>
                                        <p:strVal val="visible"/>
                                      </p:to>
                                    </p:set>
                                    <p:animEffect transition="in" filter="barn(outVertical)">
                                      <p:cBhvr>
                                        <p:cTn id="80" dur="1000"/>
                                        <p:tgtEl>
                                          <p:spTgt spid="1006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6594" grpId="0"/>
      <p:bldP spid="1006595" grpId="0" build="p"/>
      <p:bldP spid="3" grpId="0"/>
      <p:bldP spid="5" grpId="0"/>
      <p:bldP spid="9" grpId="0" animBg="1"/>
      <p:bldP spid="21" grpId="0" animBg="1"/>
      <p:bldP spid="2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3886" y="839334"/>
            <a:ext cx="7264399" cy="533400"/>
          </a:xfrm>
        </p:spPr>
        <p:txBody>
          <a:bodyPr>
            <a:noAutofit/>
          </a:bodyPr>
          <a:lstStyle/>
          <a:p>
            <a:pPr marL="457200" indent="-457200" algn="l">
              <a:buFont typeface="Wingdings" panose="05000000000000000000" pitchFamily="2" charset="2"/>
              <a:buChar char="v"/>
            </a:pPr>
            <a:r>
              <a:rPr lang="en-US" sz="2800" b="1" dirty="0" err="1" smtClean="0">
                <a:solidFill>
                  <a:schemeClr val="bg2">
                    <a:lumMod val="25000"/>
                  </a:schemeClr>
                </a:solidFill>
                <a:latin typeface="Times New Roman" panose="02020603050405020304" pitchFamily="18" charset="0"/>
                <a:cs typeface="Times New Roman" panose="02020603050405020304" pitchFamily="18" charset="0"/>
              </a:rPr>
              <a:t>Quy</a:t>
            </a:r>
            <a:r>
              <a:rPr lang="en-US" sz="2800" b="1" dirty="0" smtClean="0">
                <a:solidFill>
                  <a:schemeClr val="bg2">
                    <a:lumMod val="25000"/>
                  </a:schemeClr>
                </a:solidFill>
                <a:latin typeface="Times New Roman" panose="02020603050405020304" pitchFamily="18" charset="0"/>
                <a:cs typeface="Times New Roman" panose="02020603050405020304" pitchFamily="18" charset="0"/>
              </a:rPr>
              <a:t> </a:t>
            </a:r>
            <a:r>
              <a:rPr lang="en-US" sz="2800" b="1" dirty="0">
                <a:solidFill>
                  <a:schemeClr val="bg2">
                    <a:lumMod val="25000"/>
                  </a:schemeClr>
                </a:solidFill>
                <a:latin typeface="Times New Roman" panose="02020603050405020304" pitchFamily="18" charset="0"/>
                <a:cs typeface="Times New Roman" panose="02020603050405020304" pitchFamily="18" charset="0"/>
              </a:rPr>
              <a:t>tắc nhóm (dạng </a:t>
            </a:r>
            <a:r>
              <a:rPr lang="en-US" sz="2800" b="1" dirty="0" err="1">
                <a:solidFill>
                  <a:schemeClr val="bg2">
                    <a:lumMod val="25000"/>
                  </a:schemeClr>
                </a:solidFill>
                <a:latin typeface="Times New Roman" panose="02020603050405020304" pitchFamily="18" charset="0"/>
                <a:cs typeface="Times New Roman" panose="02020603050405020304" pitchFamily="18" charset="0"/>
              </a:rPr>
              <a:t>hội</a:t>
            </a:r>
            <a:r>
              <a:rPr lang="en-US" sz="2800" b="1" dirty="0">
                <a:solidFill>
                  <a:schemeClr val="bg2">
                    <a:lumMod val="25000"/>
                  </a:schemeClr>
                </a:solidFill>
                <a:latin typeface="Times New Roman" panose="02020603050405020304" pitchFamily="18" charset="0"/>
                <a:cs typeface="Times New Roman" panose="02020603050405020304" pitchFamily="18" charset="0"/>
              </a:rPr>
              <a:t> chính quy)</a:t>
            </a:r>
            <a:endParaRPr lang="en-US" sz="28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66E08031-ACA1-40D1-827E-46A4A7D3EF1B}" type="slidenum">
              <a:rPr lang="en-US" smtClean="0"/>
              <a:pPr/>
              <a:t>48</a:t>
            </a:fld>
            <a:endParaRPr lang="en-US"/>
          </a:p>
        </p:txBody>
      </p:sp>
      <p:sp>
        <p:nvSpPr>
          <p:cNvPr id="7" name="Rectangle 3"/>
          <p:cNvSpPr>
            <a:spLocks noGrp="1" noChangeArrowheads="1"/>
          </p:cNvSpPr>
          <p:nvPr>
            <p:ph idx="1"/>
          </p:nvPr>
        </p:nvSpPr>
        <p:spPr>
          <a:xfrm>
            <a:off x="420913" y="1520376"/>
            <a:ext cx="11292115" cy="5105400"/>
          </a:xfrm>
        </p:spPr>
        <p:txBody>
          <a:bodyPr>
            <a:noAutofit/>
          </a:bodyPr>
          <a:lstStyle/>
          <a:p>
            <a:r>
              <a:rPr lang="en-US" sz="2800" dirty="0">
                <a:latin typeface="Times New Roman" panose="02020603050405020304" pitchFamily="18" charset="0"/>
                <a:cs typeface="Times New Roman" panose="02020603050405020304" pitchFamily="18" charset="0"/>
              </a:rPr>
              <a:t>Nhóm 2</a:t>
            </a:r>
            <a:r>
              <a:rPr lang="en-US" sz="2800" baseline="30000" dirty="0">
                <a:latin typeface="Times New Roman" panose="02020603050405020304" pitchFamily="18" charset="0"/>
                <a:cs typeface="Times New Roman" panose="02020603050405020304" pitchFamily="18" charset="0"/>
              </a:rPr>
              <a:t>n</a:t>
            </a:r>
            <a:r>
              <a:rPr lang="en-US" sz="2800" dirty="0">
                <a:latin typeface="Times New Roman" panose="02020603050405020304" pitchFamily="18" charset="0"/>
                <a:cs typeface="Times New Roman" panose="02020603050405020304" pitchFamily="18" charset="0"/>
              </a:rPr>
              <a:t> ô liền kề </a:t>
            </a:r>
            <a:r>
              <a:rPr lang="en-US" sz="2800" dirty="0" err="1">
                <a:latin typeface="Times New Roman" panose="02020603050405020304" pitchFamily="18" charset="0"/>
                <a:cs typeface="Times New Roman" panose="02020603050405020304" pitchFamily="18" charset="0"/>
              </a:rPr>
              <a:t>mà</a:t>
            </a:r>
            <a:r>
              <a:rPr lang="en-US" sz="2800" dirty="0">
                <a:latin typeface="Times New Roman" panose="02020603050405020304" pitchFamily="18" charset="0"/>
                <a:cs typeface="Times New Roman" panose="02020603050405020304" pitchFamily="18" charset="0"/>
              </a:rPr>
              <a:t> giá trị của </a:t>
            </a:r>
            <a:r>
              <a:rPr lang="en-US" sz="2800" dirty="0" err="1">
                <a:latin typeface="Times New Roman" panose="02020603050405020304" pitchFamily="18" charset="0"/>
                <a:cs typeface="Times New Roman" panose="02020603050405020304" pitchFamily="18" charset="0"/>
              </a:rPr>
              <a:t>hàm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cùng</a:t>
            </a:r>
            <a:r>
              <a:rPr lang="en-US" sz="2800" dirty="0">
                <a:latin typeface="Times New Roman" panose="02020603050405020304" pitchFamily="18" charset="0"/>
                <a:cs typeface="Times New Roman" panose="02020603050405020304" pitchFamily="18" charset="0"/>
              </a:rPr>
              <a:t> bằng 0 </a:t>
            </a:r>
            <a:r>
              <a:rPr lang="en-US" sz="2800" dirty="0" err="1">
                <a:latin typeface="Times New Roman" panose="02020603050405020304" pitchFamily="18" charset="0"/>
                <a:cs typeface="Times New Roman" panose="02020603050405020304" pitchFamily="18" charset="0"/>
              </a:rPr>
              <a:t>lại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với</a:t>
            </a:r>
            <a:r>
              <a:rPr lang="en-US" sz="2800" dirty="0">
                <a:latin typeface="Times New Roman" panose="02020603050405020304" pitchFamily="18" charset="0"/>
                <a:cs typeface="Times New Roman" panose="02020603050405020304" pitchFamily="18" charset="0"/>
              </a:rPr>
              <a:t> nhau </a:t>
            </a:r>
            <a:r>
              <a:rPr lang="en-US" sz="2800" dirty="0" err="1">
                <a:latin typeface="Times New Roman" panose="02020603050405020304" pitchFamily="18" charset="0"/>
                <a:cs typeface="Times New Roman" panose="02020603050405020304" pitchFamily="18" charset="0"/>
              </a:rPr>
              <a:t>sao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cho</a:t>
            </a:r>
            <a:r>
              <a:rPr lang="en-US" sz="2800" dirty="0">
                <a:latin typeface="Times New Roman" panose="02020603050405020304" pitchFamily="18" charset="0"/>
                <a:cs typeface="Times New Roman" panose="02020603050405020304" pitchFamily="18" charset="0"/>
              </a:rPr>
              <a:t>:</a:t>
            </a:r>
          </a:p>
          <a:p>
            <a:pPr lvl="1"/>
            <a:r>
              <a:rPr lang="en-US" sz="2400" dirty="0">
                <a:latin typeface="Times New Roman" panose="02020603050405020304" pitchFamily="18" charset="0"/>
                <a:cs typeface="Times New Roman" panose="02020603050405020304" pitchFamily="18" charset="0"/>
              </a:rPr>
              <a:t>Số </a:t>
            </a:r>
            <a:r>
              <a:rPr lang="vi-VN" sz="2400" noProof="1">
                <a:latin typeface="Times New Roman" panose="02020603050405020304" pitchFamily="18" charset="0"/>
                <a:cs typeface="Times New Roman" panose="02020603050405020304" pitchFamily="18" charset="0"/>
              </a:rPr>
              <a:t>lượng</a:t>
            </a:r>
            <a:r>
              <a:rPr lang="en-US" sz="2400" dirty="0">
                <a:latin typeface="Times New Roman" panose="02020603050405020304" pitchFamily="18" charset="0"/>
                <a:cs typeface="Times New Roman" panose="02020603050405020304" pitchFamily="18" charset="0"/>
              </a:rPr>
              <a:t> các ô trong nhóm là </a:t>
            </a:r>
            <a:r>
              <a:rPr lang="en-US" sz="2400" dirty="0" err="1">
                <a:latin typeface="Times New Roman" panose="02020603050405020304" pitchFamily="18" charset="0"/>
                <a:cs typeface="Times New Roman" panose="02020603050405020304" pitchFamily="18" charset="0"/>
              </a:rPr>
              <a:t>lớn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nhất</a:t>
            </a:r>
            <a:r>
              <a:rPr lang="en-US" sz="2400" dirty="0">
                <a:latin typeface="Times New Roman" panose="02020603050405020304" pitchFamily="18" charset="0"/>
                <a:cs typeface="Times New Roman" panose="02020603050405020304" pitchFamily="18" charset="0"/>
              </a:rPr>
              <a:t> có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được,</a:t>
            </a:r>
          </a:p>
          <a:p>
            <a:pPr lvl="1"/>
            <a:r>
              <a:rPr lang="en-US" sz="2400" dirty="0" err="1">
                <a:latin typeface="Times New Roman" panose="02020603050405020304" pitchFamily="18" charset="0"/>
                <a:cs typeface="Times New Roman" panose="02020603050405020304" pitchFamily="18" charset="0"/>
              </a:rPr>
              <a:t>Đồng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số </a:t>
            </a:r>
            <a:r>
              <a:rPr lang="en-US" sz="2400" dirty="0" err="1">
                <a:latin typeface="Times New Roman" panose="02020603050405020304" pitchFamily="18" charset="0"/>
                <a:cs typeface="Times New Roman" panose="02020603050405020304" pitchFamily="18" charset="0"/>
              </a:rPr>
              <a:t>lượng</a:t>
            </a:r>
            <a:r>
              <a:rPr lang="en-US" sz="2400" dirty="0">
                <a:latin typeface="Times New Roman" panose="02020603050405020304" pitchFamily="18" charset="0"/>
                <a:cs typeface="Times New Roman" panose="02020603050405020304" pitchFamily="18" charset="0"/>
              </a:rPr>
              <a:t> ô trong nhóm phải là </a:t>
            </a:r>
            <a:r>
              <a:rPr lang="en-US" sz="2400" dirty="0" err="1">
                <a:latin typeface="Times New Roman" panose="02020603050405020304" pitchFamily="18" charset="0"/>
                <a:cs typeface="Times New Roman" panose="02020603050405020304" pitchFamily="18" charset="0"/>
              </a:rPr>
              <a:t>lũy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thừa</a:t>
            </a:r>
            <a:r>
              <a:rPr lang="en-US" sz="2400" dirty="0">
                <a:latin typeface="Times New Roman" panose="02020603050405020304" pitchFamily="18" charset="0"/>
                <a:cs typeface="Times New Roman" panose="02020603050405020304" pitchFamily="18" charset="0"/>
              </a:rPr>
              <a:t> của 2,</a:t>
            </a:r>
          </a:p>
          <a:p>
            <a:pPr lvl="1"/>
            <a:r>
              <a:rPr lang="en-US" sz="2400" dirty="0">
                <a:latin typeface="Times New Roman" panose="02020603050405020304" pitchFamily="18" charset="0"/>
                <a:cs typeface="Times New Roman" panose="02020603050405020304" pitchFamily="18" charset="0"/>
              </a:rPr>
              <a:t>Và hình dạng của nhóm phải là hình chữ nhật hoặc hình vuông</a:t>
            </a:r>
          </a:p>
          <a:p>
            <a:r>
              <a:rPr lang="en-US" sz="2800" dirty="0">
                <a:latin typeface="Times New Roman" panose="02020603050405020304" pitchFamily="18" charset="0"/>
                <a:cs typeface="Times New Roman" panose="02020603050405020304" pitchFamily="18" charset="0"/>
              </a:rPr>
              <a:t>Nhóm có 2</a:t>
            </a:r>
            <a:r>
              <a:rPr lang="en-US" sz="2800" baseline="30000" dirty="0">
                <a:latin typeface="Times New Roman" panose="02020603050405020304" pitchFamily="18" charset="0"/>
                <a:cs typeface="Times New Roman" panose="02020603050405020304" pitchFamily="18" charset="0"/>
              </a:rPr>
              <a:t>n</a:t>
            </a:r>
            <a:r>
              <a:rPr lang="en-US" sz="2800" dirty="0">
                <a:latin typeface="Times New Roman" panose="02020603050405020304" pitchFamily="18" charset="0"/>
                <a:cs typeface="Times New Roman" panose="02020603050405020304" pitchFamily="18" charset="0"/>
              </a:rPr>
              <a:t> ô </a:t>
            </a:r>
            <a:r>
              <a:rPr lang="en-US" sz="2800" dirty="0">
                <a:latin typeface="Times New Roman" panose="02020603050405020304" pitchFamily="18" charset="0"/>
                <a:cs typeface="Times New Roman" panose="02020603050405020304" pitchFamily="18" charset="0"/>
                <a:sym typeface="Symbol" pitchFamily="18" charset="2"/>
              </a:rPr>
              <a:t> loại bỏ được n biến</a:t>
            </a:r>
          </a:p>
          <a:p>
            <a:r>
              <a:rPr lang="en-US" sz="2800" dirty="0">
                <a:latin typeface="Times New Roman" panose="02020603050405020304" pitchFamily="18" charset="0"/>
                <a:cs typeface="Times New Roman" panose="02020603050405020304" pitchFamily="18" charset="0"/>
              </a:rPr>
              <a:t>Biến nào nhận được giá trị ngược nhau trong nhóm thì sẽ </a:t>
            </a:r>
            <a:r>
              <a:rPr lang="en-US" sz="2800" dirty="0" err="1">
                <a:latin typeface="Times New Roman" panose="02020603050405020304" pitchFamily="18" charset="0"/>
                <a:cs typeface="Times New Roman" panose="02020603050405020304" pitchFamily="18" charset="0"/>
              </a:rPr>
              <a:t>bị</a:t>
            </a:r>
            <a:r>
              <a:rPr lang="en-US" sz="2800" dirty="0">
                <a:latin typeface="Times New Roman" panose="02020603050405020304" pitchFamily="18" charset="0"/>
                <a:cs typeface="Times New Roman" panose="02020603050405020304" pitchFamily="18" charset="0"/>
              </a:rPr>
              <a:t> loại; biến nào nhận giá trị 0 - </a:t>
            </a:r>
            <a:r>
              <a:rPr lang="en-US" sz="2800" dirty="0" err="1">
                <a:latin typeface="Times New Roman" panose="02020603050405020304" pitchFamily="18" charset="0"/>
                <a:cs typeface="Times New Roman" panose="02020603050405020304" pitchFamily="18" charset="0"/>
              </a:rPr>
              <a:t>lấy</a:t>
            </a:r>
            <a:r>
              <a:rPr lang="en-US" sz="2800" dirty="0">
                <a:latin typeface="Times New Roman" panose="02020603050405020304" pitchFamily="18" charset="0"/>
                <a:cs typeface="Times New Roman" panose="02020603050405020304" pitchFamily="18" charset="0"/>
              </a:rPr>
              <a:t> dạng </a:t>
            </a:r>
            <a:r>
              <a:rPr lang="en-US" sz="2800" dirty="0" err="1">
                <a:latin typeface="Times New Roman" panose="02020603050405020304" pitchFamily="18" charset="0"/>
                <a:cs typeface="Times New Roman" panose="02020603050405020304" pitchFamily="18" charset="0"/>
              </a:rPr>
              <a:t>nguyên</a:t>
            </a:r>
            <a:r>
              <a:rPr lang="en-US" sz="2800" dirty="0">
                <a:latin typeface="Times New Roman" panose="02020603050405020304" pitchFamily="18" charset="0"/>
                <a:cs typeface="Times New Roman" panose="02020603050405020304" pitchFamily="18" charset="0"/>
              </a:rPr>
              <a:t>, nhận giá trị 1 - </a:t>
            </a:r>
            <a:r>
              <a:rPr lang="en-US" sz="2800" dirty="0" err="1">
                <a:latin typeface="Times New Roman" panose="02020603050405020304" pitchFamily="18" charset="0"/>
                <a:cs typeface="Times New Roman" panose="02020603050405020304" pitchFamily="18" charset="0"/>
              </a:rPr>
              <a:t>lấy</a:t>
            </a:r>
            <a:r>
              <a:rPr lang="en-US" sz="2800" dirty="0">
                <a:latin typeface="Times New Roman" panose="02020603050405020304" pitchFamily="18" charset="0"/>
                <a:cs typeface="Times New Roman" panose="02020603050405020304" pitchFamily="18" charset="0"/>
              </a:rPr>
              <a:t> dạng </a:t>
            </a:r>
            <a:r>
              <a:rPr lang="en-US" sz="2800" dirty="0" err="1">
                <a:latin typeface="Times New Roman" panose="02020603050405020304" pitchFamily="18" charset="0"/>
                <a:cs typeface="Times New Roman" panose="02020603050405020304" pitchFamily="18" charset="0"/>
              </a:rPr>
              <a:t>đảo</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Các nhóm có </a:t>
            </a:r>
            <a:r>
              <a:rPr lang="en-US" sz="2800" dirty="0" err="1">
                <a:latin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trùng</a:t>
            </a:r>
            <a:r>
              <a:rPr lang="en-US" sz="2800" dirty="0">
                <a:latin typeface="Times New Roman" panose="02020603050405020304" pitchFamily="18" charset="0"/>
                <a:cs typeface="Times New Roman" panose="02020603050405020304" pitchFamily="18" charset="0"/>
              </a:rPr>
              <a:t> nhau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nhưng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được </a:t>
            </a:r>
            <a:r>
              <a:rPr lang="en-US" sz="2800" dirty="0" err="1">
                <a:latin typeface="Times New Roman" panose="02020603050405020304" pitchFamily="18" charset="0"/>
                <a:cs typeface="Times New Roman" panose="02020603050405020304" pitchFamily="18" charset="0"/>
              </a:rPr>
              <a:t>trùng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hoàn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toàn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phải nhóm </a:t>
            </a:r>
            <a:r>
              <a:rPr lang="en-US" sz="2800" dirty="0" err="1">
                <a:latin typeface="Times New Roman" panose="02020603050405020304" pitchFamily="18" charset="0"/>
                <a:cs typeface="Times New Roman" panose="02020603050405020304" pitchFamily="18" charset="0"/>
              </a:rPr>
              <a:t>hết</a:t>
            </a:r>
            <a:r>
              <a:rPr lang="en-US" sz="2800" dirty="0">
                <a:latin typeface="Times New Roman" panose="02020603050405020304" pitchFamily="18" charset="0"/>
                <a:cs typeface="Times New Roman" panose="02020603050405020304" pitchFamily="18" charset="0"/>
              </a:rPr>
              <a:t> các ô bằng 0</a:t>
            </a:r>
          </a:p>
          <a:p>
            <a:r>
              <a:rPr lang="en-US" sz="2800" dirty="0">
                <a:latin typeface="Times New Roman" panose="02020603050405020304" pitchFamily="18" charset="0"/>
                <a:cs typeface="Times New Roman" panose="02020603050405020304" pitchFamily="18" charset="0"/>
              </a:rPr>
              <a:t>Số </a:t>
            </a:r>
            <a:r>
              <a:rPr lang="en-US" sz="2800" dirty="0" err="1">
                <a:latin typeface="Times New Roman" panose="02020603050405020304" pitchFamily="18" charset="0"/>
                <a:cs typeface="Times New Roman" panose="02020603050405020304" pitchFamily="18" charset="0"/>
              </a:rPr>
              <a:t>lượng</a:t>
            </a:r>
            <a:r>
              <a:rPr lang="en-US" sz="2800" dirty="0">
                <a:latin typeface="Times New Roman" panose="02020603050405020304" pitchFamily="18" charset="0"/>
                <a:cs typeface="Times New Roman" panose="02020603050405020304" pitchFamily="18" charset="0"/>
              </a:rPr>
              <a:t> nhóm chính bằng số </a:t>
            </a:r>
            <a:r>
              <a:rPr lang="en-US" sz="2800" dirty="0" err="1">
                <a:latin typeface="Times New Roman" panose="02020603050405020304" pitchFamily="18" charset="0"/>
                <a:cs typeface="Times New Roman" panose="02020603050405020304" pitchFamily="18" charset="0"/>
              </a:rPr>
              <a:t>lượng</a:t>
            </a:r>
            <a:r>
              <a:rPr lang="en-US" sz="2800" dirty="0">
                <a:latin typeface="Times New Roman" panose="02020603050405020304" pitchFamily="18" charset="0"/>
                <a:cs typeface="Times New Roman" panose="02020603050405020304" pitchFamily="18" charset="0"/>
              </a:rPr>
              <a:t> số </a:t>
            </a:r>
            <a:r>
              <a:rPr lang="en-US" sz="2800" dirty="0" err="1">
                <a:latin typeface="Times New Roman" panose="02020603050405020304" pitchFamily="18" charset="0"/>
                <a:cs typeface="Times New Roman" panose="02020603050405020304" pitchFamily="18" charset="0"/>
              </a:rPr>
              <a:t>thừa</a:t>
            </a:r>
            <a:r>
              <a:rPr lang="en-US" sz="2800" dirty="0">
                <a:latin typeface="Times New Roman" panose="02020603050405020304" pitchFamily="18" charset="0"/>
                <a:cs typeface="Times New Roman" panose="02020603050405020304" pitchFamily="18" charset="0"/>
              </a:rPr>
              <a:t> số </a:t>
            </a:r>
            <a:r>
              <a:rPr lang="en-US" sz="2800" dirty="0" err="1">
                <a:latin typeface="Times New Roman" panose="02020603050405020304" pitchFamily="18" charset="0"/>
                <a:cs typeface="Times New Roman" panose="02020603050405020304" pitchFamily="18" charset="0"/>
              </a:rPr>
              <a:t>sau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thiểu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hóa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mỗi</a:t>
            </a:r>
            <a:r>
              <a:rPr lang="en-US" sz="2800" dirty="0">
                <a:latin typeface="Times New Roman" panose="02020603050405020304" pitchFamily="18" charset="0"/>
                <a:cs typeface="Times New Roman" panose="02020603050405020304" pitchFamily="18" charset="0"/>
              </a:rPr>
              <a:t> nhóm tương ứng </a:t>
            </a:r>
            <a:r>
              <a:rPr lang="en-US" sz="2800" dirty="0" err="1">
                <a:latin typeface="Times New Roman" panose="02020603050405020304" pitchFamily="18" charset="0"/>
                <a:cs typeface="Times New Roman" panose="02020603050405020304" pitchFamily="18" charset="0"/>
              </a:rPr>
              <a:t>với</a:t>
            </a:r>
            <a:r>
              <a:rPr lang="en-US" sz="2800" dirty="0">
                <a:latin typeface="Times New Roman" panose="02020603050405020304" pitchFamily="18" charset="0"/>
                <a:cs typeface="Times New Roman" panose="02020603050405020304" pitchFamily="18" charset="0"/>
              </a:rPr>
              <a:t> 1 số </a:t>
            </a:r>
            <a:r>
              <a:rPr lang="en-US" sz="2800" dirty="0" err="1">
                <a:latin typeface="Times New Roman" panose="02020603050405020304" pitchFamily="18" charset="0"/>
                <a:cs typeface="Times New Roman" panose="02020603050405020304" pitchFamily="18" charset="0"/>
              </a:rPr>
              <a:t>hạng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quả</a:t>
            </a:r>
            <a:r>
              <a:rPr lang="en-US" sz="2800" dirty="0">
                <a:latin typeface="Times New Roman" panose="02020603050405020304" pitchFamily="18" charset="0"/>
                <a:cs typeface="Times New Roman" panose="02020603050405020304" pitchFamily="18" charset="0"/>
              </a:rPr>
              <a:t> được </a:t>
            </a:r>
            <a:r>
              <a:rPr lang="en-US" sz="2800" dirty="0" err="1">
                <a:latin typeface="Times New Roman" panose="02020603050405020304" pitchFamily="18" charset="0"/>
                <a:cs typeface="Times New Roman" panose="02020603050405020304" pitchFamily="18" charset="0"/>
              </a:rPr>
              <a:t>tích</a:t>
            </a:r>
            <a:r>
              <a:rPr lang="en-US" sz="2800" dirty="0">
                <a:latin typeface="Times New Roman" panose="02020603050405020304" pitchFamily="18" charset="0"/>
                <a:cs typeface="Times New Roman" panose="02020603050405020304" pitchFamily="18" charset="0"/>
              </a:rPr>
              <a:t> của các tổng.</a:t>
            </a:r>
          </a:p>
        </p:txBody>
      </p:sp>
      <p:sp>
        <p:nvSpPr>
          <p:cNvPr id="10" name="Rectangle 2"/>
          <p:cNvSpPr txBox="1">
            <a:spLocks noChangeArrowheads="1"/>
          </p:cNvSpPr>
          <p:nvPr/>
        </p:nvSpPr>
        <p:spPr>
          <a:xfrm>
            <a:off x="174170" y="188686"/>
            <a:ext cx="9768115" cy="65064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3200" b="1" dirty="0" smtClean="0">
                <a:solidFill>
                  <a:srgbClr val="C00000"/>
                </a:solidFill>
                <a:latin typeface="Times New Roman" panose="02020603050405020304" pitchFamily="18" charset="0"/>
                <a:cs typeface="Times New Roman" panose="02020603050405020304" pitchFamily="18" charset="0"/>
              </a:rPr>
              <a:t>2.4. </a:t>
            </a:r>
            <a:r>
              <a:rPr lang="en-US" sz="3200" b="1" dirty="0" err="1" smtClean="0">
                <a:solidFill>
                  <a:srgbClr val="C00000"/>
                </a:solidFill>
                <a:latin typeface="Times New Roman" panose="02020603050405020304" pitchFamily="18" charset="0"/>
                <a:cs typeface="Times New Roman" panose="02020603050405020304" pitchFamily="18" charset="0"/>
              </a:rPr>
              <a:t>Tối</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thiểu</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hàm</a:t>
            </a:r>
            <a:r>
              <a:rPr lang="en-US" sz="3200" b="1" dirty="0" smtClean="0">
                <a:solidFill>
                  <a:srgbClr val="C00000"/>
                </a:solidFill>
                <a:latin typeface="Times New Roman" panose="02020603050405020304" pitchFamily="18" charset="0"/>
                <a:cs typeface="Times New Roman" panose="02020603050405020304" pitchFamily="18" charset="0"/>
              </a:rPr>
              <a:t> logic – </a:t>
            </a:r>
            <a:r>
              <a:rPr lang="en-US" sz="3200" b="1" dirty="0" err="1" smtClean="0">
                <a:solidFill>
                  <a:srgbClr val="C00000"/>
                </a:solidFill>
                <a:latin typeface="Times New Roman" panose="02020603050405020304" pitchFamily="18" charset="0"/>
                <a:cs typeface="Times New Roman" panose="02020603050405020304" pitchFamily="18" charset="0"/>
              </a:rPr>
              <a:t>Sử</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dụng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bảng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Karnaugh</a:t>
            </a:r>
            <a:r>
              <a:rPr lang="en-US" sz="3200" b="1" dirty="0" smtClean="0">
                <a:solidFill>
                  <a:srgbClr val="C00000"/>
                </a:solidFill>
                <a:latin typeface="Times New Roman" panose="02020603050405020304" pitchFamily="18" charset="0"/>
                <a:cs typeface="Times New Roman" panose="02020603050405020304" pitchFamily="18" charset="0"/>
              </a:rPr>
              <a:t> (5)</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barn(inVertical)">
                                      <p:cBhvr>
                                        <p:cTn id="14" dur="1000"/>
                                        <p:tgtEl>
                                          <p:spTgt spid="7">
                                            <p:txEl>
                                              <p:pRg st="0" end="0"/>
                                            </p:txEl>
                                          </p:spTgt>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barn(inVertical)">
                                      <p:cBhvr>
                                        <p:cTn id="17" dur="1000"/>
                                        <p:tgtEl>
                                          <p:spTgt spid="7">
                                            <p:txEl>
                                              <p:pRg st="1" end="1"/>
                                            </p:txEl>
                                          </p:spTgt>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barn(inVertical)">
                                      <p:cBhvr>
                                        <p:cTn id="20" dur="1000"/>
                                        <p:tgtEl>
                                          <p:spTgt spid="7">
                                            <p:txEl>
                                              <p:pRg st="2" end="2"/>
                                            </p:txEl>
                                          </p:spTgt>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barn(inVertical)">
                                      <p:cBhvr>
                                        <p:cTn id="23" dur="1000"/>
                                        <p:tgtEl>
                                          <p:spTgt spid="7">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barn(inVertical)">
                                      <p:cBhvr>
                                        <p:cTn id="28" dur="1000"/>
                                        <p:tgtEl>
                                          <p:spTgt spid="7">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animEffect transition="in" filter="barn(inVertical)">
                                      <p:cBhvr>
                                        <p:cTn id="33" dur="1000"/>
                                        <p:tgtEl>
                                          <p:spTgt spid="7">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7">
                                            <p:txEl>
                                              <p:pRg st="6" end="6"/>
                                            </p:txEl>
                                          </p:spTgt>
                                        </p:tgtEl>
                                        <p:attrNameLst>
                                          <p:attrName>style.visibility</p:attrName>
                                        </p:attrNameLst>
                                      </p:cBhvr>
                                      <p:to>
                                        <p:strVal val="visible"/>
                                      </p:to>
                                    </p:set>
                                    <p:animEffect transition="in" filter="barn(inVertical)">
                                      <p:cBhvr>
                                        <p:cTn id="38" dur="1000"/>
                                        <p:tgtEl>
                                          <p:spTgt spid="7">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7">
                                            <p:txEl>
                                              <p:pRg st="7" end="7"/>
                                            </p:txEl>
                                          </p:spTgt>
                                        </p:tgtEl>
                                        <p:attrNameLst>
                                          <p:attrName>style.visibility</p:attrName>
                                        </p:attrNameLst>
                                      </p:cBhvr>
                                      <p:to>
                                        <p:strVal val="visible"/>
                                      </p:to>
                                    </p:set>
                                    <p:animEffect transition="in" filter="barn(inVertical)">
                                      <p:cBhvr>
                                        <p:cTn id="43" dur="10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76200"/>
            <a:ext cx="8915400" cy="533400"/>
          </a:xfrm>
        </p:spPr>
        <p:txBody>
          <a:bodyPr>
            <a:noAutofit/>
          </a:bodyPr>
          <a:lstStyle/>
          <a:p>
            <a:r>
              <a:rPr lang="en-US" sz="2800" b="1" dirty="0" err="1">
                <a:solidFill>
                  <a:schemeClr val="accent6">
                    <a:lumMod val="50000"/>
                  </a:schemeClr>
                </a:solidFill>
                <a:latin typeface="Times New Roman" panose="02020603050405020304" pitchFamily="18" charset="0"/>
                <a:cs typeface="Times New Roman" panose="02020603050405020304" pitchFamily="18" charset="0"/>
              </a:rPr>
              <a:t>Ví</a:t>
            </a:r>
            <a:r>
              <a:rPr lang="en-US" sz="2800" b="1" dirty="0">
                <a:solidFill>
                  <a:schemeClr val="accent6">
                    <a:lumMod val="50000"/>
                  </a:schemeClr>
                </a:solidFill>
                <a:latin typeface="Times New Roman" panose="02020603050405020304" pitchFamily="18" charset="0"/>
                <a:cs typeface="Times New Roman" panose="02020603050405020304" pitchFamily="18" charset="0"/>
              </a:rPr>
              <a:t> </a:t>
            </a:r>
            <a:r>
              <a:rPr lang="en-US" sz="2800" b="1" dirty="0" err="1">
                <a:solidFill>
                  <a:schemeClr val="accent6">
                    <a:lumMod val="50000"/>
                  </a:schemeClr>
                </a:solidFill>
                <a:latin typeface="Times New Roman" panose="02020603050405020304" pitchFamily="18" charset="0"/>
                <a:cs typeface="Times New Roman" panose="02020603050405020304" pitchFamily="18" charset="0"/>
              </a:rPr>
              <a:t>dụ</a:t>
            </a:r>
            <a:r>
              <a:rPr lang="en-US" sz="2800" b="1" dirty="0">
                <a:solidFill>
                  <a:schemeClr val="accent6">
                    <a:lumMod val="50000"/>
                  </a:schemeClr>
                </a:solidFill>
                <a:latin typeface="Times New Roman" panose="02020603050405020304" pitchFamily="18" charset="0"/>
                <a:cs typeface="Times New Roman" panose="02020603050405020304" pitchFamily="18" charset="0"/>
              </a:rPr>
              <a:t> </a:t>
            </a:r>
            <a:r>
              <a:rPr lang="en-US" sz="2800" b="1" dirty="0" err="1">
                <a:solidFill>
                  <a:schemeClr val="accent6">
                    <a:lumMod val="50000"/>
                  </a:schemeClr>
                </a:solidFill>
                <a:latin typeface="Times New Roman" panose="02020603050405020304" pitchFamily="18" charset="0"/>
                <a:cs typeface="Times New Roman" panose="02020603050405020304" pitchFamily="18" charset="0"/>
              </a:rPr>
              <a:t>tối</a:t>
            </a:r>
            <a:r>
              <a:rPr lang="en-US" sz="2800" b="1" dirty="0">
                <a:solidFill>
                  <a:schemeClr val="accent6">
                    <a:lumMod val="50000"/>
                  </a:schemeClr>
                </a:solidFill>
                <a:latin typeface="Times New Roman" panose="02020603050405020304" pitchFamily="18" charset="0"/>
                <a:cs typeface="Times New Roman" panose="02020603050405020304" pitchFamily="18" charset="0"/>
              </a:rPr>
              <a:t> </a:t>
            </a:r>
            <a:r>
              <a:rPr lang="en-US" sz="2800" b="1" dirty="0" err="1">
                <a:solidFill>
                  <a:schemeClr val="accent6">
                    <a:lumMod val="50000"/>
                  </a:schemeClr>
                </a:solidFill>
                <a:latin typeface="Times New Roman" panose="02020603050405020304" pitchFamily="18" charset="0"/>
                <a:cs typeface="Times New Roman" panose="02020603050405020304" pitchFamily="18" charset="0"/>
              </a:rPr>
              <a:t>thiểu</a:t>
            </a:r>
            <a:r>
              <a:rPr lang="en-US" sz="2800" b="1" dirty="0">
                <a:solidFill>
                  <a:schemeClr val="accent6">
                    <a:lumMod val="50000"/>
                  </a:schemeClr>
                </a:solidFill>
                <a:latin typeface="Times New Roman" panose="02020603050405020304" pitchFamily="18" charset="0"/>
                <a:cs typeface="Times New Roman" panose="02020603050405020304" pitchFamily="18" charset="0"/>
              </a:rPr>
              <a:t> </a:t>
            </a:r>
            <a:r>
              <a:rPr lang="en-US" sz="2800" b="1" dirty="0" err="1">
                <a:solidFill>
                  <a:schemeClr val="accent6">
                    <a:lumMod val="50000"/>
                  </a:schemeClr>
                </a:solidFill>
                <a:latin typeface="Times New Roman" panose="02020603050405020304" pitchFamily="18" charset="0"/>
                <a:cs typeface="Times New Roman" panose="02020603050405020304" pitchFamily="18" charset="0"/>
              </a:rPr>
              <a:t>hàm</a:t>
            </a:r>
            <a:r>
              <a:rPr lang="en-US" sz="2800" b="1" dirty="0">
                <a:solidFill>
                  <a:schemeClr val="accent6">
                    <a:lumMod val="50000"/>
                  </a:schemeClr>
                </a:solidFill>
                <a:latin typeface="Times New Roman" panose="02020603050405020304" pitchFamily="18" charset="0"/>
                <a:cs typeface="Times New Roman" panose="02020603050405020304" pitchFamily="18" charset="0"/>
              </a:rPr>
              <a:t> logic </a:t>
            </a:r>
            <a:r>
              <a:rPr lang="en-US" sz="2800" b="1" dirty="0" err="1">
                <a:solidFill>
                  <a:schemeClr val="accent6">
                    <a:lumMod val="50000"/>
                  </a:schemeClr>
                </a:solidFill>
                <a:latin typeface="Times New Roman" panose="02020603050405020304" pitchFamily="18" charset="0"/>
                <a:cs typeface="Times New Roman" panose="02020603050405020304" pitchFamily="18" charset="0"/>
              </a:rPr>
              <a:t>bằng</a:t>
            </a:r>
            <a:r>
              <a:rPr lang="en-US" sz="2800" b="1" dirty="0">
                <a:solidFill>
                  <a:schemeClr val="accent6">
                    <a:lumMod val="50000"/>
                  </a:schemeClr>
                </a:solidFill>
                <a:latin typeface="Times New Roman" panose="02020603050405020304" pitchFamily="18" charset="0"/>
                <a:cs typeface="Times New Roman" panose="02020603050405020304" pitchFamily="18" charset="0"/>
              </a:rPr>
              <a:t> </a:t>
            </a:r>
            <a:r>
              <a:rPr lang="en-US" sz="2800" b="1" dirty="0" err="1">
                <a:solidFill>
                  <a:schemeClr val="accent6">
                    <a:lumMod val="50000"/>
                  </a:schemeClr>
                </a:solidFill>
                <a:latin typeface="Times New Roman" panose="02020603050405020304" pitchFamily="18" charset="0"/>
                <a:cs typeface="Times New Roman" panose="02020603050405020304" pitchFamily="18" charset="0"/>
              </a:rPr>
              <a:t>bảng</a:t>
            </a:r>
            <a:r>
              <a:rPr lang="en-US" sz="2800" b="1" dirty="0">
                <a:solidFill>
                  <a:schemeClr val="accent6">
                    <a:lumMod val="50000"/>
                  </a:schemeClr>
                </a:solidFill>
                <a:latin typeface="Times New Roman" panose="02020603050405020304" pitchFamily="18" charset="0"/>
                <a:cs typeface="Times New Roman" panose="02020603050405020304" pitchFamily="18" charset="0"/>
              </a:rPr>
              <a:t> </a:t>
            </a:r>
            <a:r>
              <a:rPr lang="en-US" sz="2800" b="1" dirty="0" err="1">
                <a:solidFill>
                  <a:schemeClr val="accent6">
                    <a:lumMod val="50000"/>
                  </a:schemeClr>
                </a:solidFill>
                <a:latin typeface="Times New Roman" panose="02020603050405020304" pitchFamily="18" charset="0"/>
                <a:cs typeface="Times New Roman" panose="02020603050405020304" pitchFamily="18" charset="0"/>
              </a:rPr>
              <a:t>Karnaugh</a:t>
            </a:r>
            <a:endParaRPr lang="en-US" sz="2800" dirty="0">
              <a:solidFill>
                <a:schemeClr val="accent6">
                  <a:lumMod val="50000"/>
                </a:schemeClr>
              </a:solidFill>
            </a:endParaRPr>
          </a:p>
        </p:txBody>
      </p:sp>
      <p:sp>
        <p:nvSpPr>
          <p:cNvPr id="6" name="Slide Number Placeholder 5"/>
          <p:cNvSpPr>
            <a:spLocks noGrp="1"/>
          </p:cNvSpPr>
          <p:nvPr>
            <p:ph type="sldNum" sz="quarter" idx="12"/>
          </p:nvPr>
        </p:nvSpPr>
        <p:spPr/>
        <p:txBody>
          <a:bodyPr/>
          <a:lstStyle/>
          <a:p>
            <a:fld id="{66E08031-ACA1-40D1-827E-46A4A7D3EF1B}" type="slidenum">
              <a:rPr lang="en-US" smtClean="0"/>
              <a:pPr/>
              <a:t>49</a:t>
            </a:fld>
            <a:endParaRPr lang="en-US" dirty="0"/>
          </a:p>
        </p:txBody>
      </p:sp>
      <p:sp>
        <p:nvSpPr>
          <p:cNvPr id="3" name="Rectangle 2"/>
          <p:cNvSpPr/>
          <p:nvPr/>
        </p:nvSpPr>
        <p:spPr>
          <a:xfrm>
            <a:off x="537029" y="838200"/>
            <a:ext cx="11350171" cy="461665"/>
          </a:xfrm>
          <a:prstGeom prst="rect">
            <a:avLst/>
          </a:prstGeom>
        </p:spPr>
        <p:txBody>
          <a:bodyPr wrap="square">
            <a:spAutoFit/>
          </a:bodyPr>
          <a:lstStyle/>
          <a:p>
            <a:r>
              <a:rPr lang="en-US" sz="2400" b="1" dirty="0" err="1">
                <a:latin typeface="Times New Roman" panose="02020603050405020304" pitchFamily="18" charset="0"/>
                <a:ea typeface="Times New Roman" panose="02020603050405020304" pitchFamily="18" charset="0"/>
              </a:rPr>
              <a:t>Ví</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dụ</a:t>
            </a:r>
            <a:r>
              <a:rPr lang="en-US" sz="2400" b="1" dirty="0">
                <a:latin typeface="Times New Roman" panose="02020603050405020304" pitchFamily="18" charset="0"/>
                <a:ea typeface="Times New Roman" panose="02020603050405020304" pitchFamily="18" charset="0"/>
              </a:rPr>
              <a:t> 1: </a:t>
            </a:r>
            <a:r>
              <a:rPr lang="en-US" sz="2400" dirty="0">
                <a:latin typeface="Times New Roman" panose="02020603050405020304" pitchFamily="18" charset="0"/>
                <a:ea typeface="Times New Roman" panose="02020603050405020304" pitchFamily="18" charset="0"/>
              </a:rPr>
              <a:t>Cho </a:t>
            </a:r>
            <a:r>
              <a:rPr lang="en-US" sz="2400" dirty="0" err="1">
                <a:latin typeface="Times New Roman" panose="02020603050405020304" pitchFamily="18" charset="0"/>
                <a:ea typeface="Times New Roman" panose="02020603050405020304" pitchFamily="18" charset="0"/>
              </a:rPr>
              <a:t>hàm</a:t>
            </a:r>
            <a:r>
              <a:rPr lang="en-US" sz="2400" dirty="0">
                <a:latin typeface="Times New Roman" panose="02020603050405020304" pitchFamily="18" charset="0"/>
                <a:ea typeface="Times New Roman" panose="02020603050405020304" pitchFamily="18" charset="0"/>
              </a:rPr>
              <a:t> F(X</a:t>
            </a:r>
            <a:r>
              <a:rPr lang="en-US" sz="2400" baseline="-25000" dirty="0">
                <a:latin typeface="Times New Roman" panose="02020603050405020304" pitchFamily="18" charset="0"/>
                <a:ea typeface="Times New Roman" panose="02020603050405020304" pitchFamily="18" charset="0"/>
              </a:rPr>
              <a:t>3</a:t>
            </a:r>
            <a:r>
              <a:rPr lang="en-US" sz="2400" dirty="0">
                <a:latin typeface="Times New Roman" panose="02020603050405020304" pitchFamily="18" charset="0"/>
                <a:ea typeface="Times New Roman" panose="02020603050405020304" pitchFamily="18" charset="0"/>
              </a:rPr>
              <a:t>,X</a:t>
            </a:r>
            <a:r>
              <a:rPr lang="en-US" sz="2400" baseline="-25000" dirty="0">
                <a:latin typeface="Times New Roman" panose="02020603050405020304" pitchFamily="18" charset="0"/>
                <a:ea typeface="Times New Roman" panose="02020603050405020304" pitchFamily="18" charset="0"/>
              </a:rPr>
              <a:t>2</a:t>
            </a:r>
            <a:r>
              <a:rPr lang="en-US" sz="2400" dirty="0">
                <a:latin typeface="Times New Roman" panose="02020603050405020304" pitchFamily="18" charset="0"/>
                <a:ea typeface="Times New Roman" panose="02020603050405020304" pitchFamily="18" charset="0"/>
              </a:rPr>
              <a:t>,X</a:t>
            </a:r>
            <a:r>
              <a:rPr lang="en-US" sz="2400" baseline="-25000" dirty="0">
                <a:latin typeface="Times New Roman" panose="02020603050405020304" pitchFamily="18" charset="0"/>
                <a:ea typeface="Times New Roman" panose="02020603050405020304" pitchFamily="18" charset="0"/>
              </a:rPr>
              <a:t>1</a:t>
            </a:r>
            <a:r>
              <a:rPr lang="en-US" sz="2400" dirty="0">
                <a:latin typeface="Times New Roman" panose="02020603050405020304" pitchFamily="18" charset="0"/>
                <a:ea typeface="Times New Roman" panose="02020603050405020304" pitchFamily="18" charset="0"/>
              </a:rPr>
              <a:t>,X</a:t>
            </a:r>
            <a:r>
              <a:rPr lang="en-US" sz="2400" baseline="-25000" dirty="0">
                <a:latin typeface="Times New Roman" panose="02020603050405020304" pitchFamily="18" charset="0"/>
                <a:ea typeface="Times New Roman" panose="02020603050405020304" pitchFamily="18" charset="0"/>
              </a:rPr>
              <a:t>0</a:t>
            </a:r>
            <a:r>
              <a:rPr lang="en-US" sz="2400" dirty="0">
                <a:latin typeface="Times New Roman" panose="02020603050405020304" pitchFamily="18" charset="0"/>
                <a:ea typeface="Times New Roman" panose="02020603050405020304" pitchFamily="18" charset="0"/>
              </a:rPr>
              <a:t>)=</a:t>
            </a:r>
            <a:r>
              <a:rPr lang="en-US" sz="2400"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n-US" sz="2400" dirty="0">
                <a:latin typeface="Times New Roman" panose="02020603050405020304" pitchFamily="18" charset="0"/>
                <a:ea typeface="Times New Roman" panose="02020603050405020304" pitchFamily="18" charset="0"/>
              </a:rPr>
              <a:t>(0,4,5,7,8,11,12,15), </a:t>
            </a:r>
            <a:r>
              <a:rPr lang="en-US" sz="2400" dirty="0" err="1">
                <a:latin typeface="Times New Roman" panose="02020603050405020304" pitchFamily="18" charset="0"/>
                <a:ea typeface="Times New Roman" panose="02020603050405020304" pitchFamily="18" charset="0"/>
              </a:rPr>
              <a:t>không</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xác</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định</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tại</a:t>
            </a:r>
            <a:r>
              <a:rPr lang="en-US" sz="2400" dirty="0">
                <a:latin typeface="Times New Roman" panose="02020603050405020304" pitchFamily="18" charset="0"/>
                <a:ea typeface="Times New Roman" panose="02020603050405020304" pitchFamily="18" charset="0"/>
              </a:rPr>
              <a:t> (3,10,13)</a:t>
            </a:r>
            <a:endParaRPr lang="en-US" sz="2400" dirty="0"/>
          </a:p>
        </p:txBody>
      </p:sp>
      <p:pic>
        <p:nvPicPr>
          <p:cNvPr id="8" name="Picture 7"/>
          <p:cNvPicPr>
            <a:picLocks noChangeAspect="1"/>
          </p:cNvPicPr>
          <p:nvPr/>
        </p:nvPicPr>
        <p:blipFill>
          <a:blip r:embed="rId2"/>
          <a:stretch>
            <a:fillRect/>
          </a:stretch>
        </p:blipFill>
        <p:spPr>
          <a:xfrm>
            <a:off x="4044124" y="1600200"/>
            <a:ext cx="3956877" cy="3588796"/>
          </a:xfrm>
          <a:prstGeom prst="rect">
            <a:avLst/>
          </a:prstGeom>
        </p:spPr>
      </p:pic>
      <mc:AlternateContent xmlns:mc="http://schemas.openxmlformats.org/markup-compatibility/2006" xmlns:a14="http://schemas.microsoft.com/office/drawing/2010/main">
        <mc:Choice Requires="a14">
          <p:sp>
            <p:nvSpPr>
              <p:cNvPr id="10" name="Rectangle 9"/>
              <p:cNvSpPr/>
              <p:nvPr/>
            </p:nvSpPr>
            <p:spPr>
              <a:xfrm>
                <a:off x="3119111" y="5593424"/>
                <a:ext cx="1934889" cy="369332"/>
              </a:xfrm>
              <a:prstGeom prst="rect">
                <a:avLst/>
              </a:prstGeom>
            </p:spPr>
            <p:txBody>
              <a:bodyPr wrap="none">
                <a:spAutoFit/>
              </a:bodyPr>
              <a:lstStyle/>
              <a:p>
                <a14:m>
                  <m:oMath xmlns:m="http://schemas.openxmlformats.org/officeDocument/2006/math">
                    <m:r>
                      <m:rPr>
                        <m:sty m:val="p"/>
                      </m:rPr>
                      <a:rPr lang="en-US">
                        <a:latin typeface="Cambria Math" panose="02040503050406030204" pitchFamily="18" charset="0"/>
                        <a:ea typeface="Times New Roman" panose="02020603050405020304" pitchFamily="18" charset="0"/>
                      </a:rPr>
                      <m:t>F</m:t>
                    </m:r>
                    <m:d>
                      <m:dPr>
                        <m:ctrlPr>
                          <a:rPr lang="en-US" i="1">
                            <a:latin typeface="Cambria Math" panose="02040503050406030204" pitchFamily="18" charset="0"/>
                            <a:ea typeface="Times New Roman" panose="02020603050405020304" pitchFamily="18" charset="0"/>
                          </a:rPr>
                        </m:ctrlPr>
                      </m:dPr>
                      <m:e>
                        <m:sSub>
                          <m:sSubPr>
                            <m:ctrlPr>
                              <a:rPr lang="en-US" i="1">
                                <a:latin typeface="Cambria Math" panose="02040503050406030204" pitchFamily="18" charset="0"/>
                                <a:ea typeface="Times New Roman" panose="02020603050405020304" pitchFamily="18" charset="0"/>
                              </a:rPr>
                            </m:ctrlPr>
                          </m:sSubPr>
                          <m:e>
                            <m:r>
                              <m:rPr>
                                <m:sty m:val="p"/>
                              </m:rPr>
                              <a:rPr lang="en-US">
                                <a:latin typeface="Cambria Math" panose="02040503050406030204" pitchFamily="18" charset="0"/>
                                <a:ea typeface="Times New Roman" panose="02020603050405020304" pitchFamily="18" charset="0"/>
                              </a:rPr>
                              <m:t>X</m:t>
                            </m:r>
                          </m:e>
                          <m:sub>
                            <m:r>
                              <a:rPr lang="en-US">
                                <a:latin typeface="Cambria Math" panose="02040503050406030204" pitchFamily="18" charset="0"/>
                                <a:ea typeface="Times New Roman" panose="02020603050405020304" pitchFamily="18" charset="0"/>
                              </a:rPr>
                              <m:t>3</m:t>
                            </m:r>
                          </m:sub>
                        </m:sSub>
                        <m:r>
                          <a:rPr lang="en-US">
                            <a:latin typeface="Cambria Math" panose="02040503050406030204" pitchFamily="18" charset="0"/>
                            <a:ea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rPr>
                            </m:ctrlPr>
                          </m:sSubPr>
                          <m:e>
                            <m:r>
                              <m:rPr>
                                <m:sty m:val="p"/>
                              </m:rPr>
                              <a:rPr lang="en-US">
                                <a:latin typeface="Cambria Math" panose="02040503050406030204" pitchFamily="18" charset="0"/>
                                <a:ea typeface="Times New Roman" panose="02020603050405020304" pitchFamily="18" charset="0"/>
                              </a:rPr>
                              <m:t>X</m:t>
                            </m:r>
                          </m:e>
                          <m:sub>
                            <m:r>
                              <a:rPr lang="en-US">
                                <a:latin typeface="Cambria Math" panose="02040503050406030204" pitchFamily="18" charset="0"/>
                                <a:ea typeface="Times New Roman" panose="02020603050405020304" pitchFamily="18" charset="0"/>
                              </a:rPr>
                              <m:t>2</m:t>
                            </m:r>
                          </m:sub>
                        </m:sSub>
                        <m:r>
                          <a:rPr lang="en-US">
                            <a:latin typeface="Cambria Math" panose="02040503050406030204" pitchFamily="18" charset="0"/>
                            <a:ea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rPr>
                            </m:ctrlPr>
                          </m:sSubPr>
                          <m:e>
                            <m:r>
                              <m:rPr>
                                <m:sty m:val="p"/>
                              </m:rPr>
                              <a:rPr lang="en-US">
                                <a:latin typeface="Cambria Math" panose="02040503050406030204" pitchFamily="18" charset="0"/>
                                <a:ea typeface="Times New Roman" panose="02020603050405020304" pitchFamily="18" charset="0"/>
                              </a:rPr>
                              <m:t>X</m:t>
                            </m:r>
                          </m:e>
                          <m:sub>
                            <m:r>
                              <a:rPr lang="en-US">
                                <a:latin typeface="Cambria Math" panose="02040503050406030204" pitchFamily="18" charset="0"/>
                                <a:ea typeface="Times New Roman" panose="02020603050405020304" pitchFamily="18" charset="0"/>
                              </a:rPr>
                              <m:t>1</m:t>
                            </m:r>
                          </m:sub>
                        </m:sSub>
                        <m:r>
                          <a:rPr lang="en-US">
                            <a:latin typeface="Cambria Math" panose="02040503050406030204" pitchFamily="18" charset="0"/>
                            <a:ea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rPr>
                            </m:ctrlPr>
                          </m:sSubPr>
                          <m:e>
                            <m:r>
                              <m:rPr>
                                <m:sty m:val="p"/>
                              </m:rPr>
                              <a:rPr lang="en-US">
                                <a:latin typeface="Cambria Math" panose="02040503050406030204" pitchFamily="18" charset="0"/>
                                <a:ea typeface="Times New Roman" panose="02020603050405020304" pitchFamily="18" charset="0"/>
                              </a:rPr>
                              <m:t>X</m:t>
                            </m:r>
                          </m:e>
                          <m:sub>
                            <m:r>
                              <a:rPr lang="en-US">
                                <a:latin typeface="Cambria Math" panose="02040503050406030204" pitchFamily="18" charset="0"/>
                                <a:ea typeface="Times New Roman" panose="02020603050405020304" pitchFamily="18" charset="0"/>
                              </a:rPr>
                              <m:t>0</m:t>
                            </m:r>
                          </m:sub>
                        </m:sSub>
                      </m:e>
                    </m:d>
                  </m:oMath>
                </a14:m>
                <a:r>
                  <a:rPr lang="en-US" dirty="0" smtClean="0"/>
                  <a:t> =</a:t>
                </a:r>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3119111" y="5593424"/>
                <a:ext cx="1934889" cy="369332"/>
              </a:xfrm>
              <a:prstGeom prst="rect">
                <a:avLst/>
              </a:prstGeom>
              <a:blipFill>
                <a:blip r:embed="rId3"/>
                <a:stretch>
                  <a:fillRect t="-10000" r="-157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5098884" y="5608506"/>
                <a:ext cx="7344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Times New Roman" panose="02020603050405020304" pitchFamily="18" charset="0"/>
                            </a:rPr>
                          </m:ctrlPr>
                        </m:sSubPr>
                        <m:e>
                          <m:acc>
                            <m:accPr>
                              <m:chr m:val="̅"/>
                              <m:ctrlPr>
                                <a:rPr lang="en-US" i="1">
                                  <a:latin typeface="Cambria Math" panose="02040503050406030204" pitchFamily="18" charset="0"/>
                                  <a:ea typeface="Times New Roman" panose="02020603050405020304" pitchFamily="18" charset="0"/>
                                </a:rPr>
                              </m:ctrlPr>
                            </m:accPr>
                            <m:e>
                              <m:r>
                                <m:rPr>
                                  <m:sty m:val="p"/>
                                </m:rPr>
                                <a:rPr lang="en-US">
                                  <a:latin typeface="Cambria Math" panose="02040503050406030204" pitchFamily="18" charset="0"/>
                                  <a:ea typeface="Times New Roman" panose="02020603050405020304" pitchFamily="18" charset="0"/>
                                </a:rPr>
                                <m:t>X</m:t>
                              </m:r>
                            </m:e>
                          </m:acc>
                        </m:e>
                        <m:sub>
                          <m:r>
                            <a:rPr lang="en-US">
                              <a:latin typeface="Cambria Math" panose="02040503050406030204" pitchFamily="18" charset="0"/>
                              <a:ea typeface="Times New Roman" panose="02020603050405020304" pitchFamily="18" charset="0"/>
                            </a:rPr>
                            <m:t>1</m:t>
                          </m:r>
                        </m:sub>
                      </m:sSub>
                      <m:sSub>
                        <m:sSubPr>
                          <m:ctrlPr>
                            <a:rPr lang="en-US" i="1">
                              <a:latin typeface="Cambria Math" panose="02040503050406030204" pitchFamily="18" charset="0"/>
                              <a:ea typeface="Times New Roman" panose="02020603050405020304" pitchFamily="18" charset="0"/>
                            </a:rPr>
                          </m:ctrlPr>
                        </m:sSubPr>
                        <m:e>
                          <m:acc>
                            <m:accPr>
                              <m:chr m:val="̅"/>
                              <m:ctrlPr>
                                <a:rPr lang="en-US" i="1">
                                  <a:latin typeface="Cambria Math" panose="02040503050406030204" pitchFamily="18" charset="0"/>
                                  <a:ea typeface="Times New Roman" panose="02020603050405020304" pitchFamily="18" charset="0"/>
                                </a:rPr>
                              </m:ctrlPr>
                            </m:accPr>
                            <m:e>
                              <m:r>
                                <m:rPr>
                                  <m:sty m:val="p"/>
                                </m:rPr>
                                <a:rPr lang="en-US">
                                  <a:latin typeface="Cambria Math" panose="02040503050406030204" pitchFamily="18" charset="0"/>
                                  <a:ea typeface="Times New Roman" panose="02020603050405020304" pitchFamily="18" charset="0"/>
                                </a:rPr>
                                <m:t>X</m:t>
                              </m:r>
                            </m:e>
                          </m:acc>
                        </m:e>
                        <m:sub>
                          <m:r>
                            <a:rPr lang="en-US">
                              <a:latin typeface="Cambria Math" panose="02040503050406030204" pitchFamily="18" charset="0"/>
                              <a:ea typeface="Times New Roman" panose="02020603050405020304" pitchFamily="18" charset="0"/>
                            </a:rPr>
                            <m:t>0</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5098884" y="5608506"/>
                <a:ext cx="734496" cy="369332"/>
              </a:xfrm>
              <a:prstGeom prst="rect">
                <a:avLst/>
              </a:prstGeom>
              <a:blipFill>
                <a:blip r:embed="rId4"/>
                <a:stretch>
                  <a:fillRect r="-264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6220794" y="5608506"/>
                <a:ext cx="7344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Times New Roman" panose="02020603050405020304" pitchFamily="18" charset="0"/>
                            </a:rPr>
                          </m:ctrlPr>
                        </m:sSubPr>
                        <m:e>
                          <m:r>
                            <m:rPr>
                              <m:sty m:val="p"/>
                            </m:rPr>
                            <a:rPr lang="en-US">
                              <a:latin typeface="Cambria Math" panose="02040503050406030204" pitchFamily="18" charset="0"/>
                              <a:ea typeface="Times New Roman" panose="02020603050405020304" pitchFamily="18" charset="0"/>
                            </a:rPr>
                            <m:t>X</m:t>
                          </m:r>
                        </m:e>
                        <m:sub>
                          <m:r>
                            <a:rPr lang="en-US">
                              <a:latin typeface="Cambria Math" panose="02040503050406030204" pitchFamily="18" charset="0"/>
                              <a:ea typeface="Times New Roman" panose="02020603050405020304" pitchFamily="18" charset="0"/>
                            </a:rPr>
                            <m:t>2</m:t>
                          </m:r>
                        </m:sub>
                      </m:sSub>
                      <m:sSub>
                        <m:sSubPr>
                          <m:ctrlPr>
                            <a:rPr lang="en-US" i="1">
                              <a:latin typeface="Cambria Math" panose="02040503050406030204" pitchFamily="18" charset="0"/>
                              <a:ea typeface="Times New Roman" panose="02020603050405020304" pitchFamily="18" charset="0"/>
                            </a:rPr>
                          </m:ctrlPr>
                        </m:sSubPr>
                        <m:e>
                          <m:acc>
                            <m:accPr>
                              <m:chr m:val="̅"/>
                              <m:ctrlPr>
                                <a:rPr lang="en-US" i="1">
                                  <a:latin typeface="Cambria Math" panose="02040503050406030204" pitchFamily="18" charset="0"/>
                                  <a:ea typeface="Times New Roman" panose="02020603050405020304" pitchFamily="18" charset="0"/>
                                </a:rPr>
                              </m:ctrlPr>
                            </m:accPr>
                            <m:e>
                              <m:r>
                                <m:rPr>
                                  <m:sty m:val="p"/>
                                </m:rPr>
                                <a:rPr lang="en-US">
                                  <a:latin typeface="Cambria Math" panose="02040503050406030204" pitchFamily="18" charset="0"/>
                                  <a:ea typeface="Times New Roman" panose="02020603050405020304" pitchFamily="18" charset="0"/>
                                </a:rPr>
                                <m:t>X</m:t>
                              </m:r>
                            </m:e>
                          </m:acc>
                        </m:e>
                        <m:sub>
                          <m:r>
                            <a:rPr lang="en-US">
                              <a:latin typeface="Cambria Math" panose="02040503050406030204" pitchFamily="18" charset="0"/>
                              <a:ea typeface="Times New Roman" panose="02020603050405020304" pitchFamily="18" charset="0"/>
                            </a:rPr>
                            <m:t>1</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6220794" y="5608506"/>
                <a:ext cx="734496" cy="369332"/>
              </a:xfrm>
              <a:prstGeom prst="rect">
                <a:avLst/>
              </a:prstGeom>
              <a:blipFill>
                <a:blip r:embed="rId5"/>
                <a:stretch>
                  <a:fillRect r="-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7342704" y="5612135"/>
                <a:ext cx="7344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Times New Roman" panose="02020603050405020304" pitchFamily="18" charset="0"/>
                            </a:rPr>
                          </m:ctrlPr>
                        </m:sSubPr>
                        <m:e>
                          <m:r>
                            <m:rPr>
                              <m:sty m:val="p"/>
                            </m:rPr>
                            <a:rPr lang="en-US">
                              <a:latin typeface="Cambria Math" panose="02040503050406030204" pitchFamily="18" charset="0"/>
                              <a:ea typeface="Times New Roman" panose="02020603050405020304" pitchFamily="18" charset="0"/>
                            </a:rPr>
                            <m:t>X</m:t>
                          </m:r>
                        </m:e>
                        <m:sub>
                          <m:r>
                            <a:rPr lang="en-US">
                              <a:latin typeface="Cambria Math" panose="02040503050406030204" pitchFamily="18" charset="0"/>
                              <a:ea typeface="Times New Roman" panose="02020603050405020304" pitchFamily="18" charset="0"/>
                            </a:rPr>
                            <m:t>1</m:t>
                          </m:r>
                        </m:sub>
                      </m:sSub>
                      <m:sSub>
                        <m:sSubPr>
                          <m:ctrlPr>
                            <a:rPr lang="en-US" i="1">
                              <a:latin typeface="Cambria Math" panose="02040503050406030204" pitchFamily="18" charset="0"/>
                              <a:ea typeface="Times New Roman" panose="02020603050405020304" pitchFamily="18" charset="0"/>
                            </a:rPr>
                          </m:ctrlPr>
                        </m:sSubPr>
                        <m:e>
                          <m:r>
                            <m:rPr>
                              <m:sty m:val="p"/>
                            </m:rPr>
                            <a:rPr lang="en-US">
                              <a:latin typeface="Cambria Math" panose="02040503050406030204" pitchFamily="18" charset="0"/>
                              <a:ea typeface="Times New Roman" panose="02020603050405020304" pitchFamily="18" charset="0"/>
                            </a:rPr>
                            <m:t>X</m:t>
                          </m:r>
                        </m:e>
                        <m:sub>
                          <m:r>
                            <a:rPr lang="en-US">
                              <a:latin typeface="Cambria Math" panose="02040503050406030204" pitchFamily="18" charset="0"/>
                              <a:ea typeface="Times New Roman" panose="02020603050405020304" pitchFamily="18" charset="0"/>
                            </a:rPr>
                            <m:t>0</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7342704" y="5612135"/>
                <a:ext cx="734496" cy="369332"/>
              </a:xfrm>
              <a:prstGeom prst="rect">
                <a:avLst/>
              </a:prstGeom>
              <a:blipFill>
                <a:blip r:embed="rId6"/>
                <a:stretch>
                  <a:fillRect b="-1667"/>
                </a:stretch>
              </a:blipFill>
            </p:spPr>
            <p:txBody>
              <a:bodyPr/>
              <a:lstStyle/>
              <a:p>
                <a:r>
                  <a:rPr lang="en-US">
                    <a:noFill/>
                  </a:rPr>
                  <a:t> </a:t>
                </a:r>
              </a:p>
            </p:txBody>
          </p:sp>
        </mc:Fallback>
      </mc:AlternateContent>
      <p:sp>
        <p:nvSpPr>
          <p:cNvPr id="14" name="TextBox 13"/>
          <p:cNvSpPr txBox="1"/>
          <p:nvPr/>
        </p:nvSpPr>
        <p:spPr>
          <a:xfrm>
            <a:off x="6955290" y="5593425"/>
            <a:ext cx="457200" cy="461665"/>
          </a:xfrm>
          <a:prstGeom prst="rect">
            <a:avLst/>
          </a:prstGeom>
          <a:noFill/>
        </p:spPr>
        <p:txBody>
          <a:bodyPr wrap="square" rtlCol="0">
            <a:spAutoFit/>
          </a:bodyPr>
          <a:lstStyle/>
          <a:p>
            <a:pPr algn="ctr"/>
            <a:r>
              <a:rPr lang="en-US" sz="2400" dirty="0"/>
              <a:t>+</a:t>
            </a:r>
          </a:p>
        </p:txBody>
      </p:sp>
      <p:sp>
        <p:nvSpPr>
          <p:cNvPr id="15" name="TextBox 14"/>
          <p:cNvSpPr txBox="1"/>
          <p:nvPr/>
        </p:nvSpPr>
        <p:spPr>
          <a:xfrm>
            <a:off x="5763594" y="5547258"/>
            <a:ext cx="457200" cy="461665"/>
          </a:xfrm>
          <a:prstGeom prst="rect">
            <a:avLst/>
          </a:prstGeom>
          <a:noFill/>
        </p:spPr>
        <p:txBody>
          <a:bodyPr wrap="square" rtlCol="0">
            <a:spAutoFit/>
          </a:bodyPr>
          <a:lstStyle/>
          <a:p>
            <a:pPr algn="ctr"/>
            <a:r>
              <a:rPr lang="en-US" sz="2400" dirty="0"/>
              <a:t>+</a:t>
            </a:r>
          </a:p>
        </p:txBody>
      </p:sp>
      <p:sp>
        <p:nvSpPr>
          <p:cNvPr id="16" name="Rounded Rectangle 15"/>
          <p:cNvSpPr/>
          <p:nvPr/>
        </p:nvSpPr>
        <p:spPr>
          <a:xfrm>
            <a:off x="5181600" y="2590800"/>
            <a:ext cx="381000" cy="243840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6400800" y="2590800"/>
            <a:ext cx="381000" cy="2438400"/>
          </a:xfrm>
          <a:prstGeom prst="roundRect">
            <a:avLst/>
          </a:prstGeom>
          <a:no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5107603" y="3297152"/>
            <a:ext cx="1111867" cy="1046249"/>
          </a:xfrm>
          <a:prstGeom prst="roundRect">
            <a:avLst/>
          </a:prstGeom>
          <a:noFill/>
          <a:ln>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a:endCxn id="11" idx="0"/>
          </p:cNvCxnSpPr>
          <p:nvPr/>
        </p:nvCxnSpPr>
        <p:spPr>
          <a:xfrm>
            <a:off x="5440089" y="5090450"/>
            <a:ext cx="0" cy="518057"/>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629400" y="5029200"/>
            <a:ext cx="914400" cy="579306"/>
          </a:xfrm>
          <a:prstGeom prst="straightConnector1">
            <a:avLst/>
          </a:prstGeom>
          <a:ln w="19050">
            <a:solidFill>
              <a:schemeClr val="accent2">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785678" y="4361762"/>
            <a:ext cx="615123" cy="1215660"/>
          </a:xfrm>
          <a:prstGeom prst="straightConnector1">
            <a:avLst/>
          </a:prstGeom>
          <a:ln w="1905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15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10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par>
                                <p:cTn id="25" presetID="2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inVertical)">
                                      <p:cBhvr>
                                        <p:cTn id="35" dur="500"/>
                                        <p:tgtEl>
                                          <p:spTgt spid="18"/>
                                        </p:tgtEl>
                                      </p:cBhvr>
                                    </p:animEffect>
                                  </p:childTnLst>
                                </p:cTn>
                              </p:par>
                              <p:par>
                                <p:cTn id="36" presetID="16" presetClass="entr" presetSubtype="21"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barn(inVertical)">
                                      <p:cBhvr>
                                        <p:cTn id="38" dur="500"/>
                                        <p:tgtEl>
                                          <p:spTgt spid="25"/>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barn(inVertical)">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arn(inVertical)">
                                      <p:cBhvr>
                                        <p:cTn id="46" dur="500"/>
                                        <p:tgtEl>
                                          <p:spTgt spid="17"/>
                                        </p:tgtEl>
                                      </p:cBhvr>
                                    </p:animEffect>
                                  </p:childTnLst>
                                </p:cTn>
                              </p:par>
                              <p:par>
                                <p:cTn id="47" presetID="16" presetClass="entr" presetSubtype="21"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barn(inVertical)">
                                      <p:cBhvr>
                                        <p:cTn id="49" dur="500"/>
                                        <p:tgtEl>
                                          <p:spTgt spid="23"/>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barn(inVertical)">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barn(inVertical)">
                                      <p:cBhvr>
                                        <p:cTn id="57" dur="500"/>
                                        <p:tgtEl>
                                          <p:spTgt spid="15"/>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barn(inVertical)">
                                      <p:cBhvr>
                                        <p:cTn id="6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P spid="11" grpId="0" animBg="1"/>
      <p:bldP spid="12" grpId="0" animBg="1"/>
      <p:bldP spid="13" grpId="0" animBg="1"/>
      <p:bldP spid="14" grpId="0"/>
      <p:bldP spid="15" grpId="0"/>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A228536-E06C-4246-9921-5981D42A0643}"/>
              </a:ext>
            </a:extLst>
          </p:cNvPr>
          <p:cNvSpPr txBox="1"/>
          <p:nvPr/>
        </p:nvSpPr>
        <p:spPr>
          <a:xfrm>
            <a:off x="665162" y="3251450"/>
            <a:ext cx="8250238" cy="707886"/>
          </a:xfrm>
          <a:prstGeom prst="rect">
            <a:avLst/>
          </a:prstGeom>
          <a:noFill/>
        </p:spPr>
        <p:txBody>
          <a:bodyPr wrap="square" rtlCol="0">
            <a:spAutoFit/>
            <a:scene3d>
              <a:camera prst="orthographicFront"/>
              <a:lightRig rig="threePt" dir="t"/>
            </a:scene3d>
            <a:sp3d contourW="12700"/>
          </a:bodyPr>
          <a:lstStyle/>
          <a:p>
            <a:r>
              <a:rPr lang="en-US" altLang="zh-CN" sz="4000" b="1" dirty="0" smtClean="0">
                <a:solidFill>
                  <a:schemeClr val="bg2">
                    <a:lumMod val="25000"/>
                  </a:schemeClr>
                </a:solidFill>
                <a:latin typeface="Times New Roman" panose="02020603050405020304" pitchFamily="18" charset="0"/>
                <a:cs typeface="Times New Roman" panose="02020603050405020304" pitchFamily="18" charset="0"/>
              </a:rPr>
              <a:t>HỆ THỐNG ĐẾM VÀ MÃ HÓA</a:t>
            </a:r>
            <a:endParaRPr lang="en-US" altLang="zh-CN" sz="4000" b="1"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41B40FC-AF12-4F69-9B18-F1E03889576A}"/>
              </a:ext>
            </a:extLst>
          </p:cNvPr>
          <p:cNvSpPr txBox="1"/>
          <p:nvPr/>
        </p:nvSpPr>
        <p:spPr>
          <a:xfrm>
            <a:off x="874712" y="2482009"/>
            <a:ext cx="7192963" cy="769441"/>
          </a:xfrm>
          <a:prstGeom prst="rect">
            <a:avLst/>
          </a:prstGeom>
          <a:noFill/>
        </p:spPr>
        <p:txBody>
          <a:bodyPr wrap="square" rtlCol="0">
            <a:spAutoFit/>
            <a:scene3d>
              <a:camera prst="orthographicFront"/>
              <a:lightRig rig="threePt" dir="t"/>
            </a:scene3d>
            <a:sp3d contourW="12700"/>
          </a:bodyPr>
          <a:lstStyle/>
          <a:p>
            <a:pPr algn="ctr"/>
            <a:r>
              <a:rPr lang="en-US" altLang="zh-CN" sz="4400" b="1" dirty="0" err="1" smtClean="0">
                <a:solidFill>
                  <a:schemeClr val="bg2">
                    <a:lumMod val="25000"/>
                  </a:schemeClr>
                </a:solidFill>
                <a:latin typeface="Times New Roman" panose="02020603050405020304" pitchFamily="18" charset="0"/>
                <a:ea typeface="时尚中黑简体" panose="01010104010101010101" pitchFamily="2" charset="-122"/>
                <a:cs typeface="Times New Roman" panose="02020603050405020304" pitchFamily="18" charset="0"/>
              </a:rPr>
              <a:t>Chương</a:t>
            </a:r>
            <a:r>
              <a:rPr lang="en-US" altLang="zh-CN" sz="4400" b="1" dirty="0" smtClean="0">
                <a:solidFill>
                  <a:schemeClr val="bg2">
                    <a:lumMod val="25000"/>
                  </a:schemeClr>
                </a:solidFill>
                <a:latin typeface="Times New Roman" panose="02020603050405020304" pitchFamily="18" charset="0"/>
                <a:ea typeface="时尚中黑简体" panose="01010104010101010101" pitchFamily="2" charset="-122"/>
                <a:cs typeface="Times New Roman" panose="02020603050405020304" pitchFamily="18" charset="0"/>
              </a:rPr>
              <a:t> </a:t>
            </a:r>
            <a:r>
              <a:rPr lang="en-US" altLang="zh-CN" sz="4400" b="1" dirty="0">
                <a:solidFill>
                  <a:schemeClr val="bg2">
                    <a:lumMod val="25000"/>
                  </a:schemeClr>
                </a:solidFill>
                <a:latin typeface="Times New Roman" panose="02020603050405020304" pitchFamily="18" charset="0"/>
                <a:ea typeface="时尚中黑简体" panose="01010104010101010101" pitchFamily="2" charset="-122"/>
                <a:cs typeface="Times New Roman" panose="02020603050405020304" pitchFamily="18" charset="0"/>
              </a:rPr>
              <a:t>1</a:t>
            </a:r>
            <a:endParaRPr lang="zh-CN" altLang="en-US" sz="4400" b="1" dirty="0">
              <a:solidFill>
                <a:schemeClr val="bg2">
                  <a:lumMod val="25000"/>
                </a:schemeClr>
              </a:solidFill>
              <a:latin typeface="Times New Roman" panose="02020603050405020304" pitchFamily="18" charset="0"/>
              <a:ea typeface="时尚中黑简体" panose="01010104010101010101" pitchFamily="2" charset="-122"/>
              <a:cs typeface="Times New Roman" panose="02020603050405020304" pitchFamily="18" charset="0"/>
            </a:endParaRPr>
          </a:p>
        </p:txBody>
      </p:sp>
    </p:spTree>
    <p:extLst>
      <p:ext uri="{BB962C8B-B14F-4D97-AF65-F5344CB8AC3E}">
        <p14:creationId xmlns:p14="http://schemas.microsoft.com/office/powerpoint/2010/main" val="2258432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92291" name="Rectangle 3"/>
          <p:cNvSpPr>
            <a:spLocks noGrp="1" noChangeArrowheads="1"/>
          </p:cNvSpPr>
          <p:nvPr>
            <p:ph idx="1"/>
          </p:nvPr>
        </p:nvSpPr>
        <p:spPr>
          <a:xfrm>
            <a:off x="598715" y="1304019"/>
            <a:ext cx="11114314" cy="4486273"/>
          </a:xfrm>
        </p:spPr>
        <p:txBody>
          <a:bodyPr>
            <a:noAutofit/>
          </a:bodyPr>
          <a:lstStyle/>
          <a:p>
            <a:pPr>
              <a:lnSpc>
                <a:spcPct val="90000"/>
              </a:lnSpc>
              <a:spcBef>
                <a:spcPts val="1200"/>
              </a:spcBef>
            </a:pPr>
            <a:r>
              <a:rPr lang="en-US" sz="2400" dirty="0">
                <a:latin typeface="Times New Roman" panose="02020603050405020304" pitchFamily="18" charset="0"/>
                <a:cs typeface="Times New Roman" panose="02020603050405020304" pitchFamily="18" charset="0"/>
              </a:rPr>
              <a:t>Có 3 </a:t>
            </a:r>
            <a:r>
              <a:rPr lang="en-US" sz="2400" dirty="0" err="1">
                <a:latin typeface="Times New Roman" panose="02020603050405020304" pitchFamily="18" charset="0"/>
                <a:cs typeface="Times New Roman" panose="02020603050405020304" pitchFamily="18" charset="0"/>
              </a:rPr>
              <a:t>phép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 logic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a:t>
            </a:r>
            <a:r>
              <a:rPr lang="en-US" sz="2400" dirty="0">
                <a:latin typeface="Times New Roman" panose="02020603050405020304" pitchFamily="18" charset="0"/>
                <a:cs typeface="Times New Roman" panose="02020603050405020304" pitchFamily="18" charset="0"/>
              </a:rPr>
              <a:t>:</a:t>
            </a:r>
          </a:p>
          <a:p>
            <a:pPr lvl="1">
              <a:lnSpc>
                <a:spcPct val="90000"/>
              </a:lnSpc>
              <a:spcBef>
                <a:spcPts val="1200"/>
              </a:spcBef>
            </a:pPr>
            <a:r>
              <a:rPr lang="en-US" sz="2400" dirty="0">
                <a:latin typeface="Times New Roman" panose="02020603050405020304" pitchFamily="18" charset="0"/>
                <a:cs typeface="Times New Roman" panose="02020603050405020304" pitchFamily="18" charset="0"/>
              </a:rPr>
              <a:t>VÀ (AND)</a:t>
            </a:r>
          </a:p>
          <a:p>
            <a:pPr lvl="1">
              <a:lnSpc>
                <a:spcPct val="90000"/>
              </a:lnSpc>
              <a:spcBef>
                <a:spcPts val="1200"/>
              </a:spcBef>
            </a:pPr>
            <a:r>
              <a:rPr lang="en-US" sz="2400" dirty="0">
                <a:latin typeface="Times New Roman" panose="02020603050405020304" pitchFamily="18" charset="0"/>
                <a:cs typeface="Times New Roman" panose="02020603050405020304" pitchFamily="18" charset="0"/>
              </a:rPr>
              <a:t>HOẶC (OR)</a:t>
            </a:r>
          </a:p>
          <a:p>
            <a:pPr lvl="1">
              <a:lnSpc>
                <a:spcPct val="90000"/>
              </a:lnSpc>
              <a:spcBef>
                <a:spcPts val="1200"/>
              </a:spcBef>
            </a:pPr>
            <a:r>
              <a:rPr lang="en-US" sz="2400" dirty="0">
                <a:latin typeface="Times New Roman" panose="02020603050405020304" pitchFamily="18" charset="0"/>
                <a:cs typeface="Times New Roman" panose="02020603050405020304" pitchFamily="18" charset="0"/>
              </a:rPr>
              <a:t>ĐẢO (NOT)</a:t>
            </a:r>
          </a:p>
          <a:p>
            <a:pPr>
              <a:lnSpc>
                <a:spcPct val="90000"/>
              </a:lnSpc>
              <a:spcBef>
                <a:spcPts val="1200"/>
              </a:spcBef>
            </a:pP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tử</a:t>
            </a:r>
            <a:r>
              <a:rPr lang="en-US" sz="2400" dirty="0">
                <a:latin typeface="Times New Roman" panose="02020603050405020304" pitchFamily="18" charset="0"/>
                <a:cs typeface="Times New Roman" panose="02020603050405020304" pitchFamily="18" charset="0"/>
              </a:rPr>
              <a:t> logic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a:t>
            </a:r>
            <a:r>
              <a:rPr lang="en-US" sz="2400" dirty="0">
                <a:latin typeface="Times New Roman" panose="02020603050405020304" pitchFamily="18" charset="0"/>
                <a:cs typeface="Times New Roman" panose="02020603050405020304" pitchFamily="18" charset="0"/>
              </a:rPr>
              <a:t> (mạch logic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cổng</a:t>
            </a:r>
            <a:r>
              <a:rPr lang="en-US" sz="2400" dirty="0">
                <a:latin typeface="Times New Roman" panose="02020603050405020304" pitchFamily="18" charset="0"/>
                <a:cs typeface="Times New Roman" panose="02020603050405020304" pitchFamily="18" charset="0"/>
              </a:rPr>
              <a:t> logic) </a:t>
            </a:r>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phép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 logic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a:t>
            </a:r>
            <a:r>
              <a:rPr lang="en-US" sz="2400" dirty="0">
                <a:latin typeface="Times New Roman" panose="02020603050405020304" pitchFamily="18" charset="0"/>
                <a:cs typeface="Times New Roman" panose="02020603050405020304" pitchFamily="18" charset="0"/>
              </a:rPr>
              <a:t>:</a:t>
            </a:r>
          </a:p>
          <a:p>
            <a:pPr lvl="1">
              <a:lnSpc>
                <a:spcPct val="90000"/>
              </a:lnSpc>
              <a:spcBef>
                <a:spcPts val="1200"/>
              </a:spcBef>
            </a:pPr>
            <a:r>
              <a:rPr lang="en-US" sz="2400" dirty="0" err="1">
                <a:latin typeface="Times New Roman" panose="02020603050405020304" pitchFamily="18" charset="0"/>
                <a:cs typeface="Times New Roman" panose="02020603050405020304" pitchFamily="18" charset="0"/>
              </a:rPr>
              <a:t>Cổng</a:t>
            </a:r>
            <a:r>
              <a:rPr lang="en-US" sz="2400" dirty="0">
                <a:latin typeface="Times New Roman" panose="02020603050405020304" pitchFamily="18" charset="0"/>
                <a:cs typeface="Times New Roman" panose="02020603050405020304" pitchFamily="18" charset="0"/>
              </a:rPr>
              <a:t> VÀ (AND gate)</a:t>
            </a:r>
          </a:p>
          <a:p>
            <a:pPr lvl="1">
              <a:lnSpc>
                <a:spcPct val="90000"/>
              </a:lnSpc>
              <a:spcBef>
                <a:spcPts val="1200"/>
              </a:spcBef>
            </a:pPr>
            <a:r>
              <a:rPr lang="en-US" sz="2400" dirty="0" err="1">
                <a:latin typeface="Times New Roman" panose="02020603050405020304" pitchFamily="18" charset="0"/>
                <a:cs typeface="Times New Roman" panose="02020603050405020304" pitchFamily="18" charset="0"/>
              </a:rPr>
              <a:t>Cổng</a:t>
            </a:r>
            <a:r>
              <a:rPr lang="en-US" sz="2400" dirty="0">
                <a:latin typeface="Times New Roman" panose="02020603050405020304" pitchFamily="18" charset="0"/>
                <a:cs typeface="Times New Roman" panose="02020603050405020304" pitchFamily="18" charset="0"/>
              </a:rPr>
              <a:t> HOẶC (OR gate)</a:t>
            </a:r>
          </a:p>
          <a:p>
            <a:pPr lvl="1">
              <a:lnSpc>
                <a:spcPct val="90000"/>
              </a:lnSpc>
              <a:spcBef>
                <a:spcPts val="1200"/>
              </a:spcBef>
            </a:pPr>
            <a:r>
              <a:rPr lang="en-US" sz="2400" dirty="0" err="1">
                <a:latin typeface="Times New Roman" panose="02020603050405020304" pitchFamily="18" charset="0"/>
                <a:cs typeface="Times New Roman" panose="02020603050405020304" pitchFamily="18" charset="0"/>
              </a:rPr>
              <a:t>Cổng</a:t>
            </a:r>
            <a:r>
              <a:rPr lang="en-US" sz="2400" dirty="0">
                <a:latin typeface="Times New Roman" panose="02020603050405020304" pitchFamily="18" charset="0"/>
                <a:cs typeface="Times New Roman" panose="02020603050405020304" pitchFamily="18" charset="0"/>
              </a:rPr>
              <a:t> ĐẢO (NOT inverter)</a:t>
            </a:r>
          </a:p>
          <a:p>
            <a:pPr>
              <a:lnSpc>
                <a:spcPct val="90000"/>
              </a:lnSpc>
              <a:spcBef>
                <a:spcPts val="1200"/>
              </a:spcBef>
            </a:pPr>
            <a:r>
              <a:rPr lang="en-US" sz="2400" dirty="0">
                <a:latin typeface="Times New Roman" panose="02020603050405020304" pitchFamily="18" charset="0"/>
                <a:cs typeface="Times New Roman" panose="02020603050405020304" pitchFamily="18" charset="0"/>
              </a:rPr>
              <a:t>Các mạch số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biệt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các </a:t>
            </a:r>
            <a:r>
              <a:rPr lang="en-US" sz="2400" dirty="0" err="1">
                <a:latin typeface="Times New Roman" panose="02020603050405020304" pitchFamily="18" charset="0"/>
                <a:cs typeface="Times New Roman" panose="02020603050405020304" pitchFamily="18" charset="0"/>
              </a:rPr>
              <a:t>cổng</a:t>
            </a:r>
            <a:r>
              <a:rPr lang="en-US" sz="2400" dirty="0">
                <a:latin typeface="Times New Roman" panose="02020603050405020304" pitchFamily="18" charset="0"/>
                <a:cs typeface="Times New Roman" panose="02020603050405020304" pitchFamily="18" charset="0"/>
              </a:rPr>
              <a:t> NAND, NOR, XOR, XNOR</a:t>
            </a:r>
          </a:p>
        </p:txBody>
      </p:sp>
      <p:sp>
        <p:nvSpPr>
          <p:cNvPr id="4" name="Slide Number Placeholder 5"/>
          <p:cNvSpPr>
            <a:spLocks noGrp="1"/>
          </p:cNvSpPr>
          <p:nvPr>
            <p:ph type="sldNum" sz="quarter" idx="12"/>
          </p:nvPr>
        </p:nvSpPr>
        <p:spPr/>
        <p:txBody>
          <a:bodyPr/>
          <a:lstStyle/>
          <a:p>
            <a:fld id="{80BD1AD8-A700-40F7-A494-61FA8C696C45}" type="slidenum">
              <a:rPr lang="en-US"/>
              <a:pPr/>
              <a:t>50</a:t>
            </a:fld>
            <a:endParaRPr lang="en-US"/>
          </a:p>
        </p:txBody>
      </p:sp>
      <p:sp>
        <p:nvSpPr>
          <p:cNvPr id="5" name="Rectangle 3"/>
          <p:cNvSpPr txBox="1">
            <a:spLocks noChangeArrowheads="1"/>
          </p:cNvSpPr>
          <p:nvPr/>
        </p:nvSpPr>
        <p:spPr>
          <a:xfrm>
            <a:off x="127000" y="143780"/>
            <a:ext cx="8229600" cy="700088"/>
          </a:xfrm>
          <a:prstGeom prst="rect">
            <a:avLst/>
          </a:prstGeom>
        </p:spPr>
        <p:txBody>
          <a:bodyPr vert="horz" lIns="91440" tIns="45720" rIns="91440" bIns="45720" rtlCol="0" anchor="ctr">
            <a:noAutofit/>
          </a:bodyPr>
          <a:lstStyle>
            <a:lvl1pPr algn="ctr" defTabSz="914400" eaLnBrk="1" latinLnBrk="0" hangingPunct="1">
              <a:buNone/>
              <a:defRPr sz="3200" b="1">
                <a:solidFill>
                  <a:schemeClr val="accent1">
                    <a:lumMod val="50000"/>
                  </a:schemeClr>
                </a:solidFill>
                <a:latin typeface="Times New Roman" panose="02020603050405020304" pitchFamily="18" charset="0"/>
                <a:ea typeface="+mj-ea"/>
                <a:cs typeface="Times New Roman" panose="02020603050405020304" pitchFamily="18" charset="0"/>
              </a:defRPr>
            </a:lvl1pPr>
          </a:lstStyle>
          <a:p>
            <a:pPr algn="l"/>
            <a:r>
              <a:rPr lang="en-US" dirty="0" smtClean="0">
                <a:solidFill>
                  <a:srgbClr val="C00000"/>
                </a:solidFill>
              </a:rPr>
              <a:t>1.5. </a:t>
            </a:r>
            <a:r>
              <a:rPr lang="en-US" dirty="0" err="1" smtClean="0">
                <a:solidFill>
                  <a:srgbClr val="C00000"/>
                </a:solidFill>
              </a:rPr>
              <a:t>Cổng</a:t>
            </a:r>
            <a:r>
              <a:rPr lang="en-US" dirty="0" smtClean="0">
                <a:solidFill>
                  <a:srgbClr val="C00000"/>
                </a:solidFill>
              </a:rPr>
              <a:t> logic</a:t>
            </a:r>
            <a:endParaRPr 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92291">
                                            <p:txEl>
                                              <p:pRg st="0" end="0"/>
                                            </p:txEl>
                                          </p:spTgt>
                                        </p:tgtEl>
                                        <p:attrNameLst>
                                          <p:attrName>style.visibility</p:attrName>
                                        </p:attrNameLst>
                                      </p:cBhvr>
                                      <p:to>
                                        <p:strVal val="visible"/>
                                      </p:to>
                                    </p:set>
                                    <p:animEffect transition="in" filter="barn(inVertical)">
                                      <p:cBhvr>
                                        <p:cTn id="7" dur="1000"/>
                                        <p:tgtEl>
                                          <p:spTgt spid="1292291">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92291">
                                            <p:txEl>
                                              <p:pRg st="1" end="1"/>
                                            </p:txEl>
                                          </p:spTgt>
                                        </p:tgtEl>
                                        <p:attrNameLst>
                                          <p:attrName>style.visibility</p:attrName>
                                        </p:attrNameLst>
                                      </p:cBhvr>
                                      <p:to>
                                        <p:strVal val="visible"/>
                                      </p:to>
                                    </p:set>
                                    <p:animEffect transition="in" filter="barn(inVertical)">
                                      <p:cBhvr>
                                        <p:cTn id="10" dur="1000"/>
                                        <p:tgtEl>
                                          <p:spTgt spid="1292291">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292291">
                                            <p:txEl>
                                              <p:pRg st="2" end="2"/>
                                            </p:txEl>
                                          </p:spTgt>
                                        </p:tgtEl>
                                        <p:attrNameLst>
                                          <p:attrName>style.visibility</p:attrName>
                                        </p:attrNameLst>
                                      </p:cBhvr>
                                      <p:to>
                                        <p:strVal val="visible"/>
                                      </p:to>
                                    </p:set>
                                    <p:animEffect transition="in" filter="barn(inVertical)">
                                      <p:cBhvr>
                                        <p:cTn id="13" dur="1000"/>
                                        <p:tgtEl>
                                          <p:spTgt spid="1292291">
                                            <p:txEl>
                                              <p:pRg st="2" end="2"/>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292291">
                                            <p:txEl>
                                              <p:pRg st="3" end="3"/>
                                            </p:txEl>
                                          </p:spTgt>
                                        </p:tgtEl>
                                        <p:attrNameLst>
                                          <p:attrName>style.visibility</p:attrName>
                                        </p:attrNameLst>
                                      </p:cBhvr>
                                      <p:to>
                                        <p:strVal val="visible"/>
                                      </p:to>
                                    </p:set>
                                    <p:animEffect transition="in" filter="barn(inVertical)">
                                      <p:cBhvr>
                                        <p:cTn id="16" dur="1000"/>
                                        <p:tgtEl>
                                          <p:spTgt spid="129229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292291">
                                            <p:txEl>
                                              <p:pRg st="4" end="4"/>
                                            </p:txEl>
                                          </p:spTgt>
                                        </p:tgtEl>
                                        <p:attrNameLst>
                                          <p:attrName>style.visibility</p:attrName>
                                        </p:attrNameLst>
                                      </p:cBhvr>
                                      <p:to>
                                        <p:strVal val="visible"/>
                                      </p:to>
                                    </p:set>
                                    <p:animEffect transition="in" filter="barn(inVertical)">
                                      <p:cBhvr>
                                        <p:cTn id="21" dur="1000"/>
                                        <p:tgtEl>
                                          <p:spTgt spid="1292291">
                                            <p:txEl>
                                              <p:pRg st="4" end="4"/>
                                            </p:txEl>
                                          </p:spTgt>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292291">
                                            <p:txEl>
                                              <p:pRg st="5" end="5"/>
                                            </p:txEl>
                                          </p:spTgt>
                                        </p:tgtEl>
                                        <p:attrNameLst>
                                          <p:attrName>style.visibility</p:attrName>
                                        </p:attrNameLst>
                                      </p:cBhvr>
                                      <p:to>
                                        <p:strVal val="visible"/>
                                      </p:to>
                                    </p:set>
                                    <p:animEffect transition="in" filter="barn(inVertical)">
                                      <p:cBhvr>
                                        <p:cTn id="24" dur="1000"/>
                                        <p:tgtEl>
                                          <p:spTgt spid="1292291">
                                            <p:txEl>
                                              <p:pRg st="5" end="5"/>
                                            </p:txEl>
                                          </p:spTgt>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292291">
                                            <p:txEl>
                                              <p:pRg st="6" end="6"/>
                                            </p:txEl>
                                          </p:spTgt>
                                        </p:tgtEl>
                                        <p:attrNameLst>
                                          <p:attrName>style.visibility</p:attrName>
                                        </p:attrNameLst>
                                      </p:cBhvr>
                                      <p:to>
                                        <p:strVal val="visible"/>
                                      </p:to>
                                    </p:set>
                                    <p:animEffect transition="in" filter="barn(inVertical)">
                                      <p:cBhvr>
                                        <p:cTn id="27" dur="1000"/>
                                        <p:tgtEl>
                                          <p:spTgt spid="1292291">
                                            <p:txEl>
                                              <p:pRg st="6" end="6"/>
                                            </p:txEl>
                                          </p:spTgt>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292291">
                                            <p:txEl>
                                              <p:pRg st="7" end="7"/>
                                            </p:txEl>
                                          </p:spTgt>
                                        </p:tgtEl>
                                        <p:attrNameLst>
                                          <p:attrName>style.visibility</p:attrName>
                                        </p:attrNameLst>
                                      </p:cBhvr>
                                      <p:to>
                                        <p:strVal val="visible"/>
                                      </p:to>
                                    </p:set>
                                    <p:animEffect transition="in" filter="barn(inVertical)">
                                      <p:cBhvr>
                                        <p:cTn id="30" dur="1000"/>
                                        <p:tgtEl>
                                          <p:spTgt spid="1292291">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292291">
                                            <p:txEl>
                                              <p:pRg st="8" end="8"/>
                                            </p:txEl>
                                          </p:spTgt>
                                        </p:tgtEl>
                                        <p:attrNameLst>
                                          <p:attrName>style.visibility</p:attrName>
                                        </p:attrNameLst>
                                      </p:cBhvr>
                                      <p:to>
                                        <p:strVal val="visible"/>
                                      </p:to>
                                    </p:set>
                                    <p:animEffect transition="in" filter="barn(inVertical)">
                                      <p:cBhvr>
                                        <p:cTn id="35" dur="1000"/>
                                        <p:tgtEl>
                                          <p:spTgt spid="129229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291" grpId="0" build="p"/>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95363" name="Rectangle 3"/>
          <p:cNvSpPr>
            <a:spLocks noGrp="1" noChangeArrowheads="1"/>
          </p:cNvSpPr>
          <p:nvPr>
            <p:ph type="body" sz="half" idx="1"/>
          </p:nvPr>
        </p:nvSpPr>
        <p:spPr>
          <a:xfrm>
            <a:off x="7039428" y="2945939"/>
            <a:ext cx="4724400" cy="527715"/>
          </a:xfrm>
        </p:spPr>
        <p:txBody>
          <a:bodyPr>
            <a:normAutofit/>
          </a:bodyPr>
          <a:lstStyle/>
          <a:p>
            <a:pPr lvl="1">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Bảng trạng thái:</a:t>
            </a:r>
            <a:endParaRPr lang="en-US" b="1" dirty="0">
              <a:latin typeface="Times New Roman" panose="02020603050405020304" pitchFamily="18" charset="0"/>
              <a:cs typeface="Times New Roman" panose="02020603050405020304" pitchFamily="18" charset="0"/>
            </a:endParaRPr>
          </a:p>
        </p:txBody>
      </p:sp>
      <p:graphicFrame>
        <p:nvGraphicFramePr>
          <p:cNvPr id="1295364" name="Group 4"/>
          <p:cNvGraphicFramePr>
            <a:graphicFrameLocks noGrp="1"/>
          </p:cNvGraphicFramePr>
          <p:nvPr>
            <p:ph sz="half" idx="2"/>
            <p:extLst>
              <p:ext uri="{D42A27DB-BD31-4B8C-83A1-F6EECF244321}">
                <p14:modId xmlns:p14="http://schemas.microsoft.com/office/powerpoint/2010/main" val="4093602268"/>
              </p:ext>
            </p:extLst>
          </p:nvPr>
        </p:nvGraphicFramePr>
        <p:xfrm>
          <a:off x="8323942" y="3903491"/>
          <a:ext cx="1905000" cy="2286000"/>
        </p:xfrm>
        <a:graphic>
          <a:graphicData uri="http://schemas.openxmlformats.org/drawingml/2006/table">
            <a:tbl>
              <a:tblPr/>
              <a:tblGrid>
                <a:gridCol w="639763">
                  <a:extLst>
                    <a:ext uri="{9D8B030D-6E8A-4147-A177-3AD203B41FA5}">
                      <a16:colId xmlns:a16="http://schemas.microsoft.com/office/drawing/2014/main" val="20000"/>
                    </a:ext>
                  </a:extLst>
                </a:gridCol>
                <a:gridCol w="639762">
                  <a:extLst>
                    <a:ext uri="{9D8B030D-6E8A-4147-A177-3AD203B41FA5}">
                      <a16:colId xmlns:a16="http://schemas.microsoft.com/office/drawing/2014/main" val="20001"/>
                    </a:ext>
                  </a:extLst>
                </a:gridCol>
                <a:gridCol w="625475">
                  <a:extLst>
                    <a:ext uri="{9D8B030D-6E8A-4147-A177-3AD203B41FA5}">
                      <a16:colId xmlns:a16="http://schemas.microsoft.com/office/drawing/2014/main" val="20002"/>
                    </a:ext>
                  </a:extLst>
                </a:gridCol>
              </a:tblGrid>
              <a:tr h="34925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dirty="0" smtClean="0">
                          <a:ln>
                            <a:noFill/>
                          </a:ln>
                          <a:solidFill>
                            <a:srgbClr val="000066"/>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dirty="0" smtClean="0">
                          <a:ln>
                            <a:noFill/>
                          </a:ln>
                          <a:solidFill>
                            <a:srgbClr val="000066"/>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out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extLst>
                  <a:ext uri="{0D108BD9-81ED-4DB2-BD59-A6C34878D82A}">
                    <a16:rowId xmlns:a16="http://schemas.microsoft.com/office/drawing/2014/main" val="10000"/>
                  </a:ext>
                </a:extLst>
              </a:tr>
              <a:tr h="34925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dirty="0" smtClean="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7663">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dirty="0" smtClean="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925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925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dirty="0" smtClean="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dirty="0" smtClean="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2" name="Slide Number Placeholder 6"/>
          <p:cNvSpPr>
            <a:spLocks noGrp="1"/>
          </p:cNvSpPr>
          <p:nvPr>
            <p:ph type="sldNum" sz="quarter" idx="12"/>
          </p:nvPr>
        </p:nvSpPr>
        <p:spPr/>
        <p:txBody>
          <a:bodyPr/>
          <a:lstStyle/>
          <a:p>
            <a:fld id="{68B81A5C-0501-4EBE-A791-7BDCAB246184}" type="slidenum">
              <a:rPr lang="en-US"/>
              <a:pPr/>
              <a:t>51</a:t>
            </a:fld>
            <a:endParaRPr lang="en-US"/>
          </a:p>
        </p:txBody>
      </p:sp>
      <p:pic>
        <p:nvPicPr>
          <p:cNvPr id="1295390" name="Picture 30"/>
          <p:cNvPicPr>
            <a:picLocks noChangeAspect="1" noChangeArrowheads="1"/>
          </p:cNvPicPr>
          <p:nvPr/>
        </p:nvPicPr>
        <p:blipFill>
          <a:blip r:embed="rId2"/>
          <a:srcRect/>
          <a:stretch>
            <a:fillRect/>
          </a:stretch>
        </p:blipFill>
        <p:spPr bwMode="auto">
          <a:xfrm>
            <a:off x="1676400" y="3888850"/>
            <a:ext cx="2500839" cy="788688"/>
          </a:xfrm>
          <a:prstGeom prst="rect">
            <a:avLst/>
          </a:prstGeom>
          <a:noFill/>
        </p:spPr>
      </p:pic>
      <p:sp>
        <p:nvSpPr>
          <p:cNvPr id="2" name="Rectangle 1"/>
          <p:cNvSpPr/>
          <p:nvPr/>
        </p:nvSpPr>
        <p:spPr>
          <a:xfrm>
            <a:off x="424543" y="977525"/>
            <a:ext cx="7619999" cy="1692771"/>
          </a:xfrm>
          <a:prstGeom prst="rect">
            <a:avLst/>
          </a:prstGeom>
        </p:spPr>
        <p:txBody>
          <a:bodyPr wrap="square">
            <a:spAutoFit/>
          </a:bodyPr>
          <a:lstStyle/>
          <a:p>
            <a:pPr marL="457200" indent="-457200">
              <a:spcBef>
                <a:spcPts val="600"/>
              </a:spcBef>
              <a:spcAft>
                <a:spcPts val="600"/>
              </a:spcAft>
              <a:buFont typeface="Arial" panose="020B0604020202020204" pitchFamily="34" charset="0"/>
              <a:buChar char="•"/>
            </a:pPr>
            <a:r>
              <a:rPr lang="en-US" sz="2800" b="1" dirty="0" err="1">
                <a:latin typeface="Times New Roman" panose="02020603050405020304" pitchFamily="18" charset="0"/>
                <a:cs typeface="Times New Roman" panose="02020603050405020304" pitchFamily="18" charset="0"/>
              </a:rPr>
              <a:t>Chức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năng</a:t>
            </a:r>
            <a:r>
              <a:rPr lang="en-US" sz="2800" b="1" dirty="0">
                <a:latin typeface="Times New Roman" panose="02020603050405020304" pitchFamily="18" charset="0"/>
                <a:cs typeface="Times New Roman" panose="02020603050405020304" pitchFamily="18" charset="0"/>
              </a:rPr>
              <a:t>:</a:t>
            </a:r>
          </a:p>
          <a:p>
            <a:pPr lvl="1">
              <a:spcBef>
                <a:spcPts val="600"/>
              </a:spcBef>
              <a:spcAft>
                <a:spcPts val="600"/>
              </a:spcAft>
            </a:pP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Thực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phép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toán</a:t>
            </a:r>
            <a:r>
              <a:rPr lang="en-US" sz="2800" dirty="0">
                <a:latin typeface="Times New Roman" panose="02020603050405020304" pitchFamily="18" charset="0"/>
                <a:cs typeface="Times New Roman" panose="02020603050405020304" pitchFamily="18" charset="0"/>
              </a:rPr>
              <a:t> logic VÀ (AND)</a:t>
            </a:r>
          </a:p>
          <a:p>
            <a:pPr lvl="1">
              <a:spcBef>
                <a:spcPts val="600"/>
              </a:spcBef>
              <a:spcAft>
                <a:spcPts val="600"/>
              </a:spcAft>
            </a:pPr>
            <a:r>
              <a:rPr lang="en-US" sz="2800" dirty="0">
                <a:latin typeface="Times New Roman" panose="02020603050405020304" pitchFamily="18" charset="0"/>
                <a:cs typeface="Times New Roman" panose="02020603050405020304" pitchFamily="18" charset="0"/>
              </a:rPr>
              <a:t>- Đầu ra </a:t>
            </a:r>
            <a:r>
              <a:rPr lang="en-US" sz="2800" dirty="0" err="1">
                <a:latin typeface="Times New Roman" panose="02020603050405020304" pitchFamily="18" charset="0"/>
                <a:cs typeface="Times New Roman" panose="02020603050405020304" pitchFamily="18" charset="0"/>
              </a:rPr>
              <a:t>chỉ</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bằng</a:t>
            </a:r>
            <a:r>
              <a:rPr lang="en-US" sz="2800" dirty="0">
                <a:latin typeface="Times New Roman" panose="02020603050405020304" pitchFamily="18" charset="0"/>
                <a:cs typeface="Times New Roman" panose="02020603050405020304" pitchFamily="18" charset="0"/>
              </a:rPr>
              <a:t> 1 </a:t>
            </a:r>
            <a:r>
              <a:rPr lang="en-US" sz="2800" dirty="0" err="1">
                <a:latin typeface="Times New Roman" panose="02020603050405020304" pitchFamily="18" charset="0"/>
                <a:cs typeface="Times New Roman" panose="02020603050405020304" pitchFamily="18" charset="0"/>
              </a:rPr>
              <a:t>khi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cả</a:t>
            </a:r>
            <a:r>
              <a:rPr lang="en-US" sz="2800" dirty="0">
                <a:latin typeface="Times New Roman" panose="02020603050405020304" pitchFamily="18" charset="0"/>
                <a:cs typeface="Times New Roman" panose="02020603050405020304" pitchFamily="18" charset="0"/>
              </a:rPr>
              <a:t> các đầu vào </a:t>
            </a:r>
            <a:r>
              <a:rPr lang="en-US" sz="2800" dirty="0" err="1">
                <a:latin typeface="Times New Roman" panose="02020603050405020304" pitchFamily="18" charset="0"/>
                <a:cs typeface="Times New Roman" panose="02020603050405020304" pitchFamily="18" charset="0"/>
              </a:rPr>
              <a:t>bằng</a:t>
            </a:r>
            <a:r>
              <a:rPr lang="en-US" sz="2800" dirty="0">
                <a:latin typeface="Times New Roman" panose="02020603050405020304" pitchFamily="18" charset="0"/>
                <a:cs typeface="Times New Roman" panose="02020603050405020304" pitchFamily="18" charset="0"/>
              </a:rPr>
              <a:t> 1</a:t>
            </a:r>
          </a:p>
        </p:txBody>
      </p:sp>
      <p:sp>
        <p:nvSpPr>
          <p:cNvPr id="3" name="Rectangle 2"/>
          <p:cNvSpPr/>
          <p:nvPr/>
        </p:nvSpPr>
        <p:spPr>
          <a:xfrm>
            <a:off x="424543" y="2921869"/>
            <a:ext cx="4114800" cy="523220"/>
          </a:xfrm>
          <a:prstGeom prst="rect">
            <a:avLst/>
          </a:prstGeom>
        </p:spPr>
        <p:txBody>
          <a:bodyPr wrap="square">
            <a:spAutoFit/>
          </a:bodyPr>
          <a:lstStyle/>
          <a:p>
            <a:pPr marL="457200" indent="-457200">
              <a:buFont typeface="Arial" panose="020B0604020202020204" pitchFamily="34" charset="0"/>
              <a:buChar char="•"/>
            </a:pPr>
            <a:r>
              <a:rPr lang="en-US" sz="2800" b="1" dirty="0" err="1">
                <a:latin typeface="Times New Roman" panose="02020603050405020304" pitchFamily="18" charset="0"/>
                <a:cs typeface="Times New Roman" panose="02020603050405020304" pitchFamily="18" charset="0"/>
              </a:rPr>
              <a:t>Cổng</a:t>
            </a:r>
            <a:r>
              <a:rPr lang="en-US" sz="2800" b="1" dirty="0">
                <a:latin typeface="Times New Roman" panose="02020603050405020304" pitchFamily="18" charset="0"/>
                <a:cs typeface="Times New Roman" panose="02020603050405020304" pitchFamily="18" charset="0"/>
              </a:rPr>
              <a:t> VÀ 2 đầu vào:</a:t>
            </a:r>
          </a:p>
        </p:txBody>
      </p:sp>
      <p:sp>
        <p:nvSpPr>
          <p:cNvPr id="4" name="Rectangle 3"/>
          <p:cNvSpPr/>
          <p:nvPr/>
        </p:nvSpPr>
        <p:spPr>
          <a:xfrm>
            <a:off x="0" y="5314815"/>
            <a:ext cx="4303486" cy="523220"/>
          </a:xfrm>
          <a:prstGeom prst="rect">
            <a:avLst/>
          </a:prstGeom>
        </p:spPr>
        <p:txBody>
          <a:bodyPr wrap="square">
            <a:spAutoFit/>
          </a:bodyPr>
          <a:lstStyle/>
          <a:p>
            <a:pPr marL="742950" lvl="1" indent="-285750">
              <a:buFont typeface="Arial" panose="020B0604020202020204" pitchFamily="34" charset="0"/>
              <a:buChar char="•"/>
            </a:pPr>
            <a:r>
              <a:rPr lang="en-US" sz="2800" b="1" dirty="0" err="1">
                <a:latin typeface="Times New Roman" panose="02020603050405020304" pitchFamily="18" charset="0"/>
                <a:cs typeface="Times New Roman" panose="02020603050405020304" pitchFamily="18" charset="0"/>
              </a:rPr>
              <a:t>Biểu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thức</a:t>
            </a:r>
            <a:r>
              <a:rPr lang="en-US" sz="2800" b="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out = A . B</a:t>
            </a:r>
          </a:p>
        </p:txBody>
      </p:sp>
      <p:sp>
        <p:nvSpPr>
          <p:cNvPr id="11" name="Rectangle 3"/>
          <p:cNvSpPr txBox="1">
            <a:spLocks noChangeArrowheads="1"/>
          </p:cNvSpPr>
          <p:nvPr/>
        </p:nvSpPr>
        <p:spPr>
          <a:xfrm>
            <a:off x="127000" y="143780"/>
            <a:ext cx="8229600" cy="700088"/>
          </a:xfrm>
          <a:prstGeom prst="rect">
            <a:avLst/>
          </a:prstGeom>
        </p:spPr>
        <p:txBody>
          <a:bodyPr vert="horz" lIns="91440" tIns="45720" rIns="91440" bIns="45720" rtlCol="0" anchor="ctr">
            <a:noAutofit/>
          </a:bodyPr>
          <a:lstStyle>
            <a:lvl1pPr algn="ctr" defTabSz="914400" eaLnBrk="1" latinLnBrk="0" hangingPunct="1">
              <a:buNone/>
              <a:defRPr sz="3200" b="1">
                <a:solidFill>
                  <a:schemeClr val="accent1">
                    <a:lumMod val="50000"/>
                  </a:schemeClr>
                </a:solidFill>
                <a:latin typeface="Times New Roman" panose="02020603050405020304" pitchFamily="18" charset="0"/>
                <a:ea typeface="+mj-ea"/>
                <a:cs typeface="Times New Roman" panose="02020603050405020304" pitchFamily="18" charset="0"/>
              </a:defRPr>
            </a:lvl1pPr>
          </a:lstStyle>
          <a:p>
            <a:pPr algn="l"/>
            <a:r>
              <a:rPr lang="en-US" dirty="0" smtClean="0">
                <a:solidFill>
                  <a:srgbClr val="C00000"/>
                </a:solidFill>
              </a:rPr>
              <a:t>1.5. </a:t>
            </a:r>
            <a:r>
              <a:rPr lang="en-US" dirty="0" err="1" smtClean="0">
                <a:solidFill>
                  <a:srgbClr val="C00000"/>
                </a:solidFill>
              </a:rPr>
              <a:t>Cổng</a:t>
            </a:r>
            <a:r>
              <a:rPr lang="en-US" dirty="0" smtClean="0">
                <a:solidFill>
                  <a:srgbClr val="C00000"/>
                </a:solidFill>
              </a:rPr>
              <a:t> logic – </a:t>
            </a:r>
            <a:r>
              <a:rPr lang="en-US" dirty="0" err="1" smtClean="0">
                <a:solidFill>
                  <a:srgbClr val="C00000"/>
                </a:solidFill>
              </a:rPr>
              <a:t>cổng</a:t>
            </a:r>
            <a:r>
              <a:rPr lang="en-US" dirty="0" smtClean="0">
                <a:solidFill>
                  <a:srgbClr val="C00000"/>
                </a:solidFill>
              </a:rPr>
              <a:t> VÀ (AND)</a:t>
            </a:r>
            <a:endParaRPr 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1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295390"/>
                                        </p:tgtEl>
                                        <p:attrNameLst>
                                          <p:attrName>style.visibility</p:attrName>
                                        </p:attrNameLst>
                                      </p:cBhvr>
                                      <p:to>
                                        <p:strVal val="visible"/>
                                      </p:to>
                                    </p:set>
                                    <p:animEffect transition="in" filter="barn(inVertical)">
                                      <p:cBhvr>
                                        <p:cTn id="19" dur="1000"/>
                                        <p:tgtEl>
                                          <p:spTgt spid="1295390"/>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295363">
                                            <p:txEl>
                                              <p:pRg st="0" end="0"/>
                                            </p:txEl>
                                          </p:spTgt>
                                        </p:tgtEl>
                                        <p:attrNameLst>
                                          <p:attrName>style.visibility</p:attrName>
                                        </p:attrNameLst>
                                      </p:cBhvr>
                                      <p:to>
                                        <p:strVal val="visible"/>
                                      </p:to>
                                    </p:set>
                                    <p:animEffect transition="in" filter="fade">
                                      <p:cBhvr>
                                        <p:cTn id="24" dur="1000"/>
                                        <p:tgtEl>
                                          <p:spTgt spid="1295363">
                                            <p:txEl>
                                              <p:pRg st="0" end="0"/>
                                            </p:txEl>
                                          </p:spTgt>
                                        </p:tgtEl>
                                      </p:cBhvr>
                                    </p:animEffect>
                                    <p:anim calcmode="lin" valueType="num">
                                      <p:cBhvr>
                                        <p:cTn id="25" dur="1000" fill="hold"/>
                                        <p:tgtEl>
                                          <p:spTgt spid="1295363">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12953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295364"/>
                                        </p:tgtEl>
                                        <p:attrNameLst>
                                          <p:attrName>style.visibility</p:attrName>
                                        </p:attrNameLst>
                                      </p:cBhvr>
                                      <p:to>
                                        <p:strVal val="visible"/>
                                      </p:to>
                                    </p:set>
                                    <p:animEffect transition="in" filter="barn(inVertical)">
                                      <p:cBhvr>
                                        <p:cTn id="31" dur="1000"/>
                                        <p:tgtEl>
                                          <p:spTgt spid="1295364"/>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5363" grpId="0" build="p"/>
      <p:bldP spid="2" grpId="0"/>
      <p:bldP spid="3" grpId="0"/>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94339" name="Rectangle 3"/>
          <p:cNvSpPr>
            <a:spLocks noGrp="1" noChangeArrowheads="1"/>
          </p:cNvSpPr>
          <p:nvPr>
            <p:ph type="body" sz="half" idx="1"/>
          </p:nvPr>
        </p:nvSpPr>
        <p:spPr>
          <a:xfrm>
            <a:off x="279400" y="5494048"/>
            <a:ext cx="4191019" cy="523220"/>
          </a:xfrm>
        </p:spPr>
        <p:txBody>
          <a:bodyPr wrap="none">
            <a:spAutoFit/>
          </a:bodyPr>
          <a:lstStyle/>
          <a:p>
            <a:pPr marL="628650" lvl="1" indent="-457200" fontAlgn="base">
              <a:spcBef>
                <a:spcPct val="0"/>
              </a:spcBef>
              <a:spcAft>
                <a:spcPct val="0"/>
              </a:spcAft>
              <a:buFont typeface="Arial" panose="020B0604020202020204" pitchFamily="34" charset="0"/>
              <a:buChar char="•"/>
            </a:pPr>
            <a:r>
              <a:rPr lang="en-US" b="1" dirty="0" err="1">
                <a:latin typeface="Times New Roman" panose="02020603050405020304" pitchFamily="18" charset="0"/>
                <a:cs typeface="Times New Roman" panose="02020603050405020304" pitchFamily="18" charset="0"/>
              </a:rPr>
              <a:t>Biểu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thức</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out = A + B</a:t>
            </a:r>
          </a:p>
        </p:txBody>
      </p:sp>
      <p:graphicFrame>
        <p:nvGraphicFramePr>
          <p:cNvPr id="1294342" name="Group 6"/>
          <p:cNvGraphicFramePr>
            <a:graphicFrameLocks noGrp="1"/>
          </p:cNvGraphicFramePr>
          <p:nvPr>
            <p:ph sz="half" idx="2"/>
            <p:extLst>
              <p:ext uri="{D42A27DB-BD31-4B8C-83A1-F6EECF244321}">
                <p14:modId xmlns:p14="http://schemas.microsoft.com/office/powerpoint/2010/main" val="2556127518"/>
              </p:ext>
            </p:extLst>
          </p:nvPr>
        </p:nvGraphicFramePr>
        <p:xfrm>
          <a:off x="7605486" y="3855921"/>
          <a:ext cx="1905000" cy="2514600"/>
        </p:xfrm>
        <a:graphic>
          <a:graphicData uri="http://schemas.openxmlformats.org/drawingml/2006/table">
            <a:tbl>
              <a:tblPr/>
              <a:tblGrid>
                <a:gridCol w="639763">
                  <a:extLst>
                    <a:ext uri="{9D8B030D-6E8A-4147-A177-3AD203B41FA5}">
                      <a16:colId xmlns:a16="http://schemas.microsoft.com/office/drawing/2014/main" val="20000"/>
                    </a:ext>
                  </a:extLst>
                </a:gridCol>
                <a:gridCol w="639762">
                  <a:extLst>
                    <a:ext uri="{9D8B030D-6E8A-4147-A177-3AD203B41FA5}">
                      <a16:colId xmlns:a16="http://schemas.microsoft.com/office/drawing/2014/main" val="20001"/>
                    </a:ext>
                  </a:extLst>
                </a:gridCol>
                <a:gridCol w="625475">
                  <a:extLst>
                    <a:ext uri="{9D8B030D-6E8A-4147-A177-3AD203B41FA5}">
                      <a16:colId xmlns:a16="http://schemas.microsoft.com/office/drawing/2014/main" val="20002"/>
                    </a:ext>
                  </a:extLst>
                </a:gridCol>
              </a:tblGrid>
              <a:tr h="50292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dirty="0" smtClean="0">
                          <a:ln>
                            <a:noFill/>
                          </a:ln>
                          <a:solidFill>
                            <a:srgbClr val="000066"/>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dirty="0" smtClean="0">
                          <a:ln>
                            <a:noFill/>
                          </a:ln>
                          <a:solidFill>
                            <a:srgbClr val="000066"/>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out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extLst>
                  <a:ext uri="{0D108BD9-81ED-4DB2-BD59-A6C34878D82A}">
                    <a16:rowId xmlns:a16="http://schemas.microsoft.com/office/drawing/2014/main" val="10000"/>
                  </a:ext>
                </a:extLst>
              </a:tr>
              <a:tr h="50292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dirty="0" smtClean="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292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dirty="0" smtClean="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292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292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dirty="0" smtClean="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2" name="Slide Number Placeholder 6"/>
          <p:cNvSpPr>
            <a:spLocks noGrp="1"/>
          </p:cNvSpPr>
          <p:nvPr>
            <p:ph type="sldNum" sz="quarter" idx="12"/>
          </p:nvPr>
        </p:nvSpPr>
        <p:spPr/>
        <p:txBody>
          <a:bodyPr/>
          <a:lstStyle/>
          <a:p>
            <a:fld id="{6049F8F7-4645-4899-8B7C-4ED40345FD12}" type="slidenum">
              <a:rPr lang="en-US"/>
              <a:pPr/>
              <a:t>52</a:t>
            </a:fld>
            <a:endParaRPr lang="en-US"/>
          </a:p>
        </p:txBody>
      </p:sp>
      <p:pic>
        <p:nvPicPr>
          <p:cNvPr id="1294340" name="Picture 4" descr="'Military' OR Symbol">
            <a:hlinkClick r:id="rId2" tooltip="'Military' OR Symbol"/>
          </p:cNvPr>
          <p:cNvPicPr>
            <a:picLocks noChangeAspect="1" noChangeArrowheads="1"/>
          </p:cNvPicPr>
          <p:nvPr/>
        </p:nvPicPr>
        <p:blipFill>
          <a:blip r:embed="rId3"/>
          <a:srcRect/>
          <a:stretch>
            <a:fillRect/>
          </a:stretch>
        </p:blipFill>
        <p:spPr bwMode="auto">
          <a:xfrm>
            <a:off x="700209" y="4023737"/>
            <a:ext cx="2726721" cy="959628"/>
          </a:xfrm>
          <a:prstGeom prst="rect">
            <a:avLst/>
          </a:prstGeom>
          <a:noFill/>
        </p:spPr>
      </p:pic>
      <p:sp>
        <p:nvSpPr>
          <p:cNvPr id="2" name="Rectangle 1"/>
          <p:cNvSpPr/>
          <p:nvPr/>
        </p:nvSpPr>
        <p:spPr>
          <a:xfrm>
            <a:off x="279400" y="1015048"/>
            <a:ext cx="7924800" cy="1692771"/>
          </a:xfrm>
          <a:prstGeom prst="rect">
            <a:avLst/>
          </a:prstGeom>
        </p:spPr>
        <p:txBody>
          <a:bodyPr wrap="square">
            <a:spAutoFit/>
          </a:bodyPr>
          <a:lstStyle/>
          <a:p>
            <a:pPr marL="457200" indent="-457200">
              <a:spcBef>
                <a:spcPts val="600"/>
              </a:spcBef>
              <a:spcAft>
                <a:spcPts val="600"/>
              </a:spcAft>
              <a:buFont typeface="Arial" panose="020B0604020202020204" pitchFamily="34" charset="0"/>
              <a:buChar char="•"/>
            </a:pPr>
            <a:r>
              <a:rPr lang="en-US" sz="2800" b="1" dirty="0" err="1">
                <a:latin typeface="Times New Roman" panose="02020603050405020304" pitchFamily="18" charset="0"/>
                <a:cs typeface="Times New Roman" panose="02020603050405020304" pitchFamily="18" charset="0"/>
              </a:rPr>
              <a:t>Chức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năng</a:t>
            </a:r>
            <a:r>
              <a:rPr lang="en-US" sz="2800" b="1" dirty="0">
                <a:latin typeface="Times New Roman" panose="02020603050405020304" pitchFamily="18" charset="0"/>
                <a:cs typeface="Times New Roman" panose="02020603050405020304" pitchFamily="18" charset="0"/>
              </a:rPr>
              <a:t>:</a:t>
            </a:r>
          </a:p>
          <a:p>
            <a:pPr lvl="1">
              <a:spcBef>
                <a:spcPts val="600"/>
              </a:spcBef>
              <a:spcAft>
                <a:spcPts val="600"/>
              </a:spcAft>
            </a:pPr>
            <a:r>
              <a:rPr lang="en-US" sz="2800" dirty="0" err="1">
                <a:latin typeface="Times New Roman" panose="02020603050405020304" pitchFamily="18" charset="0"/>
                <a:cs typeface="Times New Roman" panose="02020603050405020304" pitchFamily="18" charset="0"/>
              </a:rPr>
              <a:t>Thực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phép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toán</a:t>
            </a:r>
            <a:r>
              <a:rPr lang="en-US" sz="2800" dirty="0">
                <a:latin typeface="Times New Roman" panose="02020603050405020304" pitchFamily="18" charset="0"/>
                <a:cs typeface="Times New Roman" panose="02020603050405020304" pitchFamily="18" charset="0"/>
              </a:rPr>
              <a:t> logic HOẶC (OR)</a:t>
            </a:r>
          </a:p>
          <a:p>
            <a:pPr lvl="1">
              <a:spcBef>
                <a:spcPts val="600"/>
              </a:spcBef>
              <a:spcAft>
                <a:spcPts val="600"/>
              </a:spcAft>
            </a:pPr>
            <a:r>
              <a:rPr lang="en-US" sz="2800" dirty="0">
                <a:latin typeface="Times New Roman" panose="02020603050405020304" pitchFamily="18" charset="0"/>
                <a:cs typeface="Times New Roman" panose="02020603050405020304" pitchFamily="18" charset="0"/>
              </a:rPr>
              <a:t>Đầu ra </a:t>
            </a:r>
            <a:r>
              <a:rPr lang="en-US" sz="2800" dirty="0" err="1">
                <a:latin typeface="Times New Roman" panose="02020603050405020304" pitchFamily="18" charset="0"/>
                <a:cs typeface="Times New Roman" panose="02020603050405020304" pitchFamily="18" charset="0"/>
              </a:rPr>
              <a:t>chỉ</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bằng</a:t>
            </a:r>
            <a:r>
              <a:rPr lang="en-US" sz="2800" dirty="0">
                <a:latin typeface="Times New Roman" panose="02020603050405020304" pitchFamily="18" charset="0"/>
                <a:cs typeface="Times New Roman" panose="02020603050405020304" pitchFamily="18" charset="0"/>
              </a:rPr>
              <a:t> 0 </a:t>
            </a:r>
            <a:r>
              <a:rPr lang="en-US" sz="2800" dirty="0" err="1">
                <a:latin typeface="Times New Roman" panose="02020603050405020304" pitchFamily="18" charset="0"/>
                <a:cs typeface="Times New Roman" panose="02020603050405020304" pitchFamily="18" charset="0"/>
              </a:rPr>
              <a:t>khi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cả</a:t>
            </a:r>
            <a:r>
              <a:rPr lang="en-US" sz="2800" dirty="0">
                <a:latin typeface="Times New Roman" panose="02020603050405020304" pitchFamily="18" charset="0"/>
                <a:cs typeface="Times New Roman" panose="02020603050405020304" pitchFamily="18" charset="0"/>
              </a:rPr>
              <a:t> các đầu vào </a:t>
            </a:r>
            <a:r>
              <a:rPr lang="en-US" sz="2800" dirty="0" err="1">
                <a:latin typeface="Times New Roman" panose="02020603050405020304" pitchFamily="18" charset="0"/>
                <a:cs typeface="Times New Roman" panose="02020603050405020304" pitchFamily="18" charset="0"/>
              </a:rPr>
              <a:t>bằng</a:t>
            </a:r>
            <a:r>
              <a:rPr lang="en-US" sz="2800" dirty="0">
                <a:latin typeface="Times New Roman" panose="02020603050405020304" pitchFamily="18" charset="0"/>
                <a:cs typeface="Times New Roman" panose="02020603050405020304" pitchFamily="18" charset="0"/>
              </a:rPr>
              <a:t> 0</a:t>
            </a:r>
          </a:p>
        </p:txBody>
      </p:sp>
      <p:sp>
        <p:nvSpPr>
          <p:cNvPr id="3" name="Rectangle 2"/>
          <p:cNvSpPr/>
          <p:nvPr/>
        </p:nvSpPr>
        <p:spPr>
          <a:xfrm>
            <a:off x="279400" y="3020260"/>
            <a:ext cx="4320413" cy="523220"/>
          </a:xfrm>
          <a:prstGeom prst="rect">
            <a:avLst/>
          </a:prstGeom>
        </p:spPr>
        <p:txBody>
          <a:bodyPr wrap="none">
            <a:spAutoFit/>
          </a:bodyPr>
          <a:lstStyle/>
          <a:p>
            <a:pPr marL="457200" indent="-457200">
              <a:buFont typeface="Arial" panose="020B0604020202020204" pitchFamily="34" charset="0"/>
              <a:buChar char="•"/>
            </a:pPr>
            <a:r>
              <a:rPr lang="en-US" sz="2800" b="1" dirty="0" err="1">
                <a:latin typeface="Times New Roman" panose="02020603050405020304" pitchFamily="18" charset="0"/>
                <a:cs typeface="Times New Roman" panose="02020603050405020304" pitchFamily="18" charset="0"/>
              </a:rPr>
              <a:t>Cổng</a:t>
            </a:r>
            <a:r>
              <a:rPr lang="en-US" sz="2800" b="1" dirty="0">
                <a:latin typeface="Times New Roman" panose="02020603050405020304" pitchFamily="18" charset="0"/>
                <a:cs typeface="Times New Roman" panose="02020603050405020304" pitchFamily="18" charset="0"/>
              </a:rPr>
              <a:t> HOẶC 2 đầu vào:</a:t>
            </a:r>
          </a:p>
        </p:txBody>
      </p:sp>
      <p:sp>
        <p:nvSpPr>
          <p:cNvPr id="4" name="Rectangle 3"/>
          <p:cNvSpPr/>
          <p:nvPr/>
        </p:nvSpPr>
        <p:spPr>
          <a:xfrm>
            <a:off x="6439935" y="3020260"/>
            <a:ext cx="3528530" cy="523220"/>
          </a:xfrm>
          <a:prstGeom prst="rect">
            <a:avLst/>
          </a:prstGeom>
        </p:spPr>
        <p:txBody>
          <a:bodyPr wrap="none">
            <a:spAutoFit/>
          </a:bodyPr>
          <a:lstStyle/>
          <a:p>
            <a:pPr marL="800100" lvl="1" indent="-3429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Bảng trạng thái:</a:t>
            </a:r>
          </a:p>
        </p:txBody>
      </p:sp>
      <p:sp>
        <p:nvSpPr>
          <p:cNvPr id="12" name="Rectangle 3"/>
          <p:cNvSpPr txBox="1">
            <a:spLocks noChangeArrowheads="1"/>
          </p:cNvSpPr>
          <p:nvPr/>
        </p:nvSpPr>
        <p:spPr>
          <a:xfrm>
            <a:off x="127000" y="143780"/>
            <a:ext cx="8229600" cy="700088"/>
          </a:xfrm>
          <a:prstGeom prst="rect">
            <a:avLst/>
          </a:prstGeom>
        </p:spPr>
        <p:txBody>
          <a:bodyPr vert="horz" lIns="91440" tIns="45720" rIns="91440" bIns="45720" rtlCol="0" anchor="ctr">
            <a:noAutofit/>
          </a:bodyPr>
          <a:lstStyle>
            <a:lvl1pPr algn="ctr" defTabSz="914400" eaLnBrk="1" latinLnBrk="0" hangingPunct="1">
              <a:buNone/>
              <a:defRPr sz="3200" b="1">
                <a:solidFill>
                  <a:schemeClr val="accent1">
                    <a:lumMod val="50000"/>
                  </a:schemeClr>
                </a:solidFill>
                <a:latin typeface="Times New Roman" panose="02020603050405020304" pitchFamily="18" charset="0"/>
                <a:ea typeface="+mj-ea"/>
                <a:cs typeface="Times New Roman" panose="02020603050405020304" pitchFamily="18" charset="0"/>
              </a:defRPr>
            </a:lvl1pPr>
          </a:lstStyle>
          <a:p>
            <a:pPr algn="l"/>
            <a:r>
              <a:rPr lang="en-US" dirty="0" smtClean="0">
                <a:solidFill>
                  <a:srgbClr val="C00000"/>
                </a:solidFill>
              </a:rPr>
              <a:t>1.5. </a:t>
            </a:r>
            <a:r>
              <a:rPr lang="en-US" dirty="0" err="1" smtClean="0">
                <a:solidFill>
                  <a:srgbClr val="C00000"/>
                </a:solidFill>
              </a:rPr>
              <a:t>Cổng</a:t>
            </a:r>
            <a:r>
              <a:rPr lang="en-US" dirty="0" smtClean="0">
                <a:solidFill>
                  <a:srgbClr val="C00000"/>
                </a:solidFill>
              </a:rPr>
              <a:t> logic – </a:t>
            </a:r>
            <a:r>
              <a:rPr lang="en-US" dirty="0" err="1" smtClean="0">
                <a:solidFill>
                  <a:srgbClr val="C00000"/>
                </a:solidFill>
              </a:rPr>
              <a:t>cổng</a:t>
            </a:r>
            <a:r>
              <a:rPr lang="en-US" dirty="0" smtClean="0">
                <a:solidFill>
                  <a:srgbClr val="C00000"/>
                </a:solidFill>
              </a:rPr>
              <a:t> HOẶC (OR)</a:t>
            </a:r>
            <a:endParaRPr 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1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294340"/>
                                        </p:tgtEl>
                                        <p:attrNameLst>
                                          <p:attrName>style.visibility</p:attrName>
                                        </p:attrNameLst>
                                      </p:cBhvr>
                                      <p:to>
                                        <p:strVal val="visible"/>
                                      </p:to>
                                    </p:set>
                                    <p:animEffect transition="in" filter="barn(inVertical)">
                                      <p:cBhvr>
                                        <p:cTn id="19" dur="1000"/>
                                        <p:tgtEl>
                                          <p:spTgt spid="1294340"/>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294342"/>
                                        </p:tgtEl>
                                        <p:attrNameLst>
                                          <p:attrName>style.visibility</p:attrName>
                                        </p:attrNameLst>
                                      </p:cBhvr>
                                      <p:to>
                                        <p:strVal val="visible"/>
                                      </p:to>
                                    </p:set>
                                    <p:animEffect transition="in" filter="barn(inVertical)">
                                      <p:cBhvr>
                                        <p:cTn id="31" dur="1000"/>
                                        <p:tgtEl>
                                          <p:spTgt spid="1294342"/>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294339">
                                            <p:txEl>
                                              <p:pRg st="0" end="0"/>
                                            </p:txEl>
                                          </p:spTgt>
                                        </p:tgtEl>
                                        <p:attrNameLst>
                                          <p:attrName>style.visibility</p:attrName>
                                        </p:attrNameLst>
                                      </p:cBhvr>
                                      <p:to>
                                        <p:strVal val="visible"/>
                                      </p:to>
                                    </p:set>
                                    <p:animEffect transition="in" filter="fade">
                                      <p:cBhvr>
                                        <p:cTn id="36" dur="1000"/>
                                        <p:tgtEl>
                                          <p:spTgt spid="1294339">
                                            <p:txEl>
                                              <p:pRg st="0" end="0"/>
                                            </p:txEl>
                                          </p:spTgt>
                                        </p:tgtEl>
                                      </p:cBhvr>
                                    </p:animEffect>
                                    <p:anim calcmode="lin" valueType="num">
                                      <p:cBhvr>
                                        <p:cTn id="37" dur="1000" fill="hold"/>
                                        <p:tgtEl>
                                          <p:spTgt spid="1294339">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129433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4339" grpId="0" build="p"/>
      <p:bldP spid="2" grpId="0"/>
      <p:bldP spid="3"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296388" name="Group 4"/>
          <p:cNvGraphicFramePr>
            <a:graphicFrameLocks noGrp="1"/>
          </p:cNvGraphicFramePr>
          <p:nvPr>
            <p:ph sz="half" idx="2"/>
            <p:extLst>
              <p:ext uri="{D42A27DB-BD31-4B8C-83A1-F6EECF244321}">
                <p14:modId xmlns:p14="http://schemas.microsoft.com/office/powerpoint/2010/main" val="4029109604"/>
              </p:ext>
            </p:extLst>
          </p:nvPr>
        </p:nvGraphicFramePr>
        <p:xfrm>
          <a:off x="7961085" y="3414738"/>
          <a:ext cx="1265238" cy="1438131"/>
        </p:xfrm>
        <a:graphic>
          <a:graphicData uri="http://schemas.openxmlformats.org/drawingml/2006/table">
            <a:tbl>
              <a:tblPr/>
              <a:tblGrid>
                <a:gridCol w="639763">
                  <a:extLst>
                    <a:ext uri="{9D8B030D-6E8A-4147-A177-3AD203B41FA5}">
                      <a16:colId xmlns:a16="http://schemas.microsoft.com/office/drawing/2014/main" val="20000"/>
                    </a:ext>
                  </a:extLst>
                </a:gridCol>
                <a:gridCol w="625475">
                  <a:extLst>
                    <a:ext uri="{9D8B030D-6E8A-4147-A177-3AD203B41FA5}">
                      <a16:colId xmlns:a16="http://schemas.microsoft.com/office/drawing/2014/main" val="20001"/>
                    </a:ext>
                  </a:extLst>
                </a:gridCol>
              </a:tblGrid>
              <a:tr h="41067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dirty="0" smtClean="0">
                          <a:ln>
                            <a:noFill/>
                          </a:ln>
                          <a:solidFill>
                            <a:srgbClr val="000066"/>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dirty="0" smtClean="0">
                          <a:ln>
                            <a:noFill/>
                          </a:ln>
                          <a:solidFill>
                            <a:srgbClr val="000066"/>
                          </a:solidFill>
                          <a:effectLst/>
                          <a:latin typeface="Arial" charset="0"/>
                        </a:rPr>
                        <a:t>out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extLst>
                  <a:ext uri="{0D108BD9-81ED-4DB2-BD59-A6C34878D82A}">
                    <a16:rowId xmlns:a16="http://schemas.microsoft.com/office/drawing/2014/main" val="10000"/>
                  </a:ext>
                </a:extLst>
              </a:tr>
              <a:tr h="41067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dirty="0" smtClean="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3731">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dirty="0" smtClean="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1" name="Slide Number Placeholder 6"/>
          <p:cNvSpPr>
            <a:spLocks noGrp="1"/>
          </p:cNvSpPr>
          <p:nvPr>
            <p:ph type="sldNum" sz="quarter" idx="12"/>
          </p:nvPr>
        </p:nvSpPr>
        <p:spPr/>
        <p:txBody>
          <a:bodyPr/>
          <a:lstStyle/>
          <a:p>
            <a:fld id="{6EFAEF49-6018-4B60-81AA-F3A457A44CB6}" type="slidenum">
              <a:rPr lang="en-US"/>
              <a:pPr/>
              <a:t>53</a:t>
            </a:fld>
            <a:endParaRPr lang="en-US"/>
          </a:p>
        </p:txBody>
      </p:sp>
      <p:pic>
        <p:nvPicPr>
          <p:cNvPr id="1296402" name="Picture 18"/>
          <p:cNvPicPr>
            <a:picLocks noChangeAspect="1" noChangeArrowheads="1"/>
          </p:cNvPicPr>
          <p:nvPr/>
        </p:nvPicPr>
        <p:blipFill>
          <a:blip r:embed="rId2"/>
          <a:srcRect/>
          <a:stretch>
            <a:fillRect/>
          </a:stretch>
        </p:blipFill>
        <p:spPr bwMode="auto">
          <a:xfrm>
            <a:off x="1771102" y="3502006"/>
            <a:ext cx="2198978" cy="789799"/>
          </a:xfrm>
          <a:prstGeom prst="rect">
            <a:avLst/>
          </a:prstGeom>
          <a:noFill/>
        </p:spPr>
      </p:pic>
      <p:sp>
        <p:nvSpPr>
          <p:cNvPr id="2" name="Rectangle 1"/>
          <p:cNvSpPr/>
          <p:nvPr/>
        </p:nvSpPr>
        <p:spPr>
          <a:xfrm>
            <a:off x="342900" y="1059686"/>
            <a:ext cx="6477000" cy="1107996"/>
          </a:xfrm>
          <a:prstGeom prst="rect">
            <a:avLst/>
          </a:prstGeom>
        </p:spPr>
        <p:txBody>
          <a:bodyPr wrap="square">
            <a:spAutoFit/>
          </a:bodyPr>
          <a:lstStyle/>
          <a:p>
            <a:pPr marL="457200" indent="-457200">
              <a:spcBef>
                <a:spcPts val="600"/>
              </a:spcBef>
              <a:spcAft>
                <a:spcPts val="600"/>
              </a:spcAft>
              <a:buFont typeface="Arial" panose="020B0604020202020204" pitchFamily="34" charset="0"/>
              <a:buChar char="•"/>
            </a:pPr>
            <a:r>
              <a:rPr lang="en-US" sz="2800" b="1" dirty="0" err="1">
                <a:latin typeface="Times New Roman" panose="02020603050405020304" pitchFamily="18" charset="0"/>
                <a:cs typeface="Times New Roman" panose="02020603050405020304" pitchFamily="18" charset="0"/>
              </a:rPr>
              <a:t>Chức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năng</a:t>
            </a:r>
            <a:r>
              <a:rPr lang="en-US" sz="2800" b="1" dirty="0">
                <a:latin typeface="Times New Roman" panose="02020603050405020304" pitchFamily="18" charset="0"/>
                <a:cs typeface="Times New Roman" panose="02020603050405020304" pitchFamily="18" charset="0"/>
              </a:rPr>
              <a:t>:</a:t>
            </a:r>
          </a:p>
          <a:p>
            <a:pPr lvl="1">
              <a:spcBef>
                <a:spcPts val="600"/>
              </a:spcBef>
              <a:spcAft>
                <a:spcPts val="600"/>
              </a:spcAft>
            </a:pPr>
            <a:r>
              <a:rPr lang="en-US" sz="2800" dirty="0" err="1">
                <a:latin typeface="Times New Roman" panose="02020603050405020304" pitchFamily="18" charset="0"/>
                <a:cs typeface="Times New Roman" panose="02020603050405020304" pitchFamily="18" charset="0"/>
              </a:rPr>
              <a:t>Thực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phép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toán</a:t>
            </a:r>
            <a:r>
              <a:rPr lang="en-US" sz="2800" dirty="0">
                <a:latin typeface="Times New Roman" panose="02020603050405020304" pitchFamily="18" charset="0"/>
                <a:cs typeface="Times New Roman" panose="02020603050405020304" pitchFamily="18" charset="0"/>
              </a:rPr>
              <a:t> logic ĐẢO (NOT)</a:t>
            </a:r>
          </a:p>
        </p:txBody>
      </p:sp>
      <p:sp>
        <p:nvSpPr>
          <p:cNvPr id="3" name="Rectangle 2"/>
          <p:cNvSpPr/>
          <p:nvPr/>
        </p:nvSpPr>
        <p:spPr>
          <a:xfrm>
            <a:off x="6375400" y="2586199"/>
            <a:ext cx="3470822" cy="523220"/>
          </a:xfrm>
          <a:prstGeom prst="rect">
            <a:avLst/>
          </a:prstGeom>
        </p:spPr>
        <p:txBody>
          <a:bodyPr wrap="none">
            <a:spAutoFit/>
          </a:bodyPr>
          <a:lstStyle/>
          <a:p>
            <a:pPr marL="742950" lvl="1" indent="-28575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Bảng trạng thái:</a:t>
            </a:r>
          </a:p>
        </p:txBody>
      </p:sp>
      <p:sp>
        <p:nvSpPr>
          <p:cNvPr id="4" name="Rectangle 3"/>
          <p:cNvSpPr/>
          <p:nvPr/>
        </p:nvSpPr>
        <p:spPr>
          <a:xfrm>
            <a:off x="361731" y="2573234"/>
            <a:ext cx="5017720" cy="523220"/>
          </a:xfrm>
          <a:prstGeom prst="rect">
            <a:avLst/>
          </a:prstGeom>
        </p:spPr>
        <p:txBody>
          <a:bodyPr wrap="none">
            <a:spAutoFit/>
          </a:bodyPr>
          <a:lstStyle/>
          <a:p>
            <a:pPr marL="457200" indent="-457200">
              <a:buFont typeface="Arial" panose="020B0604020202020204" pitchFamily="34" charset="0"/>
              <a:buChar char="•"/>
            </a:pPr>
            <a:r>
              <a:rPr lang="en-US" sz="2800" b="1" dirty="0" err="1">
                <a:latin typeface="Times New Roman" panose="02020603050405020304" pitchFamily="18" charset="0"/>
                <a:cs typeface="Times New Roman" panose="02020603050405020304" pitchFamily="18" charset="0"/>
              </a:rPr>
              <a:t>Cổng</a:t>
            </a:r>
            <a:r>
              <a:rPr lang="en-US" sz="2800" b="1" dirty="0">
                <a:latin typeface="Times New Roman" panose="02020603050405020304" pitchFamily="18" charset="0"/>
                <a:cs typeface="Times New Roman" panose="02020603050405020304" pitchFamily="18" charset="0"/>
              </a:rPr>
              <a:t> ĐẢO </a:t>
            </a:r>
            <a:r>
              <a:rPr lang="en-US" sz="2800" b="1" dirty="0" err="1">
                <a:latin typeface="Times New Roman" panose="02020603050405020304" pitchFamily="18" charset="0"/>
                <a:cs typeface="Times New Roman" panose="02020603050405020304" pitchFamily="18" charset="0"/>
              </a:rPr>
              <a:t>chỉ</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có</a:t>
            </a:r>
            <a:r>
              <a:rPr lang="en-US" sz="2800" b="1" dirty="0">
                <a:latin typeface="Times New Roman" panose="02020603050405020304" pitchFamily="18" charset="0"/>
                <a:cs typeface="Times New Roman" panose="02020603050405020304" pitchFamily="18" charset="0"/>
              </a:rPr>
              <a:t> 1 đầu vào:</a:t>
            </a:r>
          </a:p>
        </p:txBody>
      </p:sp>
      <p:pic>
        <p:nvPicPr>
          <p:cNvPr id="7" name="Picture 6"/>
          <p:cNvPicPr>
            <a:picLocks noChangeAspect="1"/>
          </p:cNvPicPr>
          <p:nvPr/>
        </p:nvPicPr>
        <p:blipFill>
          <a:blip r:embed="rId3"/>
          <a:stretch>
            <a:fillRect/>
          </a:stretch>
        </p:blipFill>
        <p:spPr>
          <a:xfrm>
            <a:off x="3860475" y="5150880"/>
            <a:ext cx="2890482" cy="656927"/>
          </a:xfrm>
          <a:prstGeom prst="rect">
            <a:avLst/>
          </a:prstGeom>
        </p:spPr>
      </p:pic>
      <p:sp>
        <p:nvSpPr>
          <p:cNvPr id="11" name="Rectangle 3"/>
          <p:cNvSpPr txBox="1">
            <a:spLocks noChangeArrowheads="1"/>
          </p:cNvSpPr>
          <p:nvPr/>
        </p:nvSpPr>
        <p:spPr>
          <a:xfrm>
            <a:off x="127000" y="143780"/>
            <a:ext cx="8229600" cy="700088"/>
          </a:xfrm>
          <a:prstGeom prst="rect">
            <a:avLst/>
          </a:prstGeom>
        </p:spPr>
        <p:txBody>
          <a:bodyPr vert="horz" lIns="91440" tIns="45720" rIns="91440" bIns="45720" rtlCol="0" anchor="ctr">
            <a:noAutofit/>
          </a:bodyPr>
          <a:lstStyle>
            <a:lvl1pPr algn="ctr" defTabSz="914400" eaLnBrk="1" latinLnBrk="0" hangingPunct="1">
              <a:buNone/>
              <a:defRPr sz="3200" b="1">
                <a:solidFill>
                  <a:schemeClr val="accent1">
                    <a:lumMod val="50000"/>
                  </a:schemeClr>
                </a:solidFill>
                <a:latin typeface="Times New Roman" panose="02020603050405020304" pitchFamily="18" charset="0"/>
                <a:ea typeface="+mj-ea"/>
                <a:cs typeface="Times New Roman" panose="02020603050405020304" pitchFamily="18" charset="0"/>
              </a:defRPr>
            </a:lvl1pPr>
          </a:lstStyle>
          <a:p>
            <a:pPr algn="l"/>
            <a:r>
              <a:rPr lang="en-US" dirty="0" smtClean="0">
                <a:solidFill>
                  <a:srgbClr val="C00000"/>
                </a:solidFill>
              </a:rPr>
              <a:t>1.5. </a:t>
            </a:r>
            <a:r>
              <a:rPr lang="en-US" dirty="0" err="1" smtClean="0">
                <a:solidFill>
                  <a:srgbClr val="C00000"/>
                </a:solidFill>
              </a:rPr>
              <a:t>Cổng</a:t>
            </a:r>
            <a:r>
              <a:rPr lang="en-US" dirty="0" smtClean="0">
                <a:solidFill>
                  <a:srgbClr val="C00000"/>
                </a:solidFill>
              </a:rPr>
              <a:t> logic – </a:t>
            </a:r>
            <a:r>
              <a:rPr lang="en-US" dirty="0" err="1" smtClean="0">
                <a:solidFill>
                  <a:srgbClr val="C00000"/>
                </a:solidFill>
              </a:rPr>
              <a:t>cổng</a:t>
            </a:r>
            <a:r>
              <a:rPr lang="en-US" dirty="0" smtClean="0">
                <a:solidFill>
                  <a:srgbClr val="C00000"/>
                </a:solidFill>
              </a:rPr>
              <a:t> ĐẢO (NOT)</a:t>
            </a:r>
            <a:endParaRPr 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1296402"/>
                                        </p:tgtEl>
                                        <p:attrNameLst>
                                          <p:attrName>style.visibility</p:attrName>
                                        </p:attrNameLst>
                                      </p:cBhvr>
                                      <p:to>
                                        <p:strVal val="visible"/>
                                      </p:to>
                                    </p:set>
                                    <p:animEffect transition="in" filter="barn(inVertical)">
                                      <p:cBhvr>
                                        <p:cTn id="21" dur="1000"/>
                                        <p:tgtEl>
                                          <p:spTgt spid="1296402"/>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296388"/>
                                        </p:tgtEl>
                                        <p:attrNameLst>
                                          <p:attrName>style.visibility</p:attrName>
                                        </p:attrNameLst>
                                      </p:cBhvr>
                                      <p:to>
                                        <p:strVal val="visible"/>
                                      </p:to>
                                    </p:set>
                                    <p:animEffect transition="in" filter="barn(inVertical)">
                                      <p:cBhvr>
                                        <p:cTn id="33" dur="1000"/>
                                        <p:tgtEl>
                                          <p:spTgt spid="1296388"/>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299460" name="Group 4"/>
          <p:cNvGraphicFramePr>
            <a:graphicFrameLocks noGrp="1"/>
          </p:cNvGraphicFramePr>
          <p:nvPr>
            <p:ph sz="half" idx="2"/>
            <p:extLst>
              <p:ext uri="{D42A27DB-BD31-4B8C-83A1-F6EECF244321}">
                <p14:modId xmlns:p14="http://schemas.microsoft.com/office/powerpoint/2010/main" val="3290449384"/>
              </p:ext>
            </p:extLst>
          </p:nvPr>
        </p:nvGraphicFramePr>
        <p:xfrm>
          <a:off x="7629072" y="3742526"/>
          <a:ext cx="1905000" cy="2286000"/>
        </p:xfrm>
        <a:graphic>
          <a:graphicData uri="http://schemas.openxmlformats.org/drawingml/2006/table">
            <a:tbl>
              <a:tblPr/>
              <a:tblGrid>
                <a:gridCol w="639763">
                  <a:extLst>
                    <a:ext uri="{9D8B030D-6E8A-4147-A177-3AD203B41FA5}">
                      <a16:colId xmlns:a16="http://schemas.microsoft.com/office/drawing/2014/main" val="20000"/>
                    </a:ext>
                  </a:extLst>
                </a:gridCol>
                <a:gridCol w="639762">
                  <a:extLst>
                    <a:ext uri="{9D8B030D-6E8A-4147-A177-3AD203B41FA5}">
                      <a16:colId xmlns:a16="http://schemas.microsoft.com/office/drawing/2014/main" val="20001"/>
                    </a:ext>
                  </a:extLst>
                </a:gridCol>
                <a:gridCol w="625475">
                  <a:extLst>
                    <a:ext uri="{9D8B030D-6E8A-4147-A177-3AD203B41FA5}">
                      <a16:colId xmlns:a16="http://schemas.microsoft.com/office/drawing/2014/main" val="20002"/>
                    </a:ext>
                  </a:extLst>
                </a:gridCol>
              </a:tblGrid>
              <a:tr h="34925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dirty="0" smtClean="0">
                          <a:ln>
                            <a:noFill/>
                          </a:ln>
                          <a:solidFill>
                            <a:srgbClr val="000066"/>
                          </a:solidFill>
                          <a:effectLst/>
                          <a:latin typeface="Arial" charset="0"/>
                        </a:rPr>
                        <a:t>out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extLst>
                  <a:ext uri="{0D108BD9-81ED-4DB2-BD59-A6C34878D82A}">
                    <a16:rowId xmlns:a16="http://schemas.microsoft.com/office/drawing/2014/main" val="10000"/>
                  </a:ext>
                </a:extLst>
              </a:tr>
              <a:tr h="34925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7663">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925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925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dirty="0" smtClean="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3" name="Slide Number Placeholder 6"/>
          <p:cNvSpPr>
            <a:spLocks noGrp="1"/>
          </p:cNvSpPr>
          <p:nvPr>
            <p:ph type="sldNum" sz="quarter" idx="12"/>
          </p:nvPr>
        </p:nvSpPr>
        <p:spPr/>
        <p:txBody>
          <a:bodyPr/>
          <a:lstStyle/>
          <a:p>
            <a:fld id="{10200F6D-B5E9-408C-95AF-275F5F7B570E}" type="slidenum">
              <a:rPr lang="en-US"/>
              <a:pPr/>
              <a:t>54</a:t>
            </a:fld>
            <a:endParaRPr lang="en-US"/>
          </a:p>
        </p:txBody>
      </p:sp>
      <p:pic>
        <p:nvPicPr>
          <p:cNvPr id="1299488" name="Picture 32"/>
          <p:cNvPicPr>
            <a:picLocks noChangeAspect="1" noChangeArrowheads="1"/>
          </p:cNvPicPr>
          <p:nvPr/>
        </p:nvPicPr>
        <p:blipFill>
          <a:blip r:embed="rId2"/>
          <a:srcRect/>
          <a:stretch>
            <a:fillRect/>
          </a:stretch>
        </p:blipFill>
        <p:spPr bwMode="auto">
          <a:xfrm>
            <a:off x="1328799" y="3922057"/>
            <a:ext cx="2570930" cy="923928"/>
          </a:xfrm>
          <a:prstGeom prst="rect">
            <a:avLst/>
          </a:prstGeom>
          <a:noFill/>
        </p:spPr>
      </p:pic>
      <p:sp>
        <p:nvSpPr>
          <p:cNvPr id="2" name="Rectangle 1"/>
          <p:cNvSpPr/>
          <p:nvPr/>
        </p:nvSpPr>
        <p:spPr>
          <a:xfrm>
            <a:off x="321128" y="958916"/>
            <a:ext cx="7505700" cy="1692771"/>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sz="2800" b="1" dirty="0" err="1">
                <a:latin typeface="Times New Roman" panose="02020603050405020304" pitchFamily="18" charset="0"/>
                <a:cs typeface="Times New Roman" panose="02020603050405020304" pitchFamily="18" charset="0"/>
              </a:rPr>
              <a:t>Chức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năng</a:t>
            </a:r>
            <a:r>
              <a:rPr lang="en-US" sz="2800" b="1" dirty="0">
                <a:latin typeface="Times New Roman" panose="02020603050405020304" pitchFamily="18" charset="0"/>
                <a:cs typeface="Times New Roman" panose="02020603050405020304" pitchFamily="18" charset="0"/>
              </a:rPr>
              <a:t>:</a:t>
            </a:r>
          </a:p>
          <a:p>
            <a:pPr lvl="1">
              <a:spcBef>
                <a:spcPts val="600"/>
              </a:spcBef>
              <a:spcAft>
                <a:spcPts val="600"/>
              </a:spcAft>
            </a:pPr>
            <a:r>
              <a:rPr lang="en-US" sz="2800" dirty="0" err="1">
                <a:latin typeface="Times New Roman" panose="02020603050405020304" pitchFamily="18" charset="0"/>
                <a:cs typeface="Times New Roman" panose="02020603050405020304" pitchFamily="18" charset="0"/>
              </a:rPr>
              <a:t>Thực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phép</a:t>
            </a:r>
            <a:r>
              <a:rPr lang="en-US" sz="2800" dirty="0">
                <a:latin typeface="Times New Roman" panose="02020603050405020304" pitchFamily="18" charset="0"/>
                <a:cs typeface="Times New Roman" panose="02020603050405020304" pitchFamily="18" charset="0"/>
              </a:rPr>
              <a:t> ĐẢO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phép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toán</a:t>
            </a:r>
            <a:r>
              <a:rPr lang="en-US" sz="2800" dirty="0">
                <a:latin typeface="Times New Roman" panose="02020603050405020304" pitchFamily="18" charset="0"/>
                <a:cs typeface="Times New Roman" panose="02020603050405020304" pitchFamily="18" charset="0"/>
              </a:rPr>
              <a:t> logic VÀ</a:t>
            </a:r>
          </a:p>
          <a:p>
            <a:pPr lvl="1">
              <a:spcBef>
                <a:spcPts val="600"/>
              </a:spcBef>
              <a:spcAft>
                <a:spcPts val="600"/>
              </a:spcAft>
            </a:pPr>
            <a:r>
              <a:rPr lang="en-US" sz="2800" dirty="0">
                <a:latin typeface="Times New Roman" panose="02020603050405020304" pitchFamily="18" charset="0"/>
                <a:cs typeface="Times New Roman" panose="02020603050405020304" pitchFamily="18" charset="0"/>
              </a:rPr>
              <a:t>Đầu ra </a:t>
            </a:r>
            <a:r>
              <a:rPr lang="en-US" sz="2800" dirty="0" err="1">
                <a:latin typeface="Times New Roman" panose="02020603050405020304" pitchFamily="18" charset="0"/>
                <a:cs typeface="Times New Roman" panose="02020603050405020304" pitchFamily="18" charset="0"/>
              </a:rPr>
              <a:t>chỉ</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bằng</a:t>
            </a:r>
            <a:r>
              <a:rPr lang="en-US" sz="2800" dirty="0">
                <a:latin typeface="Times New Roman" panose="02020603050405020304" pitchFamily="18" charset="0"/>
                <a:cs typeface="Times New Roman" panose="02020603050405020304" pitchFamily="18" charset="0"/>
              </a:rPr>
              <a:t> 0 </a:t>
            </a:r>
            <a:r>
              <a:rPr lang="en-US" sz="2800" dirty="0" err="1">
                <a:latin typeface="Times New Roman" panose="02020603050405020304" pitchFamily="18" charset="0"/>
                <a:cs typeface="Times New Roman" panose="02020603050405020304" pitchFamily="18" charset="0"/>
              </a:rPr>
              <a:t>khi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cả</a:t>
            </a:r>
            <a:r>
              <a:rPr lang="en-US" sz="2800" dirty="0">
                <a:latin typeface="Times New Roman" panose="02020603050405020304" pitchFamily="18" charset="0"/>
                <a:cs typeface="Times New Roman" panose="02020603050405020304" pitchFamily="18" charset="0"/>
              </a:rPr>
              <a:t> các đầu vào </a:t>
            </a:r>
            <a:r>
              <a:rPr lang="en-US" sz="2800" dirty="0" err="1">
                <a:latin typeface="Times New Roman" panose="02020603050405020304" pitchFamily="18" charset="0"/>
                <a:cs typeface="Times New Roman" panose="02020603050405020304" pitchFamily="18" charset="0"/>
              </a:rPr>
              <a:t>bằng</a:t>
            </a:r>
            <a:r>
              <a:rPr lang="en-US" sz="2800" dirty="0">
                <a:latin typeface="Times New Roman" panose="02020603050405020304" pitchFamily="18" charset="0"/>
                <a:cs typeface="Times New Roman" panose="02020603050405020304" pitchFamily="18" charset="0"/>
              </a:rPr>
              <a:t> 1</a:t>
            </a:r>
          </a:p>
        </p:txBody>
      </p:sp>
      <p:sp>
        <p:nvSpPr>
          <p:cNvPr id="3" name="Rectangle 2"/>
          <p:cNvSpPr/>
          <p:nvPr/>
        </p:nvSpPr>
        <p:spPr>
          <a:xfrm>
            <a:off x="225822" y="2895949"/>
            <a:ext cx="4471032" cy="523220"/>
          </a:xfrm>
          <a:prstGeom prst="rect">
            <a:avLst/>
          </a:prstGeom>
        </p:spPr>
        <p:txBody>
          <a:bodyPr wrap="none">
            <a:spAutoFit/>
          </a:bodyPr>
          <a:lstStyle/>
          <a:p>
            <a:pPr marL="285750" indent="-285750">
              <a:buFont typeface="Arial" panose="020B0604020202020204" pitchFamily="34" charset="0"/>
              <a:buChar char="•"/>
            </a:pPr>
            <a:r>
              <a:rPr lang="en-US" sz="2800" b="1" dirty="0" err="1">
                <a:latin typeface="Times New Roman" panose="02020603050405020304" pitchFamily="18" charset="0"/>
                <a:cs typeface="Times New Roman" panose="02020603050405020304" pitchFamily="18" charset="0"/>
              </a:rPr>
              <a:t>Cổng</a:t>
            </a:r>
            <a:r>
              <a:rPr lang="en-US" sz="2800" b="1" dirty="0">
                <a:latin typeface="Times New Roman" panose="02020603050405020304" pitchFamily="18" charset="0"/>
                <a:cs typeface="Times New Roman" panose="02020603050405020304" pitchFamily="18" charset="0"/>
              </a:rPr>
              <a:t> VÀ ĐẢO 2 đầu vào:</a:t>
            </a:r>
          </a:p>
        </p:txBody>
      </p:sp>
      <p:sp>
        <p:nvSpPr>
          <p:cNvPr id="4" name="Rectangle 3"/>
          <p:cNvSpPr/>
          <p:nvPr/>
        </p:nvSpPr>
        <p:spPr>
          <a:xfrm>
            <a:off x="6477000" y="2887816"/>
            <a:ext cx="3397084" cy="523220"/>
          </a:xfrm>
          <a:prstGeom prst="rect">
            <a:avLst/>
          </a:prstGeom>
        </p:spPr>
        <p:txBody>
          <a:bodyPr wrap="none">
            <a:spAutoFit/>
          </a:bodyPr>
          <a:lstStyle/>
          <a:p>
            <a:pPr lvl="1">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 Bảng trạng thái:</a:t>
            </a:r>
          </a:p>
        </p:txBody>
      </p:sp>
      <p:pic>
        <p:nvPicPr>
          <p:cNvPr id="5" name="Picture 4"/>
          <p:cNvPicPr>
            <a:picLocks noChangeAspect="1"/>
          </p:cNvPicPr>
          <p:nvPr/>
        </p:nvPicPr>
        <p:blipFill>
          <a:blip r:embed="rId3"/>
          <a:stretch>
            <a:fillRect/>
          </a:stretch>
        </p:blipFill>
        <p:spPr>
          <a:xfrm>
            <a:off x="321128" y="5471249"/>
            <a:ext cx="4170256" cy="769893"/>
          </a:xfrm>
          <a:prstGeom prst="rect">
            <a:avLst/>
          </a:prstGeom>
        </p:spPr>
      </p:pic>
      <p:sp>
        <p:nvSpPr>
          <p:cNvPr id="11" name="Rectangle 3"/>
          <p:cNvSpPr txBox="1">
            <a:spLocks noChangeArrowheads="1"/>
          </p:cNvSpPr>
          <p:nvPr/>
        </p:nvSpPr>
        <p:spPr>
          <a:xfrm>
            <a:off x="127000" y="143780"/>
            <a:ext cx="8229600" cy="700088"/>
          </a:xfrm>
          <a:prstGeom prst="rect">
            <a:avLst/>
          </a:prstGeom>
        </p:spPr>
        <p:txBody>
          <a:bodyPr vert="horz" lIns="91440" tIns="45720" rIns="91440" bIns="45720" rtlCol="0" anchor="ctr">
            <a:noAutofit/>
          </a:bodyPr>
          <a:lstStyle>
            <a:lvl1pPr algn="ctr" defTabSz="914400" eaLnBrk="1" latinLnBrk="0" hangingPunct="1">
              <a:buNone/>
              <a:defRPr sz="3200" b="1">
                <a:solidFill>
                  <a:schemeClr val="accent1">
                    <a:lumMod val="50000"/>
                  </a:schemeClr>
                </a:solidFill>
                <a:latin typeface="Times New Roman" panose="02020603050405020304" pitchFamily="18" charset="0"/>
                <a:ea typeface="+mj-ea"/>
                <a:cs typeface="Times New Roman" panose="02020603050405020304" pitchFamily="18" charset="0"/>
              </a:defRPr>
            </a:lvl1pPr>
          </a:lstStyle>
          <a:p>
            <a:pPr algn="l"/>
            <a:r>
              <a:rPr lang="en-US" dirty="0" smtClean="0">
                <a:solidFill>
                  <a:srgbClr val="C00000"/>
                </a:solidFill>
              </a:rPr>
              <a:t>1.5. </a:t>
            </a:r>
            <a:r>
              <a:rPr lang="en-US" dirty="0" err="1" smtClean="0">
                <a:solidFill>
                  <a:srgbClr val="C00000"/>
                </a:solidFill>
              </a:rPr>
              <a:t>Cổng</a:t>
            </a:r>
            <a:r>
              <a:rPr lang="en-US" dirty="0" smtClean="0">
                <a:solidFill>
                  <a:srgbClr val="C00000"/>
                </a:solidFill>
              </a:rPr>
              <a:t> logic – </a:t>
            </a:r>
            <a:r>
              <a:rPr lang="en-US" dirty="0" err="1" smtClean="0">
                <a:solidFill>
                  <a:srgbClr val="C00000"/>
                </a:solidFill>
              </a:rPr>
              <a:t>cổng</a:t>
            </a:r>
            <a:r>
              <a:rPr lang="en-US" dirty="0" smtClean="0">
                <a:solidFill>
                  <a:srgbClr val="C00000"/>
                </a:solidFill>
              </a:rPr>
              <a:t> VÀ ĐẢO (NAND)</a:t>
            </a:r>
            <a:endParaRPr 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1299488"/>
                                        </p:tgtEl>
                                        <p:attrNameLst>
                                          <p:attrName>style.visibility</p:attrName>
                                        </p:attrNameLst>
                                      </p:cBhvr>
                                      <p:to>
                                        <p:strVal val="visible"/>
                                      </p:to>
                                    </p:set>
                                    <p:animEffect transition="in" filter="barn(inVertical)">
                                      <p:cBhvr>
                                        <p:cTn id="21" dur="1000"/>
                                        <p:tgtEl>
                                          <p:spTgt spid="1299488"/>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299460"/>
                                        </p:tgtEl>
                                        <p:attrNameLst>
                                          <p:attrName>style.visibility</p:attrName>
                                        </p:attrNameLst>
                                      </p:cBhvr>
                                      <p:to>
                                        <p:strVal val="visible"/>
                                      </p:to>
                                    </p:set>
                                    <p:animEffect transition="in" filter="barn(inVertical)">
                                      <p:cBhvr>
                                        <p:cTn id="33" dur="1000"/>
                                        <p:tgtEl>
                                          <p:spTgt spid="1299460"/>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300484" name="Group 4"/>
          <p:cNvGraphicFramePr>
            <a:graphicFrameLocks noGrp="1"/>
          </p:cNvGraphicFramePr>
          <p:nvPr>
            <p:ph sz="half" idx="2"/>
            <p:extLst>
              <p:ext uri="{D42A27DB-BD31-4B8C-83A1-F6EECF244321}">
                <p14:modId xmlns:p14="http://schemas.microsoft.com/office/powerpoint/2010/main" val="3847130515"/>
              </p:ext>
            </p:extLst>
          </p:nvPr>
        </p:nvGraphicFramePr>
        <p:xfrm>
          <a:off x="8089900" y="3842518"/>
          <a:ext cx="1905000" cy="2286000"/>
        </p:xfrm>
        <a:graphic>
          <a:graphicData uri="http://schemas.openxmlformats.org/drawingml/2006/table">
            <a:tbl>
              <a:tblPr/>
              <a:tblGrid>
                <a:gridCol w="639763">
                  <a:extLst>
                    <a:ext uri="{9D8B030D-6E8A-4147-A177-3AD203B41FA5}">
                      <a16:colId xmlns:a16="http://schemas.microsoft.com/office/drawing/2014/main" val="20000"/>
                    </a:ext>
                  </a:extLst>
                </a:gridCol>
                <a:gridCol w="639762">
                  <a:extLst>
                    <a:ext uri="{9D8B030D-6E8A-4147-A177-3AD203B41FA5}">
                      <a16:colId xmlns:a16="http://schemas.microsoft.com/office/drawing/2014/main" val="20001"/>
                    </a:ext>
                  </a:extLst>
                </a:gridCol>
                <a:gridCol w="625475">
                  <a:extLst>
                    <a:ext uri="{9D8B030D-6E8A-4147-A177-3AD203B41FA5}">
                      <a16:colId xmlns:a16="http://schemas.microsoft.com/office/drawing/2014/main" val="20002"/>
                    </a:ext>
                  </a:extLst>
                </a:gridCol>
              </a:tblGrid>
              <a:tr h="34925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dirty="0" smtClean="0">
                          <a:ln>
                            <a:noFill/>
                          </a:ln>
                          <a:solidFill>
                            <a:srgbClr val="000066"/>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out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extLst>
                  <a:ext uri="{0D108BD9-81ED-4DB2-BD59-A6C34878D82A}">
                    <a16:rowId xmlns:a16="http://schemas.microsoft.com/office/drawing/2014/main" val="10000"/>
                  </a:ext>
                </a:extLst>
              </a:tr>
              <a:tr h="34925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7663">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dirty="0" smtClean="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925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dirty="0" smtClean="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925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dirty="0" smtClean="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3" name="Slide Number Placeholder 6"/>
          <p:cNvSpPr>
            <a:spLocks noGrp="1"/>
          </p:cNvSpPr>
          <p:nvPr>
            <p:ph type="sldNum" sz="quarter" idx="12"/>
          </p:nvPr>
        </p:nvSpPr>
        <p:spPr/>
        <p:txBody>
          <a:bodyPr/>
          <a:lstStyle/>
          <a:p>
            <a:fld id="{76FB07E6-94BC-4030-BE3D-C6C070C0BAED}" type="slidenum">
              <a:rPr lang="en-US"/>
              <a:pPr/>
              <a:t>55</a:t>
            </a:fld>
            <a:endParaRPr lang="en-US"/>
          </a:p>
        </p:txBody>
      </p:sp>
      <p:pic>
        <p:nvPicPr>
          <p:cNvPr id="1300513" name="Picture 33"/>
          <p:cNvPicPr>
            <a:picLocks noChangeAspect="1" noChangeArrowheads="1"/>
          </p:cNvPicPr>
          <p:nvPr/>
        </p:nvPicPr>
        <p:blipFill>
          <a:blip r:embed="rId2"/>
          <a:srcRect/>
          <a:stretch>
            <a:fillRect/>
          </a:stretch>
        </p:blipFill>
        <p:spPr bwMode="auto">
          <a:xfrm>
            <a:off x="1257300" y="3842518"/>
            <a:ext cx="2057400" cy="739775"/>
          </a:xfrm>
          <a:prstGeom prst="rect">
            <a:avLst/>
          </a:prstGeom>
          <a:noFill/>
        </p:spPr>
      </p:pic>
      <p:sp>
        <p:nvSpPr>
          <p:cNvPr id="2" name="Rectangle 1"/>
          <p:cNvSpPr/>
          <p:nvPr/>
        </p:nvSpPr>
        <p:spPr>
          <a:xfrm>
            <a:off x="264535" y="960697"/>
            <a:ext cx="7882123" cy="1692771"/>
          </a:xfrm>
          <a:prstGeom prst="rect">
            <a:avLst/>
          </a:prstGeom>
        </p:spPr>
        <p:txBody>
          <a:bodyPr wrap="square">
            <a:spAutoFit/>
          </a:bodyPr>
          <a:lstStyle/>
          <a:p>
            <a:pPr marL="457200" indent="-457200">
              <a:spcBef>
                <a:spcPts val="600"/>
              </a:spcBef>
              <a:spcAft>
                <a:spcPts val="600"/>
              </a:spcAft>
              <a:buFont typeface="Arial" panose="020B0604020202020204" pitchFamily="34" charset="0"/>
              <a:buChar char="•"/>
            </a:pPr>
            <a:r>
              <a:rPr lang="en-US" sz="2800" b="1" dirty="0" err="1">
                <a:latin typeface="Times New Roman" panose="02020603050405020304" pitchFamily="18" charset="0"/>
                <a:cs typeface="Times New Roman" panose="02020603050405020304" pitchFamily="18" charset="0"/>
              </a:rPr>
              <a:t>Chức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năng</a:t>
            </a:r>
            <a:r>
              <a:rPr lang="en-US" sz="2800" b="1" dirty="0">
                <a:latin typeface="Times New Roman" panose="02020603050405020304" pitchFamily="18" charset="0"/>
                <a:cs typeface="Times New Roman" panose="02020603050405020304" pitchFamily="18" charset="0"/>
              </a:rPr>
              <a:t>:</a:t>
            </a:r>
          </a:p>
          <a:p>
            <a:pPr lvl="1">
              <a:spcBef>
                <a:spcPts val="600"/>
              </a:spcBef>
              <a:spcAft>
                <a:spcPts val="600"/>
              </a:spcAft>
            </a:pPr>
            <a:r>
              <a:rPr lang="en-US" sz="2800" dirty="0" err="1">
                <a:latin typeface="Times New Roman" panose="02020603050405020304" pitchFamily="18" charset="0"/>
                <a:cs typeface="Times New Roman" panose="02020603050405020304" pitchFamily="18" charset="0"/>
              </a:rPr>
              <a:t>Thực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phép</a:t>
            </a:r>
            <a:r>
              <a:rPr lang="en-US" sz="2800" dirty="0">
                <a:latin typeface="Times New Roman" panose="02020603050405020304" pitchFamily="18" charset="0"/>
                <a:cs typeface="Times New Roman" panose="02020603050405020304" pitchFamily="18" charset="0"/>
              </a:rPr>
              <a:t> ĐẢO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phép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toán</a:t>
            </a:r>
            <a:r>
              <a:rPr lang="en-US" sz="2800" dirty="0">
                <a:latin typeface="Times New Roman" panose="02020603050405020304" pitchFamily="18" charset="0"/>
                <a:cs typeface="Times New Roman" panose="02020603050405020304" pitchFamily="18" charset="0"/>
              </a:rPr>
              <a:t> logic HOẶC</a:t>
            </a:r>
          </a:p>
          <a:p>
            <a:pPr lvl="1">
              <a:spcBef>
                <a:spcPts val="600"/>
              </a:spcBef>
              <a:spcAft>
                <a:spcPts val="600"/>
              </a:spcAft>
            </a:pPr>
            <a:r>
              <a:rPr lang="en-US" sz="2800" dirty="0">
                <a:latin typeface="Times New Roman" panose="02020603050405020304" pitchFamily="18" charset="0"/>
                <a:cs typeface="Times New Roman" panose="02020603050405020304" pitchFamily="18" charset="0"/>
              </a:rPr>
              <a:t>Đầu ra </a:t>
            </a:r>
            <a:r>
              <a:rPr lang="en-US" sz="2800" dirty="0" err="1">
                <a:latin typeface="Times New Roman" panose="02020603050405020304" pitchFamily="18" charset="0"/>
                <a:cs typeface="Times New Roman" panose="02020603050405020304" pitchFamily="18" charset="0"/>
              </a:rPr>
              <a:t>chỉ</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bằng</a:t>
            </a:r>
            <a:r>
              <a:rPr lang="en-US" sz="2800" dirty="0">
                <a:latin typeface="Times New Roman" panose="02020603050405020304" pitchFamily="18" charset="0"/>
                <a:cs typeface="Times New Roman" panose="02020603050405020304" pitchFamily="18" charset="0"/>
              </a:rPr>
              <a:t> 1 </a:t>
            </a:r>
            <a:r>
              <a:rPr lang="en-US" sz="2800" dirty="0" err="1">
                <a:latin typeface="Times New Roman" panose="02020603050405020304" pitchFamily="18" charset="0"/>
                <a:cs typeface="Times New Roman" panose="02020603050405020304" pitchFamily="18" charset="0"/>
              </a:rPr>
              <a:t>khi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cả</a:t>
            </a:r>
            <a:r>
              <a:rPr lang="en-US" sz="2800" dirty="0">
                <a:latin typeface="Times New Roman" panose="02020603050405020304" pitchFamily="18" charset="0"/>
                <a:cs typeface="Times New Roman" panose="02020603050405020304" pitchFamily="18" charset="0"/>
              </a:rPr>
              <a:t> các đầu vào </a:t>
            </a:r>
            <a:r>
              <a:rPr lang="en-US" sz="2800" dirty="0" err="1">
                <a:latin typeface="Times New Roman" panose="02020603050405020304" pitchFamily="18" charset="0"/>
                <a:cs typeface="Times New Roman" panose="02020603050405020304" pitchFamily="18" charset="0"/>
              </a:rPr>
              <a:t>bằng</a:t>
            </a:r>
            <a:r>
              <a:rPr lang="en-US" sz="2800" dirty="0">
                <a:latin typeface="Times New Roman" panose="02020603050405020304" pitchFamily="18" charset="0"/>
                <a:cs typeface="Times New Roman" panose="02020603050405020304" pitchFamily="18" charset="0"/>
              </a:rPr>
              <a:t> 0</a:t>
            </a:r>
          </a:p>
        </p:txBody>
      </p:sp>
      <p:sp>
        <p:nvSpPr>
          <p:cNvPr id="3" name="Rectangle 2"/>
          <p:cNvSpPr/>
          <p:nvPr/>
        </p:nvSpPr>
        <p:spPr>
          <a:xfrm>
            <a:off x="264535" y="2986383"/>
            <a:ext cx="5035353" cy="523220"/>
          </a:xfrm>
          <a:prstGeom prst="rect">
            <a:avLst/>
          </a:prstGeom>
        </p:spPr>
        <p:txBody>
          <a:bodyPr wrap="none">
            <a:spAutoFit/>
          </a:bodyPr>
          <a:lstStyle/>
          <a:p>
            <a:pPr marL="285750" indent="-285750">
              <a:buFont typeface="Arial" panose="020B0604020202020204" pitchFamily="34" charset="0"/>
              <a:buChar char="•"/>
            </a:pPr>
            <a:r>
              <a:rPr lang="en-US" sz="2800" b="1" dirty="0" err="1">
                <a:latin typeface="Times New Roman" panose="02020603050405020304" pitchFamily="18" charset="0"/>
                <a:cs typeface="Times New Roman" panose="02020603050405020304" pitchFamily="18" charset="0"/>
              </a:rPr>
              <a:t>Cổng</a:t>
            </a:r>
            <a:r>
              <a:rPr lang="en-US" sz="2800" b="1" dirty="0">
                <a:latin typeface="Times New Roman" panose="02020603050405020304" pitchFamily="18" charset="0"/>
                <a:cs typeface="Times New Roman" panose="02020603050405020304" pitchFamily="18" charset="0"/>
              </a:rPr>
              <a:t> HOẶC ĐẢO 2 đầu vào:</a:t>
            </a:r>
          </a:p>
        </p:txBody>
      </p:sp>
      <p:sp>
        <p:nvSpPr>
          <p:cNvPr id="4" name="Rectangle 3"/>
          <p:cNvSpPr/>
          <p:nvPr/>
        </p:nvSpPr>
        <p:spPr>
          <a:xfrm>
            <a:off x="6993978" y="2986383"/>
            <a:ext cx="3470822" cy="523220"/>
          </a:xfrm>
          <a:prstGeom prst="rect">
            <a:avLst/>
          </a:prstGeom>
        </p:spPr>
        <p:txBody>
          <a:bodyPr wrap="none">
            <a:spAutoFit/>
          </a:bodyPr>
          <a:lstStyle/>
          <a:p>
            <a:pPr marL="742950" lvl="1" indent="-28575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Bảng trạng thái:</a:t>
            </a:r>
          </a:p>
        </p:txBody>
      </p:sp>
      <p:pic>
        <p:nvPicPr>
          <p:cNvPr id="5" name="Picture 4"/>
          <p:cNvPicPr>
            <a:picLocks noChangeAspect="1"/>
          </p:cNvPicPr>
          <p:nvPr/>
        </p:nvPicPr>
        <p:blipFill>
          <a:blip r:embed="rId3"/>
          <a:stretch>
            <a:fillRect/>
          </a:stretch>
        </p:blipFill>
        <p:spPr>
          <a:xfrm>
            <a:off x="397326" y="5304506"/>
            <a:ext cx="4038600" cy="694813"/>
          </a:xfrm>
          <a:prstGeom prst="rect">
            <a:avLst/>
          </a:prstGeom>
        </p:spPr>
      </p:pic>
      <p:sp>
        <p:nvSpPr>
          <p:cNvPr id="11" name="Rectangle 3"/>
          <p:cNvSpPr txBox="1">
            <a:spLocks noChangeArrowheads="1"/>
          </p:cNvSpPr>
          <p:nvPr/>
        </p:nvSpPr>
        <p:spPr>
          <a:xfrm>
            <a:off x="127000" y="143780"/>
            <a:ext cx="8229600" cy="700088"/>
          </a:xfrm>
          <a:prstGeom prst="rect">
            <a:avLst/>
          </a:prstGeom>
        </p:spPr>
        <p:txBody>
          <a:bodyPr vert="horz" lIns="91440" tIns="45720" rIns="91440" bIns="45720" rtlCol="0" anchor="ctr">
            <a:noAutofit/>
          </a:bodyPr>
          <a:lstStyle>
            <a:lvl1pPr algn="ctr" defTabSz="914400" eaLnBrk="1" latinLnBrk="0" hangingPunct="1">
              <a:buNone/>
              <a:defRPr sz="3200" b="1">
                <a:solidFill>
                  <a:schemeClr val="accent1">
                    <a:lumMod val="50000"/>
                  </a:schemeClr>
                </a:solidFill>
                <a:latin typeface="Times New Roman" panose="02020603050405020304" pitchFamily="18" charset="0"/>
                <a:ea typeface="+mj-ea"/>
                <a:cs typeface="Times New Roman" panose="02020603050405020304" pitchFamily="18" charset="0"/>
              </a:defRPr>
            </a:lvl1pPr>
          </a:lstStyle>
          <a:p>
            <a:pPr algn="l"/>
            <a:r>
              <a:rPr lang="en-US" dirty="0" smtClean="0">
                <a:solidFill>
                  <a:srgbClr val="C00000"/>
                </a:solidFill>
              </a:rPr>
              <a:t>1.5. </a:t>
            </a:r>
            <a:r>
              <a:rPr lang="en-US" dirty="0" err="1" smtClean="0">
                <a:solidFill>
                  <a:srgbClr val="C00000"/>
                </a:solidFill>
              </a:rPr>
              <a:t>Cổng</a:t>
            </a:r>
            <a:r>
              <a:rPr lang="en-US" dirty="0" smtClean="0">
                <a:solidFill>
                  <a:srgbClr val="C00000"/>
                </a:solidFill>
              </a:rPr>
              <a:t> logic – </a:t>
            </a:r>
            <a:r>
              <a:rPr lang="en-US" dirty="0" err="1" smtClean="0">
                <a:solidFill>
                  <a:srgbClr val="C00000"/>
                </a:solidFill>
              </a:rPr>
              <a:t>cổng</a:t>
            </a:r>
            <a:r>
              <a:rPr lang="en-US" dirty="0" smtClean="0">
                <a:solidFill>
                  <a:srgbClr val="C00000"/>
                </a:solidFill>
              </a:rPr>
              <a:t> HOẶC ĐẢO (NOR)</a:t>
            </a:r>
            <a:endParaRPr 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1300513"/>
                                        </p:tgtEl>
                                        <p:attrNameLst>
                                          <p:attrName>style.visibility</p:attrName>
                                        </p:attrNameLst>
                                      </p:cBhvr>
                                      <p:to>
                                        <p:strVal val="visible"/>
                                      </p:to>
                                    </p:set>
                                    <p:animEffect transition="in" filter="barn(inVertical)">
                                      <p:cBhvr>
                                        <p:cTn id="21" dur="1000"/>
                                        <p:tgtEl>
                                          <p:spTgt spid="1300513"/>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300484"/>
                                        </p:tgtEl>
                                        <p:attrNameLst>
                                          <p:attrName>style.visibility</p:attrName>
                                        </p:attrNameLst>
                                      </p:cBhvr>
                                      <p:to>
                                        <p:strVal val="visible"/>
                                      </p:to>
                                    </p:set>
                                    <p:animEffect transition="in" filter="barn(inVertical)">
                                      <p:cBhvr>
                                        <p:cTn id="33" dur="1000"/>
                                        <p:tgtEl>
                                          <p:spTgt spid="1300484"/>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301556" name="Group 52"/>
          <p:cNvGraphicFramePr>
            <a:graphicFrameLocks noGrp="1"/>
          </p:cNvGraphicFramePr>
          <p:nvPr>
            <p:ph sz="quarter" idx="2"/>
            <p:extLst>
              <p:ext uri="{D42A27DB-BD31-4B8C-83A1-F6EECF244321}">
                <p14:modId xmlns:p14="http://schemas.microsoft.com/office/powerpoint/2010/main" val="1524851419"/>
              </p:ext>
            </p:extLst>
          </p:nvPr>
        </p:nvGraphicFramePr>
        <p:xfrm>
          <a:off x="7863114" y="3842906"/>
          <a:ext cx="1752600" cy="2286000"/>
        </p:xfrm>
        <a:graphic>
          <a:graphicData uri="http://schemas.openxmlformats.org/drawingml/2006/table">
            <a:tbl>
              <a:tblPr/>
              <a:tblGrid>
                <a:gridCol w="544513">
                  <a:extLst>
                    <a:ext uri="{9D8B030D-6E8A-4147-A177-3AD203B41FA5}">
                      <a16:colId xmlns:a16="http://schemas.microsoft.com/office/drawing/2014/main" val="20000"/>
                    </a:ext>
                  </a:extLst>
                </a:gridCol>
                <a:gridCol w="550862">
                  <a:extLst>
                    <a:ext uri="{9D8B030D-6E8A-4147-A177-3AD203B41FA5}">
                      <a16:colId xmlns:a16="http://schemas.microsoft.com/office/drawing/2014/main" val="20001"/>
                    </a:ext>
                  </a:extLst>
                </a:gridCol>
                <a:gridCol w="657225">
                  <a:extLst>
                    <a:ext uri="{9D8B030D-6E8A-4147-A177-3AD203B41FA5}">
                      <a16:colId xmlns:a16="http://schemas.microsoft.com/office/drawing/2014/main" val="20002"/>
                    </a:ext>
                  </a:extLst>
                </a:gridCol>
              </a:tblGrid>
              <a:tr h="363538">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dirty="0" smtClean="0">
                          <a:ln>
                            <a:noFill/>
                          </a:ln>
                          <a:solidFill>
                            <a:srgbClr val="000066"/>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dirty="0" smtClean="0">
                          <a:ln>
                            <a:noFill/>
                          </a:ln>
                          <a:solidFill>
                            <a:srgbClr val="000066"/>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out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extLst>
                  <a:ext uri="{0D108BD9-81ED-4DB2-BD59-A6C34878D82A}">
                    <a16:rowId xmlns:a16="http://schemas.microsoft.com/office/drawing/2014/main" val="10000"/>
                  </a:ext>
                </a:extLst>
              </a:tr>
              <a:tr h="3651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3538">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dirty="0" smtClean="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dirty="0" smtClean="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1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3538">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dirty="0" smtClean="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301549" name="Object 45"/>
          <p:cNvGraphicFramePr>
            <a:graphicFrameLocks noGrp="1" noChangeAspect="1"/>
          </p:cNvGraphicFramePr>
          <p:nvPr>
            <p:ph sz="quarter" idx="3"/>
            <p:extLst>
              <p:ext uri="{D42A27DB-BD31-4B8C-83A1-F6EECF244321}">
                <p14:modId xmlns:p14="http://schemas.microsoft.com/office/powerpoint/2010/main" val="2094525406"/>
              </p:ext>
            </p:extLst>
          </p:nvPr>
        </p:nvGraphicFramePr>
        <p:xfrm>
          <a:off x="2908300" y="5384625"/>
          <a:ext cx="3505200" cy="496888"/>
        </p:xfrm>
        <a:graphic>
          <a:graphicData uri="http://schemas.openxmlformats.org/presentationml/2006/ole">
            <mc:AlternateContent xmlns:mc="http://schemas.openxmlformats.org/markup-compatibility/2006">
              <mc:Choice xmlns:v="urn:schemas-microsoft-com:vml" Requires="v">
                <p:oleObj spid="_x0000_s1301815" name="Equation" r:id="rId3" imgW="1523339" imgH="215806" progId="Equation.3">
                  <p:embed/>
                </p:oleObj>
              </mc:Choice>
              <mc:Fallback>
                <p:oleObj name="Equation" r:id="rId3" imgW="1523339" imgH="215806" progId="Equation.3">
                  <p:embed/>
                  <p:pic>
                    <p:nvPicPr>
                      <p:cNvPr id="0" name="Picture 231"/>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8300" y="5384625"/>
                        <a:ext cx="35052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 name="Slide Number Placeholder 7"/>
          <p:cNvSpPr>
            <a:spLocks noGrp="1"/>
          </p:cNvSpPr>
          <p:nvPr>
            <p:ph type="sldNum" sz="quarter" idx="12"/>
          </p:nvPr>
        </p:nvSpPr>
        <p:spPr/>
        <p:txBody>
          <a:bodyPr/>
          <a:lstStyle/>
          <a:p>
            <a:fld id="{FAE8E690-0AC5-4D9B-9674-491FBAD65771}" type="slidenum">
              <a:rPr lang="en-US"/>
              <a:pPr/>
              <a:t>56</a:t>
            </a:fld>
            <a:endParaRPr lang="en-US"/>
          </a:p>
        </p:txBody>
      </p:sp>
      <p:sp>
        <p:nvSpPr>
          <p:cNvPr id="4" name="Rectangle 3"/>
          <p:cNvSpPr/>
          <p:nvPr/>
        </p:nvSpPr>
        <p:spPr>
          <a:xfrm>
            <a:off x="279400" y="1119298"/>
            <a:ext cx="8763000" cy="1563505"/>
          </a:xfrm>
          <a:prstGeom prst="rect">
            <a:avLst/>
          </a:prstGeom>
        </p:spPr>
        <p:txBody>
          <a:bodyPr wrap="square">
            <a:spAutoFit/>
          </a:bodyPr>
          <a:lstStyle/>
          <a:p>
            <a:pPr marL="342900" indent="-342900">
              <a:lnSpc>
                <a:spcPct val="90000"/>
              </a:lnSpc>
              <a:spcBef>
                <a:spcPts val="600"/>
              </a:spcBef>
              <a:spcAft>
                <a:spcPts val="600"/>
              </a:spcAft>
              <a:buFont typeface="Arial" panose="020B0604020202020204" pitchFamily="34" charset="0"/>
              <a:buChar char="•"/>
            </a:pPr>
            <a:r>
              <a:rPr lang="en-US" sz="2800" b="1" dirty="0" err="1">
                <a:latin typeface="Times New Roman" panose="02020603050405020304" pitchFamily="18" charset="0"/>
                <a:cs typeface="Times New Roman" panose="02020603050405020304" pitchFamily="18" charset="0"/>
              </a:rPr>
              <a:t>Chức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năng</a:t>
            </a:r>
            <a:r>
              <a:rPr lang="en-US" sz="2800" dirty="0">
                <a:latin typeface="Times New Roman" panose="02020603050405020304" pitchFamily="18" charset="0"/>
                <a:cs typeface="Times New Roman" panose="02020603050405020304" pitchFamily="18" charset="0"/>
              </a:rPr>
              <a:t>:</a:t>
            </a:r>
          </a:p>
          <a:p>
            <a:pPr lvl="1">
              <a:lnSpc>
                <a:spcPct val="90000"/>
              </a:lnSpc>
              <a:spcBef>
                <a:spcPts val="600"/>
              </a:spcBef>
              <a:spcAft>
                <a:spcPts val="600"/>
              </a:spcAft>
            </a:pP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Phép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toán</a:t>
            </a:r>
            <a:r>
              <a:rPr lang="en-US" sz="2800" dirty="0">
                <a:latin typeface="Times New Roman" panose="02020603050405020304" pitchFamily="18" charset="0"/>
                <a:cs typeface="Times New Roman" panose="02020603050405020304" pitchFamily="18" charset="0"/>
              </a:rPr>
              <a:t> XOR - hay </a:t>
            </a:r>
            <a:r>
              <a:rPr lang="en-US" sz="2800" dirty="0" err="1">
                <a:latin typeface="Times New Roman" panose="02020603050405020304" pitchFamily="18" charset="0"/>
                <a:cs typeface="Times New Roman" panose="02020603050405020304" pitchFamily="18" charset="0"/>
              </a:rPr>
              <a:t>còn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phép</a:t>
            </a:r>
            <a:r>
              <a:rPr lang="en-US" sz="2800" dirty="0">
                <a:latin typeface="Times New Roman" panose="02020603050405020304" pitchFamily="18" charset="0"/>
                <a:cs typeface="Times New Roman" panose="02020603050405020304" pitchFamily="18" charset="0"/>
              </a:rPr>
              <a:t> cộng module 2)</a:t>
            </a:r>
          </a:p>
          <a:p>
            <a:pPr lvl="1">
              <a:lnSpc>
                <a:spcPct val="90000"/>
              </a:lnSpc>
              <a:spcBef>
                <a:spcPts val="600"/>
              </a:spcBef>
              <a:spcAft>
                <a:spcPts val="600"/>
              </a:spcAft>
            </a:pPr>
            <a:r>
              <a:rPr lang="en-US" sz="2800" dirty="0">
                <a:latin typeface="Times New Roman" panose="02020603050405020304" pitchFamily="18" charset="0"/>
                <a:cs typeface="Times New Roman" panose="02020603050405020304" pitchFamily="18" charset="0"/>
              </a:rPr>
              <a:t>- Đầu ra </a:t>
            </a:r>
            <a:r>
              <a:rPr lang="en-US" sz="2800" dirty="0" err="1">
                <a:latin typeface="Times New Roman" panose="02020603050405020304" pitchFamily="18" charset="0"/>
                <a:cs typeface="Times New Roman" panose="02020603050405020304" pitchFamily="18" charset="0"/>
              </a:rPr>
              <a:t>chỉ</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bằng</a:t>
            </a:r>
            <a:r>
              <a:rPr lang="en-US" sz="2800" dirty="0">
                <a:latin typeface="Times New Roman" panose="02020603050405020304" pitchFamily="18" charset="0"/>
                <a:cs typeface="Times New Roman" panose="02020603050405020304" pitchFamily="18" charset="0"/>
              </a:rPr>
              <a:t> 0 </a:t>
            </a:r>
            <a:r>
              <a:rPr lang="en-US" sz="2800" dirty="0" err="1">
                <a:latin typeface="Times New Roman" panose="02020603050405020304" pitchFamily="18" charset="0"/>
                <a:cs typeface="Times New Roman" panose="02020603050405020304" pitchFamily="18" charset="0"/>
              </a:rPr>
              <a:t>khi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cả</a:t>
            </a:r>
            <a:r>
              <a:rPr lang="en-US" sz="2800" dirty="0">
                <a:latin typeface="Times New Roman" panose="02020603050405020304" pitchFamily="18" charset="0"/>
                <a:cs typeface="Times New Roman" panose="02020603050405020304" pitchFamily="18" charset="0"/>
              </a:rPr>
              <a:t> các đầu vào </a:t>
            </a:r>
            <a:r>
              <a:rPr lang="en-US" sz="2800" dirty="0" err="1">
                <a:latin typeface="Times New Roman" panose="02020603050405020304" pitchFamily="18" charset="0"/>
                <a:cs typeface="Times New Roman" panose="02020603050405020304" pitchFamily="18" charset="0"/>
              </a:rPr>
              <a:t>giống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nhau</a:t>
            </a:r>
            <a:endParaRPr lang="en-US"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81078" y="2928741"/>
            <a:ext cx="3847528" cy="480131"/>
          </a:xfrm>
          <a:prstGeom prst="rect">
            <a:avLst/>
          </a:prstGeom>
        </p:spPr>
        <p:txBody>
          <a:bodyPr wrap="none">
            <a:spAutoFit/>
          </a:bodyPr>
          <a:lstStyle/>
          <a:p>
            <a:pPr marL="285750" indent="-285750">
              <a:lnSpc>
                <a:spcPct val="90000"/>
              </a:lnSpc>
              <a:buFont typeface="Arial" panose="020B0604020202020204" pitchFamily="34" charset="0"/>
              <a:buChar char="•"/>
            </a:pPr>
            <a:r>
              <a:rPr lang="en-US" sz="2800" b="1" dirty="0" err="1">
                <a:latin typeface="Times New Roman" panose="02020603050405020304" pitchFamily="18" charset="0"/>
                <a:cs typeface="Times New Roman" panose="02020603050405020304" pitchFamily="18" charset="0"/>
              </a:rPr>
              <a:t>Cổng</a:t>
            </a:r>
            <a:r>
              <a:rPr lang="en-US" sz="2800" b="1" dirty="0">
                <a:latin typeface="Times New Roman" panose="02020603050405020304" pitchFamily="18" charset="0"/>
                <a:cs typeface="Times New Roman" panose="02020603050405020304" pitchFamily="18" charset="0"/>
              </a:rPr>
              <a:t> XOR 2 đầu vào</a:t>
            </a:r>
            <a:r>
              <a:rPr lang="en-US" sz="2800" dirty="0">
                <a:latin typeface="Times New Roman" panose="02020603050405020304" pitchFamily="18" charset="0"/>
                <a:cs typeface="Times New Roman" panose="02020603050405020304" pitchFamily="18" charset="0"/>
              </a:rPr>
              <a:t>:</a:t>
            </a:r>
          </a:p>
        </p:txBody>
      </p:sp>
      <p:sp>
        <p:nvSpPr>
          <p:cNvPr id="6" name="Rectangle 5"/>
          <p:cNvSpPr/>
          <p:nvPr/>
        </p:nvSpPr>
        <p:spPr>
          <a:xfrm>
            <a:off x="6725104" y="2862982"/>
            <a:ext cx="3899353" cy="480131"/>
          </a:xfrm>
          <a:prstGeom prst="rect">
            <a:avLst/>
          </a:prstGeom>
        </p:spPr>
        <p:txBody>
          <a:bodyPr wrap="square">
            <a:spAutoFit/>
          </a:bodyPr>
          <a:lstStyle/>
          <a:p>
            <a:pPr lvl="1">
              <a:lnSpc>
                <a:spcPct val="9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 Bảng trạng thái:</a:t>
            </a:r>
          </a:p>
        </p:txBody>
      </p:sp>
      <p:sp>
        <p:nvSpPr>
          <p:cNvPr id="7" name="Rectangle 6"/>
          <p:cNvSpPr/>
          <p:nvPr/>
        </p:nvSpPr>
        <p:spPr>
          <a:xfrm>
            <a:off x="-98005" y="5420703"/>
            <a:ext cx="2462534" cy="480131"/>
          </a:xfrm>
          <a:prstGeom prst="rect">
            <a:avLst/>
          </a:prstGeom>
        </p:spPr>
        <p:txBody>
          <a:bodyPr wrap="none">
            <a:spAutoFit/>
          </a:bodyPr>
          <a:lstStyle/>
          <a:p>
            <a:pPr lvl="1">
              <a:lnSpc>
                <a:spcPct val="9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Biểu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thức</a:t>
            </a:r>
            <a:r>
              <a:rPr lang="en-US" sz="2800" b="1" dirty="0">
                <a:latin typeface="Times New Roman" panose="02020603050405020304" pitchFamily="18" charset="0"/>
                <a:cs typeface="Times New Roman" panose="02020603050405020304" pitchFamily="18" charset="0"/>
              </a:rPr>
              <a:t>:</a:t>
            </a:r>
          </a:p>
        </p:txBody>
      </p:sp>
      <p:pic>
        <p:nvPicPr>
          <p:cNvPr id="8" name="Picture 7"/>
          <p:cNvPicPr>
            <a:picLocks noChangeAspect="1"/>
          </p:cNvPicPr>
          <p:nvPr/>
        </p:nvPicPr>
        <p:blipFill>
          <a:blip r:embed="rId5"/>
          <a:stretch>
            <a:fillRect/>
          </a:stretch>
        </p:blipFill>
        <p:spPr>
          <a:xfrm>
            <a:off x="1537809" y="3548196"/>
            <a:ext cx="2693779" cy="1219480"/>
          </a:xfrm>
          <a:prstGeom prst="rect">
            <a:avLst/>
          </a:prstGeom>
        </p:spPr>
      </p:pic>
      <p:sp>
        <p:nvSpPr>
          <p:cNvPr id="12" name="Rectangle 3"/>
          <p:cNvSpPr txBox="1">
            <a:spLocks noChangeArrowheads="1"/>
          </p:cNvSpPr>
          <p:nvPr/>
        </p:nvSpPr>
        <p:spPr>
          <a:xfrm>
            <a:off x="127000" y="143780"/>
            <a:ext cx="8229600" cy="700088"/>
          </a:xfrm>
          <a:prstGeom prst="rect">
            <a:avLst/>
          </a:prstGeom>
        </p:spPr>
        <p:txBody>
          <a:bodyPr vert="horz" lIns="91440" tIns="45720" rIns="91440" bIns="45720" rtlCol="0" anchor="ctr">
            <a:noAutofit/>
          </a:bodyPr>
          <a:lstStyle>
            <a:lvl1pPr algn="ctr" defTabSz="914400" eaLnBrk="1" latinLnBrk="0" hangingPunct="1">
              <a:buNone/>
              <a:defRPr sz="3200" b="1">
                <a:solidFill>
                  <a:schemeClr val="accent1">
                    <a:lumMod val="50000"/>
                  </a:schemeClr>
                </a:solidFill>
                <a:latin typeface="Times New Roman" panose="02020603050405020304" pitchFamily="18" charset="0"/>
                <a:ea typeface="+mj-ea"/>
                <a:cs typeface="Times New Roman" panose="02020603050405020304" pitchFamily="18" charset="0"/>
              </a:defRPr>
            </a:lvl1pPr>
          </a:lstStyle>
          <a:p>
            <a:pPr algn="l"/>
            <a:r>
              <a:rPr lang="en-US" dirty="0" smtClean="0">
                <a:solidFill>
                  <a:srgbClr val="C00000"/>
                </a:solidFill>
              </a:rPr>
              <a:t>1.5. </a:t>
            </a:r>
            <a:r>
              <a:rPr lang="en-US" dirty="0" err="1" smtClean="0">
                <a:solidFill>
                  <a:srgbClr val="C00000"/>
                </a:solidFill>
              </a:rPr>
              <a:t>Cổng</a:t>
            </a:r>
            <a:r>
              <a:rPr lang="en-US" dirty="0" smtClean="0">
                <a:solidFill>
                  <a:srgbClr val="C00000"/>
                </a:solidFill>
              </a:rPr>
              <a:t> logic – </a:t>
            </a:r>
            <a:r>
              <a:rPr lang="en-US" dirty="0" err="1" smtClean="0">
                <a:solidFill>
                  <a:srgbClr val="C00000"/>
                </a:solidFill>
              </a:rPr>
              <a:t>cổng</a:t>
            </a:r>
            <a:r>
              <a:rPr lang="en-US" dirty="0" smtClean="0">
                <a:solidFill>
                  <a:srgbClr val="C00000"/>
                </a:solidFill>
              </a:rPr>
              <a:t> </a:t>
            </a:r>
            <a:r>
              <a:rPr lang="en-US" dirty="0" err="1" smtClean="0">
                <a:solidFill>
                  <a:srgbClr val="C00000"/>
                </a:solidFill>
              </a:rPr>
              <a:t>cộng</a:t>
            </a:r>
            <a:r>
              <a:rPr lang="en-US" dirty="0" smtClean="0">
                <a:solidFill>
                  <a:srgbClr val="C00000"/>
                </a:solidFill>
              </a:rPr>
              <a:t> module 2 (XOR)</a:t>
            </a:r>
            <a:endParaRPr 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10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301556"/>
                                        </p:tgtEl>
                                        <p:attrNameLst>
                                          <p:attrName>style.visibility</p:attrName>
                                        </p:attrNameLst>
                                      </p:cBhvr>
                                      <p:to>
                                        <p:strVal val="visible"/>
                                      </p:to>
                                    </p:set>
                                    <p:animEffect transition="in" filter="barn(inVertical)">
                                      <p:cBhvr>
                                        <p:cTn id="33" dur="1000"/>
                                        <p:tgtEl>
                                          <p:spTgt spid="1301556"/>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6" presetClass="entr" presetSubtype="37" fill="hold" nodeType="clickEffect">
                                  <p:stCondLst>
                                    <p:cond delay="0"/>
                                  </p:stCondLst>
                                  <p:childTnLst>
                                    <p:set>
                                      <p:cBhvr>
                                        <p:cTn id="44" dur="1" fill="hold">
                                          <p:stCondLst>
                                            <p:cond delay="0"/>
                                          </p:stCondLst>
                                        </p:cTn>
                                        <p:tgtEl>
                                          <p:spTgt spid="1301549"/>
                                        </p:tgtEl>
                                        <p:attrNameLst>
                                          <p:attrName>style.visibility</p:attrName>
                                        </p:attrNameLst>
                                      </p:cBhvr>
                                      <p:to>
                                        <p:strVal val="visible"/>
                                      </p:to>
                                    </p:set>
                                    <p:animEffect transition="in" filter="barn(outVertical)">
                                      <p:cBhvr>
                                        <p:cTn id="45" dur="1000"/>
                                        <p:tgtEl>
                                          <p:spTgt spid="1301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11747" name="Rectangle 3"/>
          <p:cNvSpPr>
            <a:spLocks noGrp="1" noChangeArrowheads="1"/>
          </p:cNvSpPr>
          <p:nvPr>
            <p:ph type="body" sz="half" idx="1"/>
          </p:nvPr>
        </p:nvSpPr>
        <p:spPr>
          <a:xfrm>
            <a:off x="1752600" y="1295401"/>
            <a:ext cx="8686800" cy="986472"/>
          </a:xfrm>
        </p:spPr>
        <p:txBody>
          <a:bodyPr>
            <a:normAutofit/>
          </a:bodyPr>
          <a:lstStyle/>
          <a:p>
            <a:pPr lvl="1">
              <a:lnSpc>
                <a:spcPct val="90000"/>
              </a:lnSpc>
              <a:buFont typeface="Wingdings 2" pitchFamily="18" charset="2"/>
              <a:buNone/>
            </a:pPr>
            <a:endParaRPr lang="en-US" dirty="0">
              <a:latin typeface="Times New Roman" panose="02020603050405020304" pitchFamily="18" charset="0"/>
              <a:cs typeface="Times New Roman" panose="02020603050405020304" pitchFamily="18" charset="0"/>
            </a:endParaRPr>
          </a:p>
          <a:p>
            <a:pPr lvl="1">
              <a:lnSpc>
                <a:spcPct val="90000"/>
              </a:lnSpc>
              <a:buFont typeface="Wingdings 2" pitchFamily="18" charset="2"/>
              <a:buNone/>
            </a:pPr>
            <a:endParaRPr lang="en-US" dirty="0">
              <a:latin typeface="Times New Roman" panose="02020603050405020304" pitchFamily="18" charset="0"/>
              <a:cs typeface="Times New Roman" panose="02020603050405020304" pitchFamily="18" charset="0"/>
            </a:endParaRPr>
          </a:p>
          <a:p>
            <a:pPr lvl="1">
              <a:lnSpc>
                <a:spcPct val="90000"/>
              </a:lnSpc>
              <a:buNone/>
            </a:pPr>
            <a:endParaRPr lang="en-US" dirty="0">
              <a:latin typeface="Times New Roman" panose="02020603050405020304" pitchFamily="18" charset="0"/>
              <a:cs typeface="Times New Roman" panose="02020603050405020304" pitchFamily="18" charset="0"/>
            </a:endParaRPr>
          </a:p>
        </p:txBody>
      </p:sp>
      <p:graphicFrame>
        <p:nvGraphicFramePr>
          <p:cNvPr id="1311748" name="Group 4"/>
          <p:cNvGraphicFramePr>
            <a:graphicFrameLocks noGrp="1"/>
          </p:cNvGraphicFramePr>
          <p:nvPr>
            <p:ph sz="quarter" idx="2"/>
            <p:extLst>
              <p:ext uri="{D42A27DB-BD31-4B8C-83A1-F6EECF244321}">
                <p14:modId xmlns:p14="http://schemas.microsoft.com/office/powerpoint/2010/main" val="4165964270"/>
              </p:ext>
            </p:extLst>
          </p:nvPr>
        </p:nvGraphicFramePr>
        <p:xfrm>
          <a:off x="7480300" y="3674949"/>
          <a:ext cx="1752600" cy="2286000"/>
        </p:xfrm>
        <a:graphic>
          <a:graphicData uri="http://schemas.openxmlformats.org/drawingml/2006/table">
            <a:tbl>
              <a:tblPr/>
              <a:tblGrid>
                <a:gridCol w="544513">
                  <a:extLst>
                    <a:ext uri="{9D8B030D-6E8A-4147-A177-3AD203B41FA5}">
                      <a16:colId xmlns:a16="http://schemas.microsoft.com/office/drawing/2014/main" val="20000"/>
                    </a:ext>
                  </a:extLst>
                </a:gridCol>
                <a:gridCol w="550862">
                  <a:extLst>
                    <a:ext uri="{9D8B030D-6E8A-4147-A177-3AD203B41FA5}">
                      <a16:colId xmlns:a16="http://schemas.microsoft.com/office/drawing/2014/main" val="20001"/>
                    </a:ext>
                  </a:extLst>
                </a:gridCol>
                <a:gridCol w="657225">
                  <a:extLst>
                    <a:ext uri="{9D8B030D-6E8A-4147-A177-3AD203B41FA5}">
                      <a16:colId xmlns:a16="http://schemas.microsoft.com/office/drawing/2014/main" val="20002"/>
                    </a:ext>
                  </a:extLst>
                </a:gridCol>
              </a:tblGrid>
              <a:tr h="363538">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out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extLst>
                  <a:ext uri="{0D108BD9-81ED-4DB2-BD59-A6C34878D82A}">
                    <a16:rowId xmlns:a16="http://schemas.microsoft.com/office/drawing/2014/main" val="10000"/>
                  </a:ext>
                </a:extLst>
              </a:tr>
              <a:tr h="3651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dirty="0" smtClean="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3538">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dirty="0" smtClean="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1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dirty="0" smtClean="0">
                          <a:ln>
                            <a:noFill/>
                          </a:ln>
                          <a:solidFill>
                            <a:srgbClr val="000066"/>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dirty="0" smtClean="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0041">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smtClean="0">
                          <a:ln>
                            <a:noFill/>
                          </a:ln>
                          <a:solidFill>
                            <a:srgbClr val="000066"/>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dirty="0" smtClean="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dirty="0" smtClean="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311776" name="Object 32"/>
          <p:cNvGraphicFramePr>
            <a:graphicFrameLocks noGrp="1" noChangeAspect="1"/>
          </p:cNvGraphicFramePr>
          <p:nvPr>
            <p:ph sz="quarter" idx="3"/>
            <p:extLst>
              <p:ext uri="{D42A27DB-BD31-4B8C-83A1-F6EECF244321}">
                <p14:modId xmlns:p14="http://schemas.microsoft.com/office/powerpoint/2010/main" val="1097635550"/>
              </p:ext>
            </p:extLst>
          </p:nvPr>
        </p:nvGraphicFramePr>
        <p:xfrm>
          <a:off x="2714207" y="5464062"/>
          <a:ext cx="3505200" cy="496887"/>
        </p:xfrm>
        <a:graphic>
          <a:graphicData uri="http://schemas.openxmlformats.org/presentationml/2006/ole">
            <mc:AlternateContent xmlns:mc="http://schemas.openxmlformats.org/markup-compatibility/2006">
              <mc:Choice xmlns:v="urn:schemas-microsoft-com:vml" Requires="v">
                <p:oleObj spid="_x0000_s1312042" name="Equation" r:id="rId3" imgW="1523339" imgH="215806" progId="Equation.3">
                  <p:embed/>
                </p:oleObj>
              </mc:Choice>
              <mc:Fallback>
                <p:oleObj name="Equation" r:id="rId3" imgW="1523339" imgH="215806" progId="Equation.3">
                  <p:embed/>
                  <p:pic>
                    <p:nvPicPr>
                      <p:cNvPr id="0" name="Picture 21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4207" y="5464062"/>
                        <a:ext cx="3505200"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Rectangle 2"/>
          <p:cNvSpPr/>
          <p:nvPr/>
        </p:nvSpPr>
        <p:spPr>
          <a:xfrm>
            <a:off x="465661" y="1171023"/>
            <a:ext cx="9024257" cy="1563505"/>
          </a:xfrm>
          <a:prstGeom prst="rect">
            <a:avLst/>
          </a:prstGeom>
        </p:spPr>
        <p:txBody>
          <a:bodyPr wrap="square">
            <a:spAutoFit/>
          </a:bodyPr>
          <a:lstStyle/>
          <a:p>
            <a:pPr marL="342900" indent="-342900">
              <a:lnSpc>
                <a:spcPct val="90000"/>
              </a:lnSpc>
              <a:spcBef>
                <a:spcPts val="600"/>
              </a:spcBef>
              <a:spcAft>
                <a:spcPts val="600"/>
              </a:spcAft>
              <a:buFont typeface="Arial" panose="020B0604020202020204" pitchFamily="34" charset="0"/>
              <a:buChar char="•"/>
            </a:pPr>
            <a:r>
              <a:rPr lang="en-US" sz="2800" b="1" dirty="0" err="1">
                <a:latin typeface="Times New Roman" panose="02020603050405020304" pitchFamily="18" charset="0"/>
                <a:cs typeface="Times New Roman" panose="02020603050405020304" pitchFamily="18" charset="0"/>
              </a:rPr>
              <a:t>Chức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năng</a:t>
            </a:r>
            <a:r>
              <a:rPr lang="en-US" sz="2800" b="1" dirty="0">
                <a:latin typeface="Times New Roman" panose="02020603050405020304" pitchFamily="18" charset="0"/>
                <a:cs typeface="Times New Roman" panose="02020603050405020304" pitchFamily="18" charset="0"/>
              </a:rPr>
              <a:t>:</a:t>
            </a:r>
          </a:p>
          <a:p>
            <a:pPr lvl="1">
              <a:lnSpc>
                <a:spcPct val="90000"/>
              </a:lnSpc>
              <a:spcBef>
                <a:spcPts val="600"/>
              </a:spcBef>
              <a:spcAft>
                <a:spcPts val="600"/>
              </a:spcAft>
            </a:pP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Thực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phép</a:t>
            </a:r>
            <a:r>
              <a:rPr lang="en-US" sz="2800" dirty="0">
                <a:latin typeface="Times New Roman" panose="02020603050405020304" pitchFamily="18" charset="0"/>
                <a:cs typeface="Times New Roman" panose="02020603050405020304" pitchFamily="18" charset="0"/>
              </a:rPr>
              <a:t> ĐẢO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phép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toán</a:t>
            </a:r>
            <a:r>
              <a:rPr lang="en-US" sz="2800" dirty="0">
                <a:latin typeface="Times New Roman" panose="02020603050405020304" pitchFamily="18" charset="0"/>
                <a:cs typeface="Times New Roman" panose="02020603050405020304" pitchFamily="18" charset="0"/>
              </a:rPr>
              <a:t> XOR</a:t>
            </a:r>
          </a:p>
          <a:p>
            <a:pPr lvl="1">
              <a:lnSpc>
                <a:spcPct val="90000"/>
              </a:lnSpc>
              <a:spcBef>
                <a:spcPts val="600"/>
              </a:spcBef>
              <a:spcAft>
                <a:spcPts val="600"/>
              </a:spcAft>
            </a:pPr>
            <a:r>
              <a:rPr lang="en-US" sz="2800" dirty="0">
                <a:latin typeface="Times New Roman" panose="02020603050405020304" pitchFamily="18" charset="0"/>
                <a:cs typeface="Times New Roman" panose="02020603050405020304" pitchFamily="18" charset="0"/>
              </a:rPr>
              <a:t>- Đầu ra </a:t>
            </a:r>
            <a:r>
              <a:rPr lang="en-US" sz="2800" dirty="0" err="1">
                <a:latin typeface="Times New Roman" panose="02020603050405020304" pitchFamily="18" charset="0"/>
                <a:cs typeface="Times New Roman" panose="02020603050405020304" pitchFamily="18" charset="0"/>
              </a:rPr>
              <a:t>chỉ</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bằng</a:t>
            </a:r>
            <a:r>
              <a:rPr lang="en-US" sz="2800" dirty="0">
                <a:latin typeface="Times New Roman" panose="02020603050405020304" pitchFamily="18" charset="0"/>
                <a:cs typeface="Times New Roman" panose="02020603050405020304" pitchFamily="18" charset="0"/>
              </a:rPr>
              <a:t> 1 </a:t>
            </a:r>
            <a:r>
              <a:rPr lang="en-US" sz="2800" dirty="0" err="1">
                <a:latin typeface="Times New Roman" panose="02020603050405020304" pitchFamily="18" charset="0"/>
                <a:cs typeface="Times New Roman" panose="02020603050405020304" pitchFamily="18" charset="0"/>
              </a:rPr>
              <a:t>khi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cả</a:t>
            </a:r>
            <a:r>
              <a:rPr lang="en-US" sz="2800" dirty="0">
                <a:latin typeface="Times New Roman" panose="02020603050405020304" pitchFamily="18" charset="0"/>
                <a:cs typeface="Times New Roman" panose="02020603050405020304" pitchFamily="18" charset="0"/>
              </a:rPr>
              <a:t> các đầu vào </a:t>
            </a:r>
            <a:r>
              <a:rPr lang="en-US" sz="2800" dirty="0" err="1">
                <a:latin typeface="Times New Roman" panose="02020603050405020304" pitchFamily="18" charset="0"/>
                <a:cs typeface="Times New Roman" panose="02020603050405020304" pitchFamily="18" charset="0"/>
              </a:rPr>
              <a:t>giống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nhau</a:t>
            </a:r>
            <a:endParaRPr lang="en-US" sz="2800" dirty="0">
              <a:latin typeface="Times New Roman" panose="02020603050405020304" pitchFamily="18" charset="0"/>
              <a:cs typeface="Times New Roman" panose="02020603050405020304" pitchFamily="18" charset="0"/>
            </a:endParaRPr>
          </a:p>
        </p:txBody>
      </p:sp>
      <p:sp>
        <p:nvSpPr>
          <p:cNvPr id="4" name="Rectangle 3"/>
          <p:cNvSpPr/>
          <p:nvPr/>
        </p:nvSpPr>
        <p:spPr>
          <a:xfrm>
            <a:off x="465661" y="3038156"/>
            <a:ext cx="4185761" cy="480131"/>
          </a:xfrm>
          <a:prstGeom prst="rect">
            <a:avLst/>
          </a:prstGeom>
        </p:spPr>
        <p:txBody>
          <a:bodyPr wrap="none">
            <a:spAutoFit/>
          </a:bodyPr>
          <a:lstStyle/>
          <a:p>
            <a:pPr marL="342900" indent="-342900">
              <a:lnSpc>
                <a:spcPct val="90000"/>
              </a:lnSpc>
              <a:buFont typeface="Arial" panose="020B0604020202020204" pitchFamily="34" charset="0"/>
              <a:buChar char="•"/>
            </a:pPr>
            <a:r>
              <a:rPr lang="en-US" sz="2800" b="1" dirty="0" err="1">
                <a:latin typeface="Times New Roman" panose="02020603050405020304" pitchFamily="18" charset="0"/>
                <a:cs typeface="Times New Roman" panose="02020603050405020304" pitchFamily="18" charset="0"/>
              </a:rPr>
              <a:t>Cổng</a:t>
            </a:r>
            <a:r>
              <a:rPr lang="en-US" sz="2800" b="1" dirty="0">
                <a:latin typeface="Times New Roman" panose="02020603050405020304" pitchFamily="18" charset="0"/>
                <a:cs typeface="Times New Roman" panose="02020603050405020304" pitchFamily="18" charset="0"/>
              </a:rPr>
              <a:t> XNOR 2 đầu vào:</a:t>
            </a:r>
          </a:p>
        </p:txBody>
      </p:sp>
      <p:sp>
        <p:nvSpPr>
          <p:cNvPr id="5" name="Rectangle 4"/>
          <p:cNvSpPr/>
          <p:nvPr/>
        </p:nvSpPr>
        <p:spPr>
          <a:xfrm>
            <a:off x="6451193" y="2999277"/>
            <a:ext cx="3470822" cy="480131"/>
          </a:xfrm>
          <a:prstGeom prst="rect">
            <a:avLst/>
          </a:prstGeom>
        </p:spPr>
        <p:txBody>
          <a:bodyPr wrap="none">
            <a:spAutoFit/>
          </a:bodyPr>
          <a:lstStyle/>
          <a:p>
            <a:pPr marL="742950" lvl="1" indent="-285750">
              <a:lnSpc>
                <a:spcPct val="9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Bảng trạng thái:</a:t>
            </a:r>
          </a:p>
        </p:txBody>
      </p:sp>
      <p:sp>
        <p:nvSpPr>
          <p:cNvPr id="6" name="Rectangle 5"/>
          <p:cNvSpPr/>
          <p:nvPr/>
        </p:nvSpPr>
        <p:spPr>
          <a:xfrm>
            <a:off x="0" y="5464062"/>
            <a:ext cx="2536272" cy="480131"/>
          </a:xfrm>
          <a:prstGeom prst="rect">
            <a:avLst/>
          </a:prstGeom>
        </p:spPr>
        <p:txBody>
          <a:bodyPr wrap="none">
            <a:spAutoFit/>
          </a:bodyPr>
          <a:lstStyle/>
          <a:p>
            <a:pPr marL="742950" lvl="1" indent="-285750">
              <a:lnSpc>
                <a:spcPct val="90000"/>
              </a:lnSpc>
              <a:buFont typeface="Arial" panose="020B0604020202020204" pitchFamily="34" charset="0"/>
              <a:buChar char="•"/>
            </a:pPr>
            <a:r>
              <a:rPr lang="en-US" sz="2800" b="1" dirty="0" err="1">
                <a:latin typeface="Times New Roman" panose="02020603050405020304" pitchFamily="18" charset="0"/>
                <a:cs typeface="Times New Roman" panose="02020603050405020304" pitchFamily="18" charset="0"/>
              </a:rPr>
              <a:t>Biểu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thức</a:t>
            </a:r>
            <a:r>
              <a:rPr lang="en-US" sz="2800" b="1" dirty="0">
                <a:latin typeface="Times New Roman" panose="02020603050405020304" pitchFamily="18" charset="0"/>
                <a:cs typeface="Times New Roman" panose="02020603050405020304" pitchFamily="18" charset="0"/>
              </a:rPr>
              <a:t>:</a:t>
            </a:r>
          </a:p>
        </p:txBody>
      </p:sp>
      <p:pic>
        <p:nvPicPr>
          <p:cNvPr id="7" name="Picture 6"/>
          <p:cNvPicPr>
            <a:picLocks noChangeAspect="1"/>
          </p:cNvPicPr>
          <p:nvPr/>
        </p:nvPicPr>
        <p:blipFill>
          <a:blip r:embed="rId5"/>
          <a:stretch>
            <a:fillRect/>
          </a:stretch>
        </p:blipFill>
        <p:spPr>
          <a:xfrm>
            <a:off x="1636414" y="3539123"/>
            <a:ext cx="2605386" cy="1039226"/>
          </a:xfrm>
          <a:prstGeom prst="rect">
            <a:avLst/>
          </a:prstGeom>
        </p:spPr>
      </p:pic>
      <p:sp>
        <p:nvSpPr>
          <p:cNvPr id="12" name="Rectangle 3"/>
          <p:cNvSpPr txBox="1">
            <a:spLocks noChangeArrowheads="1"/>
          </p:cNvSpPr>
          <p:nvPr/>
        </p:nvSpPr>
        <p:spPr>
          <a:xfrm>
            <a:off x="127000" y="143780"/>
            <a:ext cx="8229600" cy="700088"/>
          </a:xfrm>
          <a:prstGeom prst="rect">
            <a:avLst/>
          </a:prstGeom>
        </p:spPr>
        <p:txBody>
          <a:bodyPr vert="horz" lIns="91440" tIns="45720" rIns="91440" bIns="45720" rtlCol="0" anchor="ctr">
            <a:noAutofit/>
          </a:bodyPr>
          <a:lstStyle>
            <a:lvl1pPr algn="ctr" defTabSz="914400" eaLnBrk="1" latinLnBrk="0" hangingPunct="1">
              <a:buNone/>
              <a:defRPr sz="3200" b="1">
                <a:solidFill>
                  <a:schemeClr val="accent1">
                    <a:lumMod val="50000"/>
                  </a:schemeClr>
                </a:solidFill>
                <a:latin typeface="Times New Roman" panose="02020603050405020304" pitchFamily="18" charset="0"/>
                <a:ea typeface="+mj-ea"/>
                <a:cs typeface="Times New Roman" panose="02020603050405020304" pitchFamily="18" charset="0"/>
              </a:defRPr>
            </a:lvl1pPr>
          </a:lstStyle>
          <a:p>
            <a:pPr algn="l"/>
            <a:r>
              <a:rPr lang="en-US" dirty="0" smtClean="0">
                <a:solidFill>
                  <a:srgbClr val="C00000"/>
                </a:solidFill>
              </a:rPr>
              <a:t>1.5. </a:t>
            </a:r>
            <a:r>
              <a:rPr lang="en-US" dirty="0" err="1" smtClean="0">
                <a:solidFill>
                  <a:srgbClr val="C00000"/>
                </a:solidFill>
              </a:rPr>
              <a:t>Cổng</a:t>
            </a:r>
            <a:r>
              <a:rPr lang="en-US" dirty="0" smtClean="0">
                <a:solidFill>
                  <a:srgbClr val="C00000"/>
                </a:solidFill>
              </a:rPr>
              <a:t> logic – </a:t>
            </a:r>
            <a:r>
              <a:rPr lang="en-US" dirty="0" err="1" smtClean="0">
                <a:solidFill>
                  <a:srgbClr val="C00000"/>
                </a:solidFill>
              </a:rPr>
              <a:t>cổng</a:t>
            </a:r>
            <a:r>
              <a:rPr lang="en-US" dirty="0" smtClean="0">
                <a:solidFill>
                  <a:srgbClr val="C00000"/>
                </a:solidFill>
              </a:rPr>
              <a:t> XNOR</a:t>
            </a:r>
            <a:endParaRPr 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10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311748"/>
                                        </p:tgtEl>
                                        <p:attrNameLst>
                                          <p:attrName>style.visibility</p:attrName>
                                        </p:attrNameLst>
                                      </p:cBhvr>
                                      <p:to>
                                        <p:strVal val="visible"/>
                                      </p:to>
                                    </p:set>
                                    <p:animEffect transition="in" filter="barn(inVertical)">
                                      <p:cBhvr>
                                        <p:cTn id="33" dur="1000"/>
                                        <p:tgtEl>
                                          <p:spTgt spid="1311748"/>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6" presetClass="entr" presetSubtype="37" fill="hold" nodeType="clickEffect">
                                  <p:stCondLst>
                                    <p:cond delay="0"/>
                                  </p:stCondLst>
                                  <p:childTnLst>
                                    <p:set>
                                      <p:cBhvr>
                                        <p:cTn id="44" dur="1" fill="hold">
                                          <p:stCondLst>
                                            <p:cond delay="0"/>
                                          </p:stCondLst>
                                        </p:cTn>
                                        <p:tgtEl>
                                          <p:spTgt spid="1311776"/>
                                        </p:tgtEl>
                                        <p:attrNameLst>
                                          <p:attrName>style.visibility</p:attrName>
                                        </p:attrNameLst>
                                      </p:cBhvr>
                                      <p:to>
                                        <p:strVal val="visible"/>
                                      </p:to>
                                    </p:set>
                                    <p:animEffect transition="in" filter="barn(outVertical)">
                                      <p:cBhvr>
                                        <p:cTn id="45" dur="1000"/>
                                        <p:tgtEl>
                                          <p:spTgt spid="1311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6E08031-ACA1-40D1-827E-46A4A7D3EF1B}" type="slidenum">
              <a:rPr lang="en-US" smtClean="0"/>
              <a:pPr/>
              <a:t>58</a:t>
            </a:fld>
            <a:endParaRPr lang="en-US" dirty="0"/>
          </a:p>
        </p:txBody>
      </p:sp>
      <p:sp>
        <p:nvSpPr>
          <p:cNvPr id="7" name="Title 1"/>
          <p:cNvSpPr>
            <a:spLocks noGrp="1"/>
          </p:cNvSpPr>
          <p:nvPr>
            <p:ph type="title"/>
          </p:nvPr>
        </p:nvSpPr>
        <p:spPr>
          <a:xfrm>
            <a:off x="1981200" y="76200"/>
            <a:ext cx="8305800" cy="533400"/>
          </a:xfrm>
        </p:spPr>
        <p:txBody>
          <a:bodyPr>
            <a:noAutofit/>
          </a:bodyPr>
          <a:lstStyle/>
          <a:p>
            <a:r>
              <a:rPr lang="en-US" sz="2800" b="1" dirty="0" err="1" smtClean="0">
                <a:solidFill>
                  <a:schemeClr val="accent6">
                    <a:lumMod val="50000"/>
                  </a:schemeClr>
                </a:solidFill>
                <a:latin typeface="Times New Roman" panose="02020603050405020304" pitchFamily="18" charset="0"/>
                <a:cs typeface="Times New Roman" panose="02020603050405020304" pitchFamily="18" charset="0"/>
              </a:rPr>
              <a:t>Ví</a:t>
            </a:r>
            <a:r>
              <a:rPr lang="en-US" sz="2800" b="1" dirty="0" smtClean="0">
                <a:solidFill>
                  <a:schemeClr val="accent6">
                    <a:lumMod val="50000"/>
                  </a:schemeClr>
                </a:solidFill>
                <a:latin typeface="Times New Roman" panose="02020603050405020304" pitchFamily="18" charset="0"/>
                <a:cs typeface="Times New Roman" panose="02020603050405020304" pitchFamily="18" charset="0"/>
              </a:rPr>
              <a:t> </a:t>
            </a:r>
            <a:r>
              <a:rPr lang="en-US" sz="2800" b="1" dirty="0" err="1" smtClean="0">
                <a:solidFill>
                  <a:schemeClr val="accent6">
                    <a:lumMod val="50000"/>
                  </a:schemeClr>
                </a:solidFill>
                <a:latin typeface="Times New Roman" panose="02020603050405020304" pitchFamily="18" charset="0"/>
                <a:cs typeface="Times New Roman" panose="02020603050405020304" pitchFamily="18" charset="0"/>
              </a:rPr>
              <a:t>dụ</a:t>
            </a:r>
            <a:endParaRPr lang="en-US" sz="2800" dirty="0">
              <a:solidFill>
                <a:schemeClr val="accent6">
                  <a:lumMod val="50000"/>
                </a:schemeClr>
              </a:solidFill>
            </a:endParaRPr>
          </a:p>
        </p:txBody>
      </p:sp>
      <p:sp>
        <p:nvSpPr>
          <p:cNvPr id="8" name="Rectangle 7"/>
          <p:cNvSpPr/>
          <p:nvPr/>
        </p:nvSpPr>
        <p:spPr>
          <a:xfrm>
            <a:off x="406400" y="645887"/>
            <a:ext cx="11480800" cy="1354217"/>
          </a:xfrm>
          <a:prstGeom prst="rect">
            <a:avLst/>
          </a:prstGeom>
        </p:spPr>
        <p:txBody>
          <a:bodyPr wrap="square">
            <a:spAutoFit/>
          </a:bodyPr>
          <a:lstStyle/>
          <a:p>
            <a:pPr algn="just">
              <a:spcBef>
                <a:spcPts val="600"/>
              </a:spcBef>
              <a:spcAft>
                <a:spcPts val="0"/>
              </a:spcAft>
            </a:pPr>
            <a:r>
              <a:rPr lang="en-US" sz="2400" b="1" dirty="0" err="1" smtClean="0">
                <a:latin typeface="Times New Roman" panose="02020603050405020304" pitchFamily="18" charset="0"/>
                <a:ea typeface="Times New Roman" panose="02020603050405020304" pitchFamily="18" charset="0"/>
              </a:rPr>
              <a:t>Ví</a:t>
            </a:r>
            <a:r>
              <a:rPr lang="en-US" sz="2400" b="1" dirty="0" smtClean="0">
                <a:latin typeface="Times New Roman" panose="02020603050405020304" pitchFamily="18" charset="0"/>
                <a:ea typeface="Times New Roman" panose="02020603050405020304" pitchFamily="18" charset="0"/>
              </a:rPr>
              <a:t> </a:t>
            </a:r>
            <a:r>
              <a:rPr lang="en-US" sz="2400" b="1" dirty="0" err="1" smtClean="0">
                <a:latin typeface="Times New Roman" panose="02020603050405020304" pitchFamily="18" charset="0"/>
                <a:ea typeface="Times New Roman" panose="02020603050405020304" pitchFamily="18" charset="0"/>
              </a:rPr>
              <a:t>dụ</a:t>
            </a:r>
            <a:r>
              <a:rPr lang="en-US" sz="2400" b="1" dirty="0" smtClean="0">
                <a:latin typeface="Times New Roman" panose="02020603050405020304" pitchFamily="18" charset="0"/>
                <a:ea typeface="Times New Roman" panose="02020603050405020304" pitchFamily="18" charset="0"/>
              </a:rPr>
              <a:t>: </a:t>
            </a:r>
            <a:r>
              <a:rPr lang="en-US" sz="2400" dirty="0" smtClean="0">
                <a:latin typeface="Times New Roman" panose="02020603050405020304" pitchFamily="18" charset="0"/>
                <a:ea typeface="Times New Roman" panose="02020603050405020304" pitchFamily="18" charset="0"/>
              </a:rPr>
              <a:t>Cho </a:t>
            </a:r>
            <a:r>
              <a:rPr lang="en-US" sz="2400" dirty="0" err="1">
                <a:latin typeface="Times New Roman" panose="02020603050405020304" pitchFamily="18" charset="0"/>
                <a:ea typeface="Times New Roman" panose="02020603050405020304" pitchFamily="18" charset="0"/>
              </a:rPr>
              <a:t>hàm</a:t>
            </a:r>
            <a:r>
              <a:rPr lang="en-US" sz="2400" dirty="0">
                <a:latin typeface="Times New Roman" panose="02020603050405020304" pitchFamily="18" charset="0"/>
                <a:ea typeface="Times New Roman" panose="02020603050405020304" pitchFamily="18" charset="0"/>
              </a:rPr>
              <a:t> F(A,B,C,D)=</a:t>
            </a:r>
            <a:r>
              <a:rPr lang="en-US" sz="2400" dirty="0">
                <a:latin typeface="Times New Roman" panose="02020603050405020304" pitchFamily="18" charset="0"/>
                <a:ea typeface="Times New Roman" panose="02020603050405020304" pitchFamily="18" charset="0"/>
                <a:sym typeface="Symbol" panose="05050102010706020507" pitchFamily="18" charset="2"/>
              </a:rPr>
              <a:t></a:t>
            </a:r>
            <a:r>
              <a:rPr lang="en-US" sz="2400" dirty="0">
                <a:latin typeface="Times New Roman" panose="02020603050405020304" pitchFamily="18" charset="0"/>
                <a:ea typeface="Times New Roman" panose="02020603050405020304" pitchFamily="18" charset="0"/>
              </a:rPr>
              <a:t>(0,1,3,8,9,10,13), </a:t>
            </a:r>
            <a:r>
              <a:rPr lang="en-US" sz="2400" dirty="0" err="1">
                <a:latin typeface="Times New Roman" panose="02020603050405020304" pitchFamily="18" charset="0"/>
                <a:ea typeface="Times New Roman" panose="02020603050405020304" pitchFamily="18" charset="0"/>
              </a:rPr>
              <a:t>không</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xác</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định</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tại</a:t>
            </a:r>
            <a:r>
              <a:rPr lang="en-US" sz="2400" dirty="0">
                <a:latin typeface="Times New Roman" panose="02020603050405020304" pitchFamily="18" charset="0"/>
                <a:ea typeface="Times New Roman" panose="02020603050405020304" pitchFamily="18" charset="0"/>
              </a:rPr>
              <a:t> (4,7,11,12).</a:t>
            </a:r>
          </a:p>
          <a:p>
            <a:pPr marL="342900" indent="-342900" algn="just">
              <a:spcBef>
                <a:spcPts val="600"/>
              </a:spcBef>
              <a:spcAft>
                <a:spcPts val="0"/>
              </a:spcAft>
              <a:buFont typeface="+mj-lt"/>
              <a:buAutoNum type="alphaLcParenR"/>
            </a:pPr>
            <a:r>
              <a:rPr lang="en-US" sz="2400" dirty="0" err="1">
                <a:latin typeface="Times New Roman" panose="02020603050405020304" pitchFamily="18" charset="0"/>
                <a:ea typeface="Times New Roman" panose="02020603050405020304" pitchFamily="18" charset="0"/>
              </a:rPr>
              <a:t>Rút</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gọn</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hàm</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bằng</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bảng</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Karnaugh</a:t>
            </a:r>
            <a:r>
              <a:rPr lang="en-US" sz="2400" dirty="0">
                <a:latin typeface="Times New Roman" panose="02020603050405020304" pitchFamily="18" charset="0"/>
                <a:ea typeface="Times New Roman" panose="02020603050405020304" pitchFamily="18" charset="0"/>
              </a:rPr>
              <a:t>.</a:t>
            </a:r>
          </a:p>
          <a:p>
            <a:pPr marL="342900" indent="-342900" algn="just">
              <a:spcBef>
                <a:spcPts val="600"/>
              </a:spcBef>
              <a:spcAft>
                <a:spcPts val="0"/>
              </a:spcAft>
              <a:buFont typeface="+mj-lt"/>
              <a:buAutoNum type="alphaLcParenR"/>
            </a:pPr>
            <a:r>
              <a:rPr lang="en-US" sz="2400" dirty="0" err="1">
                <a:latin typeface="Times New Roman" panose="02020603050405020304" pitchFamily="18" charset="0"/>
                <a:ea typeface="Times New Roman" panose="02020603050405020304" pitchFamily="18" charset="0"/>
              </a:rPr>
              <a:t>Chỉ</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sử</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dụng</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cổng</a:t>
            </a:r>
            <a:r>
              <a:rPr lang="en-US" sz="2400" dirty="0">
                <a:latin typeface="Times New Roman" panose="02020603050405020304" pitchFamily="18" charset="0"/>
                <a:ea typeface="Times New Roman" panose="02020603050405020304" pitchFamily="18" charset="0"/>
              </a:rPr>
              <a:t>  NAND 2 </a:t>
            </a:r>
            <a:r>
              <a:rPr lang="en-US" sz="2400" dirty="0" err="1">
                <a:latin typeface="Times New Roman" panose="02020603050405020304" pitchFamily="18" charset="0"/>
                <a:ea typeface="Times New Roman" panose="02020603050405020304" pitchFamily="18" charset="0"/>
              </a:rPr>
              <a:t>ngõ</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vào</a:t>
            </a:r>
            <a:r>
              <a:rPr lang="en-US" sz="2400" dirty="0">
                <a:latin typeface="Times New Roman" panose="02020603050405020304" pitchFamily="18" charset="0"/>
                <a:ea typeface="Times New Roman" panose="02020603050405020304" pitchFamily="18" charset="0"/>
              </a:rPr>
              <a:t> thiết kế </a:t>
            </a:r>
            <a:r>
              <a:rPr lang="en-US" sz="2400" dirty="0" err="1">
                <a:latin typeface="Times New Roman" panose="02020603050405020304" pitchFamily="18" charset="0"/>
                <a:ea typeface="Times New Roman" panose="02020603050405020304" pitchFamily="18" charset="0"/>
              </a:rPr>
              <a:t>mạch</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thực</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hiện</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chức</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năng</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của</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hàm</a:t>
            </a:r>
            <a:r>
              <a:rPr lang="en-US" sz="2400" dirty="0">
                <a:latin typeface="Times New Roman" panose="02020603050405020304" pitchFamily="18" charset="0"/>
                <a:ea typeface="Times New Roman" panose="02020603050405020304" pitchFamily="18" charset="0"/>
              </a:rPr>
              <a:t>.</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992773"/>
            <a:ext cx="3479190" cy="3493627"/>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7909884" y="5444618"/>
                <a:ext cx="2624022" cy="6349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a:latin typeface="Cambria Math" panose="02040503050406030204" pitchFamily="18" charset="0"/>
                        </a:rPr>
                        <m:t>=</m:t>
                      </m:r>
                      <m:acc>
                        <m:accPr>
                          <m:chr m:val="̅"/>
                          <m:ctrlPr>
                            <a:rPr lang="en-US" sz="2000" i="1">
                              <a:latin typeface="Cambria Math" panose="02040503050406030204" pitchFamily="18" charset="0"/>
                            </a:rPr>
                          </m:ctrlPr>
                        </m:accPr>
                        <m:e>
                          <m:acc>
                            <m:accPr>
                              <m:chr m:val="̅"/>
                              <m:ctrlPr>
                                <a:rPr lang="en-US" sz="2000" i="1">
                                  <a:latin typeface="Cambria Math" panose="02040503050406030204" pitchFamily="18" charset="0"/>
                                </a:rPr>
                              </m:ctrlPr>
                            </m:accPr>
                            <m:e>
                              <m:d>
                                <m:dPr>
                                  <m:ctrlPr>
                                    <a:rPr lang="en-US" sz="2000" i="1">
                                      <a:latin typeface="Cambria Math" panose="02040503050406030204" pitchFamily="18" charset="0"/>
                                    </a:rPr>
                                  </m:ctrlPr>
                                </m:dPr>
                                <m:e>
                                  <m:r>
                                    <m:rPr>
                                      <m:sty m:val="p"/>
                                    </m:rPr>
                                    <a:rPr lang="en-US" sz="2000">
                                      <a:latin typeface="Cambria Math" panose="02040503050406030204" pitchFamily="18" charset="0"/>
                                    </a:rPr>
                                    <m:t>A</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BC</m:t>
                                          </m:r>
                                        </m:e>
                                      </m:acc>
                                    </m:e>
                                  </m:d>
                                </m:e>
                              </m:d>
                            </m:e>
                          </m:acc>
                          <m:r>
                            <a:rPr lang="en-US" sz="2000">
                              <a:latin typeface="Cambria Math" panose="02040503050406030204" pitchFamily="18" charset="0"/>
                            </a:rPr>
                            <m:t>.</m:t>
                          </m:r>
                          <m:acc>
                            <m:accPr>
                              <m:chr m:val="̅"/>
                              <m:ctrlPr>
                                <a:rPr lang="en-US" sz="2000" i="1">
                                  <a:latin typeface="Cambria Math" panose="02040503050406030204" pitchFamily="18" charset="0"/>
                                </a:rPr>
                              </m:ctrlPr>
                            </m:accPr>
                            <m:e>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B</m:t>
                                      </m:r>
                                    </m:e>
                                  </m:acc>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C</m:t>
                                          </m:r>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D</m:t>
                                              </m:r>
                                            </m:e>
                                          </m:acc>
                                        </m:e>
                                      </m:acc>
                                    </m:e>
                                  </m:d>
                                </m:e>
                              </m:d>
                            </m:e>
                          </m:acc>
                        </m:e>
                      </m:acc>
                    </m:oMath>
                  </m:oMathPara>
                </a14:m>
                <a:endParaRPr lang="en-US" sz="2000" dirty="0"/>
              </a:p>
            </p:txBody>
          </p:sp>
        </mc:Choice>
        <mc:Fallback xmlns="">
          <p:sp>
            <p:nvSpPr>
              <p:cNvPr id="12" name="Rectangle 11"/>
              <p:cNvSpPr>
                <a:spLocks noRot="1" noChangeAspect="1" noMove="1" noResize="1" noEditPoints="1" noAdjustHandles="1" noChangeArrowheads="1" noChangeShapeType="1" noTextEdit="1"/>
              </p:cNvSpPr>
              <p:nvPr/>
            </p:nvSpPr>
            <p:spPr>
              <a:xfrm>
                <a:off x="7909884" y="5444618"/>
                <a:ext cx="2624022" cy="634917"/>
              </a:xfrm>
              <a:prstGeom prst="rect">
                <a:avLst/>
              </a:prstGeom>
              <a:blipFill>
                <a:blip r:embed="rId3"/>
                <a:stretch>
                  <a:fillRect/>
                </a:stretch>
              </a:blipFill>
            </p:spPr>
            <p:txBody>
              <a:bodyPr/>
              <a:lstStyle/>
              <a:p>
                <a:r>
                  <a:rPr lang="en-US">
                    <a:noFill/>
                  </a:rPr>
                  <a:t> </a:t>
                </a:r>
              </a:p>
            </p:txBody>
          </p:sp>
        </mc:Fallback>
      </mc:AlternateContent>
      <p:sp>
        <p:nvSpPr>
          <p:cNvPr id="13" name="Rounded Rectangle 12"/>
          <p:cNvSpPr/>
          <p:nvPr/>
        </p:nvSpPr>
        <p:spPr>
          <a:xfrm>
            <a:off x="2743200" y="4876800"/>
            <a:ext cx="2286000" cy="457201"/>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667000" y="4267200"/>
            <a:ext cx="1143000" cy="990600"/>
          </a:xfrm>
          <a:prstGeom prst="round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Bracket 14"/>
          <p:cNvSpPr/>
          <p:nvPr/>
        </p:nvSpPr>
        <p:spPr>
          <a:xfrm rot="16200000">
            <a:off x="2860999" y="4827683"/>
            <a:ext cx="784032" cy="990601"/>
          </a:xfrm>
          <a:prstGeom prst="rightBracket">
            <a:avLst/>
          </a:prstGeom>
          <a:ln w="28575">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p:cNvSpPr/>
          <p:nvPr/>
        </p:nvSpPr>
        <p:spPr>
          <a:xfrm rot="16200000" flipH="1">
            <a:off x="2904480" y="2520238"/>
            <a:ext cx="682557" cy="976086"/>
          </a:xfrm>
          <a:prstGeom prst="rightBracket">
            <a:avLst/>
          </a:prstGeom>
          <a:ln w="28575">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ket 18"/>
          <p:cNvSpPr/>
          <p:nvPr/>
        </p:nvSpPr>
        <p:spPr>
          <a:xfrm rot="16200000" flipH="1">
            <a:off x="3615375" y="2520239"/>
            <a:ext cx="682557" cy="976086"/>
          </a:xfrm>
          <a:prstGeom prst="rightBracket">
            <a:avLst/>
          </a:prstGeom>
          <a:ln w="28575">
            <a:solidFill>
              <a:schemeClr val="accent4">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ket 19"/>
          <p:cNvSpPr/>
          <p:nvPr/>
        </p:nvSpPr>
        <p:spPr>
          <a:xfrm rot="16200000">
            <a:off x="3538329" y="4808631"/>
            <a:ext cx="784032" cy="1028702"/>
          </a:xfrm>
          <a:prstGeom prst="rightBracket">
            <a:avLst/>
          </a:prstGeom>
          <a:ln w="28575">
            <a:solidFill>
              <a:schemeClr val="accent4">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 name="Picture 20"/>
          <p:cNvPicPr>
            <a:picLocks noChangeAspect="1"/>
          </p:cNvPicPr>
          <p:nvPr/>
        </p:nvPicPr>
        <p:blipFill>
          <a:blip r:embed="rId4"/>
          <a:stretch>
            <a:fillRect/>
          </a:stretch>
        </p:blipFill>
        <p:spPr>
          <a:xfrm>
            <a:off x="1665639" y="6045313"/>
            <a:ext cx="1687162" cy="316343"/>
          </a:xfrm>
          <a:prstGeom prst="rect">
            <a:avLst/>
          </a:prstGeom>
        </p:spPr>
      </p:pic>
      <p:pic>
        <p:nvPicPr>
          <p:cNvPr id="22" name="Picture 21"/>
          <p:cNvPicPr>
            <a:picLocks noChangeAspect="1"/>
          </p:cNvPicPr>
          <p:nvPr/>
        </p:nvPicPr>
        <p:blipFill>
          <a:blip r:embed="rId5"/>
          <a:stretch>
            <a:fillRect/>
          </a:stretch>
        </p:blipFill>
        <p:spPr>
          <a:xfrm>
            <a:off x="3423377" y="5918863"/>
            <a:ext cx="375863" cy="510101"/>
          </a:xfrm>
          <a:prstGeom prst="rect">
            <a:avLst/>
          </a:prstGeom>
        </p:spPr>
      </p:pic>
      <p:pic>
        <p:nvPicPr>
          <p:cNvPr id="23" name="Picture 22"/>
          <p:cNvPicPr>
            <a:picLocks noChangeAspect="1"/>
          </p:cNvPicPr>
          <p:nvPr/>
        </p:nvPicPr>
        <p:blipFill>
          <a:blip r:embed="rId6"/>
          <a:stretch>
            <a:fillRect/>
          </a:stretch>
        </p:blipFill>
        <p:spPr>
          <a:xfrm>
            <a:off x="4231188" y="5986281"/>
            <a:ext cx="405495" cy="443510"/>
          </a:xfrm>
          <a:prstGeom prst="rect">
            <a:avLst/>
          </a:prstGeom>
        </p:spPr>
      </p:pic>
      <p:pic>
        <p:nvPicPr>
          <p:cNvPr id="24" name="Picture 23"/>
          <p:cNvPicPr>
            <a:picLocks noChangeAspect="1"/>
          </p:cNvPicPr>
          <p:nvPr/>
        </p:nvPicPr>
        <p:blipFill>
          <a:blip r:embed="rId7"/>
          <a:stretch>
            <a:fillRect/>
          </a:stretch>
        </p:blipFill>
        <p:spPr>
          <a:xfrm>
            <a:off x="5069018" y="6027958"/>
            <a:ext cx="425644" cy="376231"/>
          </a:xfrm>
          <a:prstGeom prst="rect">
            <a:avLst/>
          </a:prstGeom>
        </p:spPr>
      </p:pic>
      <p:pic>
        <p:nvPicPr>
          <p:cNvPr id="25" name="Picture 24"/>
          <p:cNvPicPr>
            <a:picLocks noChangeAspect="1"/>
          </p:cNvPicPr>
          <p:nvPr/>
        </p:nvPicPr>
        <p:blipFill>
          <a:blip r:embed="rId8"/>
          <a:stretch>
            <a:fillRect/>
          </a:stretch>
        </p:blipFill>
        <p:spPr>
          <a:xfrm>
            <a:off x="5967068" y="5981882"/>
            <a:ext cx="388743" cy="401284"/>
          </a:xfrm>
          <a:prstGeom prst="rect">
            <a:avLst/>
          </a:prstGeom>
        </p:spPr>
      </p:pic>
      <p:sp>
        <p:nvSpPr>
          <p:cNvPr id="27" name="TextBox 26"/>
          <p:cNvSpPr txBox="1"/>
          <p:nvPr/>
        </p:nvSpPr>
        <p:spPr>
          <a:xfrm>
            <a:off x="3751293" y="5942524"/>
            <a:ext cx="533400" cy="461665"/>
          </a:xfrm>
          <a:prstGeom prst="rect">
            <a:avLst/>
          </a:prstGeom>
          <a:noFill/>
        </p:spPr>
        <p:txBody>
          <a:bodyPr wrap="square" rtlCol="0">
            <a:spAutoFit/>
          </a:bodyPr>
          <a:lstStyle/>
          <a:p>
            <a:pPr algn="ctr"/>
            <a:r>
              <a:rPr lang="en-US" sz="2400" dirty="0"/>
              <a:t>+</a:t>
            </a:r>
          </a:p>
        </p:txBody>
      </p:sp>
      <p:sp>
        <p:nvSpPr>
          <p:cNvPr id="28" name="TextBox 27"/>
          <p:cNvSpPr txBox="1"/>
          <p:nvPr/>
        </p:nvSpPr>
        <p:spPr>
          <a:xfrm>
            <a:off x="4596224" y="5958644"/>
            <a:ext cx="533400" cy="461665"/>
          </a:xfrm>
          <a:prstGeom prst="rect">
            <a:avLst/>
          </a:prstGeom>
          <a:noFill/>
        </p:spPr>
        <p:txBody>
          <a:bodyPr wrap="square" rtlCol="0">
            <a:spAutoFit/>
          </a:bodyPr>
          <a:lstStyle/>
          <a:p>
            <a:pPr algn="ctr"/>
            <a:r>
              <a:rPr lang="en-US" sz="2400" dirty="0"/>
              <a:t>+</a:t>
            </a:r>
          </a:p>
        </p:txBody>
      </p:sp>
      <p:sp>
        <p:nvSpPr>
          <p:cNvPr id="29" name="TextBox 28"/>
          <p:cNvSpPr txBox="1"/>
          <p:nvPr/>
        </p:nvSpPr>
        <p:spPr>
          <a:xfrm>
            <a:off x="5448300" y="5958644"/>
            <a:ext cx="533400" cy="461665"/>
          </a:xfrm>
          <a:prstGeom prst="rect">
            <a:avLst/>
          </a:prstGeom>
          <a:noFill/>
        </p:spPr>
        <p:txBody>
          <a:bodyPr wrap="square" rtlCol="0">
            <a:spAutoFit/>
          </a:bodyPr>
          <a:lstStyle/>
          <a:p>
            <a:pPr algn="ctr"/>
            <a:r>
              <a:rPr lang="en-US" sz="2400" dirty="0"/>
              <a:t>+</a:t>
            </a:r>
          </a:p>
        </p:txBody>
      </p:sp>
      <p:cxnSp>
        <p:nvCxnSpPr>
          <p:cNvPr id="31" name="Straight Arrow Connector 30"/>
          <p:cNvCxnSpPr/>
          <p:nvPr/>
        </p:nvCxnSpPr>
        <p:spPr>
          <a:xfrm>
            <a:off x="5809037" y="5751750"/>
            <a:ext cx="952500" cy="693957"/>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056380" y="5219292"/>
            <a:ext cx="376811" cy="762590"/>
          </a:xfrm>
          <a:prstGeom prst="straightConnector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758783" y="5520367"/>
            <a:ext cx="565729" cy="507590"/>
          </a:xfrm>
          <a:prstGeom prst="straightConnector1">
            <a:avLst/>
          </a:prstGeom>
          <a:ln w="28575">
            <a:solidFill>
              <a:schemeClr val="accent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452186" y="5563136"/>
            <a:ext cx="616445" cy="428587"/>
          </a:xfrm>
          <a:prstGeom prst="straightConnector1">
            <a:avLst/>
          </a:prstGeom>
          <a:ln w="28575">
            <a:solidFill>
              <a:schemeClr val="accent4">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angle 37"/>
              <p:cNvSpPr/>
              <p:nvPr/>
            </p:nvSpPr>
            <p:spPr>
              <a:xfrm>
                <a:off x="6494838" y="2506229"/>
                <a:ext cx="4028795" cy="4008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F</m:t>
                      </m:r>
                      <m:d>
                        <m:dPr>
                          <m:ctrlPr>
                            <a:rPr lang="en-US" sz="2000" i="1">
                              <a:latin typeface="Cambria Math" panose="02040503050406030204" pitchFamily="18" charset="0"/>
                            </a:rPr>
                          </m:ctrlPr>
                        </m:dPr>
                        <m:e>
                          <m:r>
                            <m:rPr>
                              <m:sty m:val="p"/>
                            </m:rPr>
                            <a:rPr lang="en-US" sz="2000">
                              <a:latin typeface="Cambria Math" panose="02040503050406030204" pitchFamily="18" charset="0"/>
                            </a:rPr>
                            <m:t>A</m:t>
                          </m:r>
                          <m:r>
                            <a:rPr lang="en-US" sz="2000">
                              <a:latin typeface="Cambria Math" panose="02040503050406030204" pitchFamily="18" charset="0"/>
                            </a:rPr>
                            <m:t>,</m:t>
                          </m:r>
                          <m:r>
                            <m:rPr>
                              <m:sty m:val="p"/>
                            </m:rPr>
                            <a:rPr lang="en-US" sz="2000">
                              <a:latin typeface="Cambria Math" panose="02040503050406030204" pitchFamily="18" charset="0"/>
                            </a:rPr>
                            <m:t>B</m:t>
                          </m:r>
                          <m:r>
                            <a:rPr lang="en-US" sz="2000">
                              <a:latin typeface="Cambria Math" panose="02040503050406030204" pitchFamily="18" charset="0"/>
                            </a:rPr>
                            <m:t>,</m:t>
                          </m:r>
                          <m:r>
                            <m:rPr>
                              <m:sty m:val="p"/>
                            </m:rPr>
                            <a:rPr lang="en-US" sz="2000">
                              <a:latin typeface="Cambria Math" panose="02040503050406030204" pitchFamily="18" charset="0"/>
                            </a:rPr>
                            <m:t>C</m:t>
                          </m:r>
                          <m:r>
                            <a:rPr lang="en-US" sz="2000">
                              <a:latin typeface="Cambria Math" panose="02040503050406030204" pitchFamily="18" charset="0"/>
                            </a:rPr>
                            <m:t>,</m:t>
                          </m:r>
                          <m:r>
                            <m:rPr>
                              <m:sty m:val="p"/>
                            </m:rPr>
                            <a:rPr lang="en-US" sz="2000">
                              <a:latin typeface="Cambria Math" panose="02040503050406030204" pitchFamily="18" charset="0"/>
                            </a:rPr>
                            <m:t>D</m:t>
                          </m:r>
                        </m:e>
                      </m:d>
                      <m:r>
                        <a:rPr lang="en-US" sz="2000">
                          <a:latin typeface="Cambria Math" panose="02040503050406030204" pitchFamily="18" charset="0"/>
                        </a:rPr>
                        <m:t>=</m:t>
                      </m:r>
                      <m:r>
                        <m:rPr>
                          <m:sty m:val="p"/>
                        </m:rPr>
                        <a:rPr lang="en-US" sz="2000">
                          <a:latin typeface="Cambria Math" panose="02040503050406030204" pitchFamily="18" charset="0"/>
                        </a:rPr>
                        <m:t>A</m:t>
                      </m:r>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C</m:t>
                          </m:r>
                        </m:e>
                      </m:acc>
                      <m:r>
                        <a:rPr lang="en-US" sz="2000">
                          <a:latin typeface="Cambria Math" panose="02040503050406030204" pitchFamily="18" charset="0"/>
                        </a:rPr>
                        <m:t>+</m:t>
                      </m:r>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B</m:t>
                          </m:r>
                        </m:e>
                      </m:acc>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C</m:t>
                          </m:r>
                        </m:e>
                      </m:acc>
                      <m:r>
                        <a:rPr lang="en-US" sz="2000">
                          <a:latin typeface="Cambria Math" panose="02040503050406030204" pitchFamily="18" charset="0"/>
                        </a:rPr>
                        <m:t>+</m:t>
                      </m:r>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B</m:t>
                          </m:r>
                        </m:e>
                      </m:acc>
                      <m:r>
                        <m:rPr>
                          <m:sty m:val="p"/>
                        </m:rPr>
                        <a:rPr lang="en-US" sz="2000">
                          <a:latin typeface="Cambria Math" panose="02040503050406030204" pitchFamily="18" charset="0"/>
                        </a:rPr>
                        <m:t>D</m:t>
                      </m:r>
                      <m:r>
                        <a:rPr lang="en-US" sz="2000">
                          <a:latin typeface="Cambria Math" panose="02040503050406030204" pitchFamily="18" charset="0"/>
                        </a:rPr>
                        <m:t>+</m:t>
                      </m:r>
                      <m:r>
                        <m:rPr>
                          <m:sty m:val="p"/>
                        </m:rPr>
                        <a:rPr lang="en-US" sz="2000">
                          <a:latin typeface="Cambria Math" panose="02040503050406030204" pitchFamily="18" charset="0"/>
                        </a:rPr>
                        <m:t>A</m:t>
                      </m:r>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B</m:t>
                          </m:r>
                        </m:e>
                      </m:acc>
                    </m:oMath>
                  </m:oMathPara>
                </a14:m>
                <a:endParaRPr lang="en-US" sz="2000" dirty="0"/>
              </a:p>
            </p:txBody>
          </p:sp>
        </mc:Choice>
        <mc:Fallback xmlns="">
          <p:sp>
            <p:nvSpPr>
              <p:cNvPr id="38" name="Rectangle 37"/>
              <p:cNvSpPr>
                <a:spLocks noRot="1" noChangeAspect="1" noMove="1" noResize="1" noEditPoints="1" noAdjustHandles="1" noChangeArrowheads="1" noChangeShapeType="1" noTextEdit="1"/>
              </p:cNvSpPr>
              <p:nvPr/>
            </p:nvSpPr>
            <p:spPr>
              <a:xfrm>
                <a:off x="6494838" y="2506229"/>
                <a:ext cx="4028795" cy="400815"/>
              </a:xfrm>
              <a:prstGeom prst="rect">
                <a:avLst/>
              </a:prstGeom>
              <a:blipFill>
                <a:blip r:embed="rId9"/>
                <a:stretch>
                  <a:fillRect r="-78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7834728" y="3084752"/>
                <a:ext cx="2774335" cy="40081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a:latin typeface="Cambria Math" panose="02040503050406030204" pitchFamily="18" charset="0"/>
                        </a:rPr>
                        <m:t>=</m:t>
                      </m:r>
                      <m:r>
                        <m:rPr>
                          <m:sty m:val="p"/>
                        </m:rPr>
                        <a:rPr lang="en-US" sz="2000">
                          <a:latin typeface="Cambria Math" panose="02040503050406030204" pitchFamily="18" charset="0"/>
                        </a:rPr>
                        <m:t>A</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B</m:t>
                              </m:r>
                            </m:e>
                          </m:acc>
                          <m:r>
                            <a:rPr lang="en-US" sz="2000">
                              <a:latin typeface="Cambria Math" panose="02040503050406030204" pitchFamily="18" charset="0"/>
                            </a:rPr>
                            <m:t>+</m:t>
                          </m:r>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C</m:t>
                              </m:r>
                            </m:e>
                          </m:acc>
                        </m:e>
                      </m:d>
                      <m:r>
                        <a:rPr lang="en-US" sz="2000">
                          <a:latin typeface="Cambria Math" panose="02040503050406030204" pitchFamily="18" charset="0"/>
                        </a:rPr>
                        <m:t>+</m:t>
                      </m:r>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B</m:t>
                          </m:r>
                        </m:e>
                      </m:acc>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C</m:t>
                              </m:r>
                            </m:e>
                          </m:acc>
                          <m:r>
                            <a:rPr lang="en-US" sz="2000">
                              <a:latin typeface="Cambria Math" panose="02040503050406030204" pitchFamily="18" charset="0"/>
                            </a:rPr>
                            <m:t>+</m:t>
                          </m:r>
                          <m:r>
                            <m:rPr>
                              <m:sty m:val="p"/>
                            </m:rPr>
                            <a:rPr lang="en-US" sz="2000">
                              <a:latin typeface="Cambria Math" panose="02040503050406030204" pitchFamily="18" charset="0"/>
                            </a:rPr>
                            <m:t>D</m:t>
                          </m:r>
                        </m:e>
                      </m:d>
                    </m:oMath>
                  </m:oMathPara>
                </a14:m>
                <a:endParaRPr lang="en-US" sz="2000" dirty="0"/>
              </a:p>
            </p:txBody>
          </p:sp>
        </mc:Choice>
        <mc:Fallback xmlns="">
          <p:sp>
            <p:nvSpPr>
              <p:cNvPr id="39" name="Rectangle 38"/>
              <p:cNvSpPr>
                <a:spLocks noRot="1" noChangeAspect="1" noMove="1" noResize="1" noEditPoints="1" noAdjustHandles="1" noChangeArrowheads="1" noChangeShapeType="1" noTextEdit="1"/>
              </p:cNvSpPr>
              <p:nvPr/>
            </p:nvSpPr>
            <p:spPr>
              <a:xfrm>
                <a:off x="7834728" y="3084752"/>
                <a:ext cx="2774335" cy="40081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p:cNvSpPr/>
              <p:nvPr/>
            </p:nvSpPr>
            <p:spPr>
              <a:xfrm>
                <a:off x="7909885" y="3630102"/>
                <a:ext cx="2796599" cy="468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a:latin typeface="Cambria Math" panose="02040503050406030204" pitchFamily="18" charset="0"/>
                        </a:rPr>
                        <m:t>=</m:t>
                      </m:r>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A</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B</m:t>
                                  </m:r>
                                </m:e>
                              </m:acc>
                              <m:r>
                                <a:rPr lang="en-US" sz="2000">
                                  <a:latin typeface="Cambria Math" panose="02040503050406030204" pitchFamily="18" charset="0"/>
                                </a:rPr>
                                <m:t>+</m:t>
                              </m:r>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C</m:t>
                                  </m:r>
                                </m:e>
                              </m:acc>
                            </m:e>
                          </m:d>
                          <m:r>
                            <a:rPr lang="en-US" sz="2000">
                              <a:latin typeface="Cambria Math" panose="02040503050406030204" pitchFamily="18" charset="0"/>
                            </a:rPr>
                            <m:t>+</m:t>
                          </m:r>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B</m:t>
                              </m:r>
                            </m:e>
                          </m:acc>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C</m:t>
                                  </m:r>
                                </m:e>
                              </m:acc>
                              <m:r>
                                <a:rPr lang="en-US" sz="2000">
                                  <a:latin typeface="Cambria Math" panose="02040503050406030204" pitchFamily="18" charset="0"/>
                                </a:rPr>
                                <m:t>+</m:t>
                              </m:r>
                              <m:r>
                                <m:rPr>
                                  <m:sty m:val="p"/>
                                </m:rPr>
                                <a:rPr lang="en-US" sz="2000">
                                  <a:latin typeface="Cambria Math" panose="02040503050406030204" pitchFamily="18" charset="0"/>
                                </a:rPr>
                                <m:t>D</m:t>
                              </m:r>
                            </m:e>
                          </m:d>
                        </m:e>
                      </m:acc>
                    </m:oMath>
                  </m:oMathPara>
                </a14:m>
                <a:endParaRPr lang="en-US" sz="2000" dirty="0"/>
              </a:p>
            </p:txBody>
          </p:sp>
        </mc:Choice>
        <mc:Fallback xmlns="">
          <p:sp>
            <p:nvSpPr>
              <p:cNvPr id="40" name="Rectangle 39"/>
              <p:cNvSpPr>
                <a:spLocks noRot="1" noChangeAspect="1" noMove="1" noResize="1" noEditPoints="1" noAdjustHandles="1" noChangeArrowheads="1" noChangeShapeType="1" noTextEdit="1"/>
              </p:cNvSpPr>
              <p:nvPr/>
            </p:nvSpPr>
            <p:spPr>
              <a:xfrm>
                <a:off x="7909885" y="3630102"/>
                <a:ext cx="2796599" cy="46884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7909884" y="4160477"/>
                <a:ext cx="3046796" cy="521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a:latin typeface="Cambria Math" panose="02040503050406030204" pitchFamily="18" charset="0"/>
                        </a:rPr>
                        <m:t>=</m:t>
                      </m:r>
                      <m:acc>
                        <m:accPr>
                          <m:chr m:val="̅"/>
                          <m:ctrlPr>
                            <a:rPr lang="en-US" sz="2000" i="1">
                              <a:latin typeface="Cambria Math" panose="02040503050406030204" pitchFamily="18" charset="0"/>
                            </a:rPr>
                          </m:ctrlPr>
                        </m:accPr>
                        <m:e>
                          <m:acc>
                            <m:accPr>
                              <m:chr m:val="̅"/>
                              <m:ctrlPr>
                                <a:rPr lang="en-US" sz="2000" i="1">
                                  <a:latin typeface="Cambria Math" panose="02040503050406030204" pitchFamily="18" charset="0"/>
                                </a:rPr>
                              </m:ctrlPr>
                            </m:accPr>
                            <m:e>
                              <m:d>
                                <m:dPr>
                                  <m:ctrlPr>
                                    <a:rPr lang="en-US" sz="2000" i="1">
                                      <a:latin typeface="Cambria Math" panose="02040503050406030204" pitchFamily="18" charset="0"/>
                                    </a:rPr>
                                  </m:ctrlPr>
                                </m:dPr>
                                <m:e>
                                  <m:r>
                                    <m:rPr>
                                      <m:sty m:val="p"/>
                                    </m:rPr>
                                    <a:rPr lang="en-US" sz="2000">
                                      <a:latin typeface="Cambria Math" panose="02040503050406030204" pitchFamily="18" charset="0"/>
                                    </a:rPr>
                                    <m:t>A</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B</m:t>
                                          </m:r>
                                        </m:e>
                                      </m:acc>
                                      <m:r>
                                        <a:rPr lang="en-US" sz="2000">
                                          <a:latin typeface="Cambria Math" panose="02040503050406030204" pitchFamily="18" charset="0"/>
                                        </a:rPr>
                                        <m:t>+</m:t>
                                      </m:r>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C</m:t>
                                          </m:r>
                                        </m:e>
                                      </m:acc>
                                    </m:e>
                                  </m:d>
                                </m:e>
                              </m:d>
                            </m:e>
                          </m:acc>
                          <m:r>
                            <a:rPr lang="en-US" sz="2000">
                              <a:latin typeface="Cambria Math" panose="02040503050406030204" pitchFamily="18" charset="0"/>
                            </a:rPr>
                            <m:t>.</m:t>
                          </m:r>
                          <m:acc>
                            <m:accPr>
                              <m:chr m:val="̅"/>
                              <m:ctrlPr>
                                <a:rPr lang="en-US" sz="2000" i="1">
                                  <a:latin typeface="Cambria Math" panose="02040503050406030204" pitchFamily="18" charset="0"/>
                                </a:rPr>
                              </m:ctrlPr>
                            </m:accPr>
                            <m:e>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B</m:t>
                                      </m:r>
                                    </m:e>
                                  </m:acc>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C</m:t>
                                          </m:r>
                                        </m:e>
                                      </m:acc>
                                      <m:r>
                                        <a:rPr lang="en-US" sz="2000">
                                          <a:latin typeface="Cambria Math" panose="02040503050406030204" pitchFamily="18" charset="0"/>
                                        </a:rPr>
                                        <m:t>+</m:t>
                                      </m:r>
                                      <m:r>
                                        <m:rPr>
                                          <m:sty m:val="p"/>
                                        </m:rPr>
                                        <a:rPr lang="en-US" sz="2000">
                                          <a:latin typeface="Cambria Math" panose="02040503050406030204" pitchFamily="18" charset="0"/>
                                        </a:rPr>
                                        <m:t>D</m:t>
                                      </m:r>
                                    </m:e>
                                  </m:d>
                                </m:e>
                              </m:d>
                            </m:e>
                          </m:acc>
                        </m:e>
                      </m:acc>
                    </m:oMath>
                  </m:oMathPara>
                </a14:m>
                <a:endParaRPr lang="en-US" sz="2000" dirty="0"/>
              </a:p>
            </p:txBody>
          </p:sp>
        </mc:Choice>
        <mc:Fallback xmlns="">
          <p:sp>
            <p:nvSpPr>
              <p:cNvPr id="41" name="Rectangle 40"/>
              <p:cNvSpPr>
                <a:spLocks noRot="1" noChangeAspect="1" noMove="1" noResize="1" noEditPoints="1" noAdjustHandles="1" noChangeArrowheads="1" noChangeShapeType="1" noTextEdit="1"/>
              </p:cNvSpPr>
              <p:nvPr/>
            </p:nvSpPr>
            <p:spPr>
              <a:xfrm>
                <a:off x="7909884" y="4160477"/>
                <a:ext cx="3046796" cy="52168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7935285" y="4714601"/>
                <a:ext cx="3298467" cy="7185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a:latin typeface="Cambria Math" panose="02040503050406030204" pitchFamily="18" charset="0"/>
                        </a:rPr>
                        <m:t>=</m:t>
                      </m:r>
                      <m:acc>
                        <m:accPr>
                          <m:chr m:val="̅"/>
                          <m:ctrlPr>
                            <a:rPr lang="en-US" sz="2000" i="1">
                              <a:latin typeface="Cambria Math" panose="02040503050406030204" pitchFamily="18" charset="0"/>
                            </a:rPr>
                          </m:ctrlPr>
                        </m:accPr>
                        <m:e>
                          <m:acc>
                            <m:accPr>
                              <m:chr m:val="̅"/>
                              <m:ctrlPr>
                                <a:rPr lang="en-US" sz="2000" i="1">
                                  <a:latin typeface="Cambria Math" panose="02040503050406030204" pitchFamily="18" charset="0"/>
                                </a:rPr>
                              </m:ctrlPr>
                            </m:accPr>
                            <m:e>
                              <m:d>
                                <m:dPr>
                                  <m:ctrlPr>
                                    <a:rPr lang="en-US" sz="2000" i="1">
                                      <a:latin typeface="Cambria Math" panose="02040503050406030204" pitchFamily="18" charset="0"/>
                                    </a:rPr>
                                  </m:ctrlPr>
                                </m:dPr>
                                <m:e>
                                  <m:r>
                                    <m:rPr>
                                      <m:sty m:val="p"/>
                                    </m:rPr>
                                    <a:rPr lang="en-US" sz="2000">
                                      <a:latin typeface="Cambria Math" panose="02040503050406030204" pitchFamily="18" charset="0"/>
                                    </a:rPr>
                                    <m:t>A</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B</m:t>
                                              </m:r>
                                            </m:e>
                                          </m:acc>
                                          <m:r>
                                            <a:rPr lang="en-US" sz="2000">
                                              <a:latin typeface="Cambria Math" panose="02040503050406030204" pitchFamily="18" charset="0"/>
                                            </a:rPr>
                                            <m:t>+</m:t>
                                          </m:r>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C</m:t>
                                              </m:r>
                                            </m:e>
                                          </m:acc>
                                        </m:e>
                                      </m:acc>
                                    </m:e>
                                  </m:d>
                                </m:e>
                              </m:d>
                            </m:e>
                          </m:acc>
                          <m:r>
                            <a:rPr lang="en-US" sz="2000">
                              <a:latin typeface="Cambria Math" panose="02040503050406030204" pitchFamily="18" charset="0"/>
                            </a:rPr>
                            <m:t>.</m:t>
                          </m:r>
                          <m:acc>
                            <m:accPr>
                              <m:chr m:val="̅"/>
                              <m:ctrlPr>
                                <a:rPr lang="en-US" sz="2000" i="1">
                                  <a:latin typeface="Cambria Math" panose="02040503050406030204" pitchFamily="18" charset="0"/>
                                </a:rPr>
                              </m:ctrlPr>
                            </m:accPr>
                            <m:e>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B</m:t>
                                      </m:r>
                                    </m:e>
                                  </m:acc>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C</m:t>
                                              </m:r>
                                            </m:e>
                                          </m:acc>
                                          <m:r>
                                            <a:rPr lang="en-US" sz="2000">
                                              <a:latin typeface="Cambria Math" panose="02040503050406030204" pitchFamily="18" charset="0"/>
                                            </a:rPr>
                                            <m:t>+</m:t>
                                          </m:r>
                                          <m:r>
                                            <m:rPr>
                                              <m:sty m:val="p"/>
                                            </m:rPr>
                                            <a:rPr lang="en-US" sz="2000">
                                              <a:latin typeface="Cambria Math" panose="02040503050406030204" pitchFamily="18" charset="0"/>
                                            </a:rPr>
                                            <m:t>D</m:t>
                                          </m:r>
                                        </m:e>
                                      </m:acc>
                                    </m:e>
                                  </m:d>
                                </m:e>
                              </m:d>
                            </m:e>
                          </m:acc>
                        </m:e>
                      </m:acc>
                    </m:oMath>
                  </m:oMathPara>
                </a14:m>
                <a:endParaRPr lang="en-US" sz="2000" dirty="0"/>
              </a:p>
            </p:txBody>
          </p:sp>
        </mc:Choice>
        <mc:Fallback xmlns="">
          <p:sp>
            <p:nvSpPr>
              <p:cNvPr id="42" name="Rectangle 41"/>
              <p:cNvSpPr>
                <a:spLocks noRot="1" noChangeAspect="1" noMove="1" noResize="1" noEditPoints="1" noAdjustHandles="1" noChangeArrowheads="1" noChangeShapeType="1" noTextEdit="1"/>
              </p:cNvSpPr>
              <p:nvPr/>
            </p:nvSpPr>
            <p:spPr>
              <a:xfrm>
                <a:off x="7935285" y="4714601"/>
                <a:ext cx="3298467" cy="718530"/>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6218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10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arn(inVertical)">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par>
                                <p:cTn id="25" presetID="16" presetClass="entr" presetSubtype="21"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barn(inVertical)">
                                      <p:cBhvr>
                                        <p:cTn id="27" dur="500"/>
                                        <p:tgtEl>
                                          <p:spTgt spid="32"/>
                                        </p:tgtEl>
                                      </p:cBhvr>
                                    </p:animEffect>
                                  </p:childTnLst>
                                </p:cTn>
                              </p:par>
                              <p:par>
                                <p:cTn id="28" presetID="16" presetClass="entr" presetSubtype="21"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barn(inVertical)">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arn(inVertical)">
                                      <p:cBhvr>
                                        <p:cTn id="35" dur="500"/>
                                        <p:tgtEl>
                                          <p:spTgt spid="17"/>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arn(inVertical)">
                                      <p:cBhvr>
                                        <p:cTn id="38" dur="500"/>
                                        <p:tgtEl>
                                          <p:spTgt spid="15"/>
                                        </p:tgtEl>
                                      </p:cBhvr>
                                    </p:animEffect>
                                  </p:childTnLst>
                                </p:cTn>
                              </p:par>
                              <p:par>
                                <p:cTn id="39" presetID="16" presetClass="entr" presetSubtype="21"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barn(inVertical)">
                                      <p:cBhvr>
                                        <p:cTn id="41" dur="500"/>
                                        <p:tgtEl>
                                          <p:spTgt spid="34"/>
                                        </p:tgtEl>
                                      </p:cBhvr>
                                    </p:animEffect>
                                  </p:childTnLst>
                                </p:cTn>
                              </p:par>
                              <p:par>
                                <p:cTn id="42" presetID="16" presetClass="entr" presetSubtype="21"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barn(inVertical)">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barn(inVertical)">
                                      <p:cBhvr>
                                        <p:cTn id="49" dur="500"/>
                                        <p:tgtEl>
                                          <p:spTgt spid="19"/>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barn(inVertical)">
                                      <p:cBhvr>
                                        <p:cTn id="52" dur="500"/>
                                        <p:tgtEl>
                                          <p:spTgt spid="20"/>
                                        </p:tgtEl>
                                      </p:cBhvr>
                                    </p:animEffect>
                                  </p:childTnLst>
                                </p:cTn>
                              </p:par>
                              <p:par>
                                <p:cTn id="53" presetID="16" presetClass="entr" presetSubtype="21"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barn(inVertical)">
                                      <p:cBhvr>
                                        <p:cTn id="55" dur="500"/>
                                        <p:tgtEl>
                                          <p:spTgt spid="36"/>
                                        </p:tgtEl>
                                      </p:cBhvr>
                                    </p:animEffect>
                                  </p:childTnLst>
                                </p:cTn>
                              </p:par>
                              <p:par>
                                <p:cTn id="56" presetID="16" presetClass="entr" presetSubtype="21"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barn(inVertical)">
                                      <p:cBhvr>
                                        <p:cTn id="58" dur="500"/>
                                        <p:tgtEl>
                                          <p:spTgt spid="24"/>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arn(inVertical)">
                                      <p:cBhvr>
                                        <p:cTn id="63" dur="500"/>
                                        <p:tgtEl>
                                          <p:spTgt spid="13"/>
                                        </p:tgtEl>
                                      </p:cBhvr>
                                    </p:animEffect>
                                  </p:childTnLst>
                                </p:cTn>
                              </p:par>
                              <p:par>
                                <p:cTn id="64" presetID="16" presetClass="entr" presetSubtype="21" fill="hold"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barn(inVertical)">
                                      <p:cBhvr>
                                        <p:cTn id="66" dur="500"/>
                                        <p:tgtEl>
                                          <p:spTgt spid="31"/>
                                        </p:tgtEl>
                                      </p:cBhvr>
                                    </p:animEffect>
                                  </p:childTnLst>
                                </p:cTn>
                              </p:par>
                              <p:par>
                                <p:cTn id="67" presetID="16" presetClass="entr" presetSubtype="21"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barn(inVertical)">
                                      <p:cBhvr>
                                        <p:cTn id="69" dur="500"/>
                                        <p:tgtEl>
                                          <p:spTgt spid="25"/>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barn(inVertical)">
                                      <p:cBhvr>
                                        <p:cTn id="74" dur="500"/>
                                        <p:tgtEl>
                                          <p:spTgt spid="27"/>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barn(inVertical)">
                                      <p:cBhvr>
                                        <p:cTn id="77" dur="500"/>
                                        <p:tgtEl>
                                          <p:spTgt spid="28"/>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barn(inVertical)">
                                      <p:cBhvr>
                                        <p:cTn id="80" dur="500"/>
                                        <p:tgtEl>
                                          <p:spTgt spid="29"/>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barn(inVertical)">
                                      <p:cBhvr>
                                        <p:cTn id="85" dur="500"/>
                                        <p:tgtEl>
                                          <p:spTgt spid="38"/>
                                        </p:tgtEl>
                                      </p:cBhvr>
                                    </p:animEffect>
                                  </p:childTnLst>
                                </p:cTn>
                              </p:par>
                            </p:childTnLst>
                          </p:cTn>
                        </p:par>
                      </p:childTnLst>
                    </p:cTn>
                  </p:par>
                  <p:par>
                    <p:cTn id="86" fill="hold">
                      <p:stCondLst>
                        <p:cond delay="indefinite"/>
                      </p:stCondLst>
                      <p:childTnLst>
                        <p:par>
                          <p:cTn id="87" fill="hold">
                            <p:stCondLst>
                              <p:cond delay="0"/>
                            </p:stCondLst>
                            <p:childTnLst>
                              <p:par>
                                <p:cTn id="88" presetID="16" presetClass="entr" presetSubtype="21" fill="hold" nodeType="clickEffect">
                                  <p:stCondLst>
                                    <p:cond delay="0"/>
                                  </p:stCondLst>
                                  <p:childTnLst>
                                    <p:set>
                                      <p:cBhvr>
                                        <p:cTn id="89" dur="1" fill="hold">
                                          <p:stCondLst>
                                            <p:cond delay="0"/>
                                          </p:stCondLst>
                                        </p:cTn>
                                        <p:tgtEl>
                                          <p:spTgt spid="39">
                                            <p:txEl>
                                              <p:pRg st="0" end="0"/>
                                            </p:txEl>
                                          </p:spTgt>
                                        </p:tgtEl>
                                        <p:attrNameLst>
                                          <p:attrName>style.visibility</p:attrName>
                                        </p:attrNameLst>
                                      </p:cBhvr>
                                      <p:to>
                                        <p:strVal val="visible"/>
                                      </p:to>
                                    </p:set>
                                    <p:animEffect transition="in" filter="barn(inVertical)">
                                      <p:cBhvr>
                                        <p:cTn id="90" dur="500"/>
                                        <p:tgtEl>
                                          <p:spTgt spid="39">
                                            <p:txEl>
                                              <p:pRg st="0" end="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6" presetClass="entr" presetSubtype="21" fill="hold" nodeType="clickEffect">
                                  <p:stCondLst>
                                    <p:cond delay="0"/>
                                  </p:stCondLst>
                                  <p:childTnLst>
                                    <p:set>
                                      <p:cBhvr>
                                        <p:cTn id="94" dur="1" fill="hold">
                                          <p:stCondLst>
                                            <p:cond delay="0"/>
                                          </p:stCondLst>
                                        </p:cTn>
                                        <p:tgtEl>
                                          <p:spTgt spid="40">
                                            <p:txEl>
                                              <p:pRg st="0" end="0"/>
                                            </p:txEl>
                                          </p:spTgt>
                                        </p:tgtEl>
                                        <p:attrNameLst>
                                          <p:attrName>style.visibility</p:attrName>
                                        </p:attrNameLst>
                                      </p:cBhvr>
                                      <p:to>
                                        <p:strVal val="visible"/>
                                      </p:to>
                                    </p:set>
                                    <p:animEffect transition="in" filter="barn(inVertical)">
                                      <p:cBhvr>
                                        <p:cTn id="95" dur="500"/>
                                        <p:tgtEl>
                                          <p:spTgt spid="40">
                                            <p:txEl>
                                              <p:pRg st="0" end="0"/>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6" presetClass="entr" presetSubtype="21" fill="hold" nodeType="clickEffect">
                                  <p:stCondLst>
                                    <p:cond delay="0"/>
                                  </p:stCondLst>
                                  <p:childTnLst>
                                    <p:set>
                                      <p:cBhvr>
                                        <p:cTn id="99" dur="1" fill="hold">
                                          <p:stCondLst>
                                            <p:cond delay="0"/>
                                          </p:stCondLst>
                                        </p:cTn>
                                        <p:tgtEl>
                                          <p:spTgt spid="41">
                                            <p:txEl>
                                              <p:pRg st="0" end="0"/>
                                            </p:txEl>
                                          </p:spTgt>
                                        </p:tgtEl>
                                        <p:attrNameLst>
                                          <p:attrName>style.visibility</p:attrName>
                                        </p:attrNameLst>
                                      </p:cBhvr>
                                      <p:to>
                                        <p:strVal val="visible"/>
                                      </p:to>
                                    </p:set>
                                    <p:animEffect transition="in" filter="barn(inVertical)">
                                      <p:cBhvr>
                                        <p:cTn id="100" dur="500"/>
                                        <p:tgtEl>
                                          <p:spTgt spid="41">
                                            <p:txEl>
                                              <p:pRg st="0" end="0"/>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6" presetClass="entr" presetSubtype="21" fill="hold" nodeType="clickEffect">
                                  <p:stCondLst>
                                    <p:cond delay="0"/>
                                  </p:stCondLst>
                                  <p:childTnLst>
                                    <p:set>
                                      <p:cBhvr>
                                        <p:cTn id="104" dur="1" fill="hold">
                                          <p:stCondLst>
                                            <p:cond delay="0"/>
                                          </p:stCondLst>
                                        </p:cTn>
                                        <p:tgtEl>
                                          <p:spTgt spid="42">
                                            <p:txEl>
                                              <p:pRg st="0" end="0"/>
                                            </p:txEl>
                                          </p:spTgt>
                                        </p:tgtEl>
                                        <p:attrNameLst>
                                          <p:attrName>style.visibility</p:attrName>
                                        </p:attrNameLst>
                                      </p:cBhvr>
                                      <p:to>
                                        <p:strVal val="visible"/>
                                      </p:to>
                                    </p:set>
                                    <p:animEffect transition="in" filter="barn(inVertical)">
                                      <p:cBhvr>
                                        <p:cTn id="105" dur="500"/>
                                        <p:tgtEl>
                                          <p:spTgt spid="42">
                                            <p:txEl>
                                              <p:pRg st="0" end="0"/>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6" presetClass="entr" presetSubtype="21" fill="hold" grpId="0" nodeType="clickEffect">
                                  <p:stCondLst>
                                    <p:cond delay="0"/>
                                  </p:stCondLst>
                                  <p:childTnLst>
                                    <p:set>
                                      <p:cBhvr>
                                        <p:cTn id="109" dur="1" fill="hold">
                                          <p:stCondLst>
                                            <p:cond delay="0"/>
                                          </p:stCondLst>
                                        </p:cTn>
                                        <p:tgtEl>
                                          <p:spTgt spid="12"/>
                                        </p:tgtEl>
                                        <p:attrNameLst>
                                          <p:attrName>style.visibility</p:attrName>
                                        </p:attrNameLst>
                                      </p:cBhvr>
                                      <p:to>
                                        <p:strVal val="visible"/>
                                      </p:to>
                                    </p:set>
                                    <p:animEffect transition="in" filter="barn(inVertical)">
                                      <p:cBhvr>
                                        <p:cTn id="1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3" grpId="0" animBg="1"/>
      <p:bldP spid="14" grpId="0" animBg="1"/>
      <p:bldP spid="15" grpId="0" animBg="1"/>
      <p:bldP spid="17" grpId="0" animBg="1"/>
      <p:bldP spid="19" grpId="0" animBg="1"/>
      <p:bldP spid="20" grpId="0" animBg="1"/>
      <p:bldP spid="27" grpId="0"/>
      <p:bldP spid="28" grpId="0"/>
      <p:bldP spid="29" grpId="0"/>
      <p:bldP spid="3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6E08031-ACA1-40D1-827E-46A4A7D3EF1B}" type="slidenum">
              <a:rPr lang="en-US" smtClean="0"/>
              <a:pPr/>
              <a:t>59</a:t>
            </a:fld>
            <a:endParaRPr lang="en-US" dirty="0"/>
          </a:p>
        </p:txBody>
      </p:sp>
      <p:pic>
        <p:nvPicPr>
          <p:cNvPr id="7" name="Picture 6"/>
          <p:cNvPicPr>
            <a:picLocks noChangeAspect="1"/>
          </p:cNvPicPr>
          <p:nvPr/>
        </p:nvPicPr>
        <p:blipFill>
          <a:blip r:embed="rId2"/>
          <a:stretch>
            <a:fillRect/>
          </a:stretch>
        </p:blipFill>
        <p:spPr>
          <a:xfrm>
            <a:off x="3200400" y="2438401"/>
            <a:ext cx="6696394" cy="2895739"/>
          </a:xfrm>
          <a:prstGeom prst="rect">
            <a:avLst/>
          </a:prstGeom>
        </p:spPr>
      </p:pic>
      <p:sp>
        <p:nvSpPr>
          <p:cNvPr id="8" name="Title 1"/>
          <p:cNvSpPr>
            <a:spLocks noGrp="1"/>
          </p:cNvSpPr>
          <p:nvPr>
            <p:ph type="title"/>
          </p:nvPr>
        </p:nvSpPr>
        <p:spPr>
          <a:xfrm>
            <a:off x="1981200" y="228600"/>
            <a:ext cx="8305800" cy="533400"/>
          </a:xfrm>
        </p:spPr>
        <p:txBody>
          <a:bodyPr>
            <a:noAutofit/>
          </a:bodyPr>
          <a:lstStyle/>
          <a:p>
            <a:r>
              <a:rPr lang="en-US" sz="2800" b="1" dirty="0" err="1">
                <a:solidFill>
                  <a:schemeClr val="accent6">
                    <a:lumMod val="50000"/>
                  </a:schemeClr>
                </a:solidFill>
                <a:latin typeface="Times New Roman" panose="02020603050405020304" pitchFamily="18" charset="0"/>
                <a:cs typeface="Times New Roman" panose="02020603050405020304" pitchFamily="18" charset="0"/>
              </a:rPr>
              <a:t>Ví</a:t>
            </a:r>
            <a:r>
              <a:rPr lang="en-US" sz="2800" b="1" dirty="0">
                <a:solidFill>
                  <a:schemeClr val="accent6">
                    <a:lumMod val="50000"/>
                  </a:schemeClr>
                </a:solidFill>
                <a:latin typeface="Times New Roman" panose="02020603050405020304" pitchFamily="18" charset="0"/>
                <a:cs typeface="Times New Roman" panose="02020603050405020304" pitchFamily="18" charset="0"/>
              </a:rPr>
              <a:t> </a:t>
            </a:r>
            <a:r>
              <a:rPr lang="en-US" sz="2800" b="1" dirty="0" err="1">
                <a:solidFill>
                  <a:schemeClr val="accent6">
                    <a:lumMod val="50000"/>
                  </a:schemeClr>
                </a:solidFill>
                <a:latin typeface="Times New Roman" panose="02020603050405020304" pitchFamily="18" charset="0"/>
                <a:cs typeface="Times New Roman" panose="02020603050405020304" pitchFamily="18" charset="0"/>
              </a:rPr>
              <a:t>dụ</a:t>
            </a:r>
            <a:r>
              <a:rPr lang="en-US" sz="2800" b="1" dirty="0">
                <a:solidFill>
                  <a:schemeClr val="accent6">
                    <a:lumMod val="50000"/>
                  </a:schemeClr>
                </a:solidFill>
                <a:latin typeface="Times New Roman" panose="02020603050405020304" pitchFamily="18" charset="0"/>
                <a:cs typeface="Times New Roman" panose="02020603050405020304" pitchFamily="18" charset="0"/>
              </a:rPr>
              <a:t> thiết kế </a:t>
            </a:r>
            <a:r>
              <a:rPr lang="en-US" sz="2800" b="1" dirty="0" err="1">
                <a:solidFill>
                  <a:schemeClr val="accent6">
                    <a:lumMod val="50000"/>
                  </a:schemeClr>
                </a:solidFill>
                <a:latin typeface="Times New Roman" panose="02020603050405020304" pitchFamily="18" charset="0"/>
                <a:cs typeface="Times New Roman" panose="02020603050405020304" pitchFamily="18" charset="0"/>
              </a:rPr>
              <a:t>mạch</a:t>
            </a:r>
            <a:r>
              <a:rPr lang="en-US" sz="2800" b="1" dirty="0">
                <a:solidFill>
                  <a:schemeClr val="accent6">
                    <a:lumMod val="50000"/>
                  </a:schemeClr>
                </a:solidFill>
                <a:latin typeface="Times New Roman" panose="02020603050405020304" pitchFamily="18" charset="0"/>
                <a:cs typeface="Times New Roman" panose="02020603050405020304" pitchFamily="18" charset="0"/>
              </a:rPr>
              <a:t> logic</a:t>
            </a:r>
            <a:endParaRPr lang="en-US" sz="2800"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9" name="Rectangle 8"/>
              <p:cNvSpPr/>
              <p:nvPr/>
            </p:nvSpPr>
            <p:spPr>
              <a:xfrm>
                <a:off x="3583156" y="1258346"/>
                <a:ext cx="4758931" cy="743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F</m:t>
                      </m:r>
                      <m:d>
                        <m:dPr>
                          <m:ctrlPr>
                            <a:rPr lang="en-US" sz="2400" i="1">
                              <a:latin typeface="Cambria Math" panose="02040503050406030204" pitchFamily="18" charset="0"/>
                            </a:rPr>
                          </m:ctrlPr>
                        </m:dPr>
                        <m:e>
                          <m:r>
                            <m:rPr>
                              <m:sty m:val="p"/>
                            </m:rPr>
                            <a:rPr lang="en-US" sz="2400">
                              <a:latin typeface="Cambria Math" panose="02040503050406030204" pitchFamily="18" charset="0"/>
                            </a:rPr>
                            <m:t>A</m:t>
                          </m:r>
                          <m:r>
                            <a:rPr lang="en-US" sz="2400">
                              <a:latin typeface="Cambria Math" panose="02040503050406030204" pitchFamily="18" charset="0"/>
                            </a:rPr>
                            <m:t>,</m:t>
                          </m:r>
                          <m:r>
                            <m:rPr>
                              <m:sty m:val="p"/>
                            </m:rPr>
                            <a:rPr lang="en-US" sz="2400">
                              <a:latin typeface="Cambria Math" panose="02040503050406030204" pitchFamily="18" charset="0"/>
                            </a:rPr>
                            <m:t>B</m:t>
                          </m:r>
                          <m:r>
                            <a:rPr lang="en-US" sz="2400">
                              <a:latin typeface="Cambria Math" panose="02040503050406030204" pitchFamily="18" charset="0"/>
                            </a:rPr>
                            <m:t>,</m:t>
                          </m:r>
                          <m:r>
                            <m:rPr>
                              <m:sty m:val="p"/>
                            </m:rPr>
                            <a:rPr lang="en-US" sz="2400">
                              <a:latin typeface="Cambria Math" panose="02040503050406030204" pitchFamily="18" charset="0"/>
                            </a:rPr>
                            <m:t>C</m:t>
                          </m:r>
                          <m:r>
                            <a:rPr lang="en-US" sz="2400">
                              <a:latin typeface="Cambria Math" panose="02040503050406030204" pitchFamily="18" charset="0"/>
                            </a:rPr>
                            <m:t>,</m:t>
                          </m:r>
                          <m:r>
                            <m:rPr>
                              <m:sty m:val="p"/>
                            </m:rPr>
                            <a:rPr lang="en-US" sz="2400">
                              <a:latin typeface="Cambria Math" panose="02040503050406030204" pitchFamily="18" charset="0"/>
                            </a:rPr>
                            <m:t>D</m:t>
                          </m:r>
                        </m:e>
                      </m:d>
                      <m:r>
                        <a:rPr lang="en-US" sz="2400">
                          <a:latin typeface="Cambria Math" panose="02040503050406030204" pitchFamily="18" charset="0"/>
                        </a:rPr>
                        <m:t>==</m:t>
                      </m:r>
                      <m:acc>
                        <m:accPr>
                          <m:chr m:val="̅"/>
                          <m:ctrlPr>
                            <a:rPr lang="en-US" sz="2400" i="1">
                              <a:latin typeface="Cambria Math" panose="02040503050406030204" pitchFamily="18" charset="0"/>
                            </a:rPr>
                          </m:ctrlPr>
                        </m:accPr>
                        <m:e>
                          <m:acc>
                            <m:accPr>
                              <m:chr m:val="̅"/>
                              <m:ctrlPr>
                                <a:rPr lang="en-US" sz="2400" i="1">
                                  <a:latin typeface="Cambria Math" panose="02040503050406030204" pitchFamily="18" charset="0"/>
                                </a:rPr>
                              </m:ctrlPr>
                            </m:accPr>
                            <m:e>
                              <m:d>
                                <m:dPr>
                                  <m:ctrlPr>
                                    <a:rPr lang="en-US" sz="2400" i="1">
                                      <a:latin typeface="Cambria Math" panose="02040503050406030204" pitchFamily="18" charset="0"/>
                                    </a:rPr>
                                  </m:ctrlPr>
                                </m:dPr>
                                <m:e>
                                  <m:r>
                                    <m:rPr>
                                      <m:sty m:val="p"/>
                                    </m:rPr>
                                    <a:rPr lang="en-US" sz="2400">
                                      <a:latin typeface="Cambria Math" panose="02040503050406030204" pitchFamily="18" charset="0"/>
                                    </a:rPr>
                                    <m:t>A</m:t>
                                  </m:r>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m:rPr>
                                              <m:sty m:val="p"/>
                                            </m:rPr>
                                            <a:rPr lang="en-US" sz="2400">
                                              <a:latin typeface="Cambria Math" panose="02040503050406030204" pitchFamily="18" charset="0"/>
                                            </a:rPr>
                                            <m:t>BC</m:t>
                                          </m:r>
                                        </m:e>
                                      </m:acc>
                                    </m:e>
                                  </m:d>
                                </m:e>
                              </m:d>
                            </m:e>
                          </m:acc>
                          <m:r>
                            <a:rPr lang="en-US" sz="2400">
                              <a:latin typeface="Cambria Math" panose="02040503050406030204" pitchFamily="18" charset="0"/>
                            </a:rPr>
                            <m:t>.</m:t>
                          </m:r>
                          <m:acc>
                            <m:accPr>
                              <m:chr m:val="̅"/>
                              <m:ctrlPr>
                                <a:rPr lang="en-US" sz="2400" i="1">
                                  <a:latin typeface="Cambria Math" panose="02040503050406030204" pitchFamily="18" charset="0"/>
                                </a:rPr>
                              </m:ctrlPr>
                            </m:accPr>
                            <m:e>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m:rPr>
                                          <m:sty m:val="p"/>
                                        </m:rPr>
                                        <a:rPr lang="en-US" sz="2400">
                                          <a:latin typeface="Cambria Math" panose="02040503050406030204" pitchFamily="18" charset="0"/>
                                        </a:rPr>
                                        <m:t>B</m:t>
                                      </m:r>
                                    </m:e>
                                  </m:acc>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m:rPr>
                                              <m:sty m:val="p"/>
                                            </m:rPr>
                                            <a:rPr lang="en-US" sz="2400">
                                              <a:latin typeface="Cambria Math" panose="02040503050406030204" pitchFamily="18" charset="0"/>
                                            </a:rPr>
                                            <m:t>C</m:t>
                                          </m:r>
                                          <m:acc>
                                            <m:accPr>
                                              <m:chr m:val="̅"/>
                                              <m:ctrlPr>
                                                <a:rPr lang="en-US" sz="2400" i="1">
                                                  <a:latin typeface="Cambria Math" panose="02040503050406030204" pitchFamily="18" charset="0"/>
                                                </a:rPr>
                                              </m:ctrlPr>
                                            </m:accPr>
                                            <m:e>
                                              <m:r>
                                                <m:rPr>
                                                  <m:sty m:val="p"/>
                                                </m:rPr>
                                                <a:rPr lang="en-US" sz="2400">
                                                  <a:latin typeface="Cambria Math" panose="02040503050406030204" pitchFamily="18" charset="0"/>
                                                </a:rPr>
                                                <m:t>D</m:t>
                                              </m:r>
                                            </m:e>
                                          </m:acc>
                                        </m:e>
                                      </m:acc>
                                    </m:e>
                                  </m:d>
                                </m:e>
                              </m:d>
                            </m:e>
                          </m:acc>
                        </m:e>
                      </m:acc>
                    </m:oMath>
                  </m:oMathPara>
                </a14:m>
                <a:endParaRPr lang="en-US" sz="2400" dirty="0"/>
              </a:p>
            </p:txBody>
          </p:sp>
        </mc:Choice>
        <mc:Fallback xmlns="">
          <p:sp>
            <p:nvSpPr>
              <p:cNvPr id="9" name="Rectangle 8"/>
              <p:cNvSpPr>
                <a:spLocks noRot="1" noChangeAspect="1" noMove="1" noResize="1" noEditPoints="1" noAdjustHandles="1" noChangeArrowheads="1" noChangeShapeType="1" noTextEdit="1"/>
              </p:cNvSpPr>
              <p:nvPr/>
            </p:nvSpPr>
            <p:spPr>
              <a:xfrm>
                <a:off x="3583156" y="1258346"/>
                <a:ext cx="4758931" cy="74328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0280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87552"/>
            <a:ext cx="8229600" cy="563562"/>
          </a:xfrm>
        </p:spPr>
        <p:txBody>
          <a:bodyPr>
            <a:normAutofit fontScale="90000"/>
          </a:bodyPr>
          <a:lstStyle/>
          <a:p>
            <a:pPr algn="l"/>
            <a:r>
              <a:rPr lang="en-US" sz="3600" b="1" dirty="0" smtClean="0">
                <a:solidFill>
                  <a:schemeClr val="bg2">
                    <a:lumMod val="25000"/>
                  </a:schemeClr>
                </a:solidFill>
                <a:latin typeface="Times New Roman" panose="02020603050405020304" pitchFamily="18" charset="0"/>
                <a:cs typeface="Times New Roman" panose="02020603050405020304" pitchFamily="18" charset="0"/>
              </a:rPr>
              <a:t>MỤC TIÊU </a:t>
            </a:r>
            <a:endParaRPr lang="en-US" sz="3600" dirty="0">
              <a:solidFill>
                <a:schemeClr val="bg2">
                  <a:lumMod val="25000"/>
                </a:schemeClr>
              </a:solidFill>
            </a:endParaRPr>
          </a:p>
        </p:txBody>
      </p:sp>
      <p:sp>
        <p:nvSpPr>
          <p:cNvPr id="3" name="Content Placeholder 2"/>
          <p:cNvSpPr>
            <a:spLocks noGrp="1"/>
          </p:cNvSpPr>
          <p:nvPr>
            <p:ph idx="1"/>
          </p:nvPr>
        </p:nvSpPr>
        <p:spPr>
          <a:xfrm>
            <a:off x="261257" y="1846944"/>
            <a:ext cx="11321143" cy="3305627"/>
          </a:xfrm>
        </p:spPr>
        <p:txBody>
          <a:bodyPr>
            <a:normAutofit/>
          </a:bodyPr>
          <a:lstStyle/>
          <a:p>
            <a:pPr>
              <a:lnSpc>
                <a:spcPct val="150000"/>
              </a:lnSpc>
              <a:spcBef>
                <a:spcPts val="600"/>
              </a:spcBef>
              <a:buFont typeface="Wingdings" panose="05000000000000000000" pitchFamily="2" charset="2"/>
              <a:buChar char="Ø"/>
            </a:pPr>
            <a:r>
              <a:rPr lang="en-US" sz="2800" b="1" dirty="0" err="1" smtClean="0">
                <a:solidFill>
                  <a:srgbClr val="C00000"/>
                </a:solidFill>
                <a:latin typeface="Times New Roman" panose="02020603050405020304" pitchFamily="18" charset="0"/>
                <a:cs typeface="Times New Roman" panose="02020603050405020304" pitchFamily="18" charset="0"/>
              </a:rPr>
              <a:t>Biểu</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diễn</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và</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thực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hiện</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được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các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phép</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toán</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số</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học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trong</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các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hệ</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đếm</a:t>
            </a:r>
            <a:endParaRPr lang="en-US" sz="2800" b="1" dirty="0" smtClean="0">
              <a:solidFill>
                <a:srgbClr val="C00000"/>
              </a:solidFill>
              <a:latin typeface="Times New Roman" panose="02020603050405020304" pitchFamily="18" charset="0"/>
              <a:cs typeface="Times New Roman" panose="02020603050405020304" pitchFamily="18" charset="0"/>
            </a:endParaRPr>
          </a:p>
          <a:p>
            <a:pPr>
              <a:lnSpc>
                <a:spcPct val="150000"/>
              </a:lnSpc>
              <a:spcBef>
                <a:spcPts val="600"/>
              </a:spcBef>
              <a:buFont typeface="Wingdings" panose="05000000000000000000" pitchFamily="2" charset="2"/>
              <a:buChar char="Ø"/>
            </a:pPr>
            <a:r>
              <a:rPr lang="en-US" sz="2800" b="1" dirty="0" err="1" smtClean="0">
                <a:solidFill>
                  <a:srgbClr val="C00000"/>
                </a:solidFill>
                <a:latin typeface="Times New Roman" panose="02020603050405020304" pitchFamily="18" charset="0"/>
                <a:cs typeface="Times New Roman" panose="02020603050405020304" pitchFamily="18" charset="0"/>
              </a:rPr>
              <a:t>Chuyển</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đổi</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được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giữa</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các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hệ</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đếm</a:t>
            </a:r>
            <a:endParaRPr lang="en-US" sz="2800" b="1" dirty="0">
              <a:solidFill>
                <a:srgbClr val="C00000"/>
              </a:solidFill>
              <a:latin typeface="Times New Roman" panose="02020603050405020304" pitchFamily="18" charset="0"/>
              <a:cs typeface="Times New Roman" panose="02020603050405020304" pitchFamily="18" charset="0"/>
            </a:endParaRPr>
          </a:p>
          <a:p>
            <a:pPr>
              <a:lnSpc>
                <a:spcPct val="150000"/>
              </a:lnSpc>
              <a:spcBef>
                <a:spcPts val="600"/>
              </a:spcBef>
              <a:buFont typeface="Wingdings" panose="05000000000000000000" pitchFamily="2" charset="2"/>
              <a:buChar char="Ø"/>
            </a:pPr>
            <a:r>
              <a:rPr lang="en-US" sz="2800" b="1" dirty="0" err="1">
                <a:solidFill>
                  <a:srgbClr val="C00000"/>
                </a:solidFill>
                <a:latin typeface="Times New Roman" panose="02020603050405020304" pitchFamily="18" charset="0"/>
                <a:cs typeface="Times New Roman" panose="02020603050405020304" pitchFamily="18" charset="0"/>
              </a:rPr>
              <a:t>Biểu</a:t>
            </a:r>
            <a:r>
              <a:rPr lang="en-US" sz="2800" b="1" dirty="0">
                <a:solidFill>
                  <a:srgbClr val="C00000"/>
                </a:solidFill>
                <a:latin typeface="Times New Roman" panose="02020603050405020304" pitchFamily="18" charset="0"/>
                <a:cs typeface="Times New Roman" panose="02020603050405020304" pitchFamily="18" charset="0"/>
              </a:rPr>
              <a:t> </a:t>
            </a:r>
            <a:r>
              <a:rPr lang="en-US" sz="2800" b="1" dirty="0" err="1">
                <a:solidFill>
                  <a:srgbClr val="C00000"/>
                </a:solidFill>
                <a:latin typeface="Times New Roman" panose="02020603050405020304" pitchFamily="18" charset="0"/>
                <a:cs typeface="Times New Roman" panose="02020603050405020304" pitchFamily="18" charset="0"/>
              </a:rPr>
              <a:t>diễn</a:t>
            </a:r>
            <a:r>
              <a:rPr lang="en-US" sz="2800" b="1" dirty="0">
                <a:solidFill>
                  <a:srgbClr val="C00000"/>
                </a:solidFill>
                <a:latin typeface="Times New Roman" panose="02020603050405020304" pitchFamily="18" charset="0"/>
                <a:cs typeface="Times New Roman" panose="02020603050405020304" pitchFamily="18" charset="0"/>
              </a:rPr>
              <a:t> </a:t>
            </a:r>
            <a:r>
              <a:rPr lang="en-US" sz="2800" b="1" dirty="0" err="1">
                <a:solidFill>
                  <a:srgbClr val="C00000"/>
                </a:solidFill>
                <a:latin typeface="Times New Roman" panose="02020603050405020304" pitchFamily="18" charset="0"/>
                <a:cs typeface="Times New Roman" panose="02020603050405020304" pitchFamily="18" charset="0"/>
              </a:rPr>
              <a:t>và</a:t>
            </a:r>
            <a:r>
              <a:rPr lang="en-US" sz="2800" b="1" dirty="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thực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hiện</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được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các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a:solidFill>
                  <a:srgbClr val="C00000"/>
                </a:solidFill>
                <a:latin typeface="Times New Roman" panose="02020603050405020304" pitchFamily="18" charset="0"/>
                <a:cs typeface="Times New Roman" panose="02020603050405020304" pitchFamily="18" charset="0"/>
              </a:rPr>
              <a:t>phép</a:t>
            </a:r>
            <a:r>
              <a:rPr lang="en-US" sz="2800" b="1" dirty="0">
                <a:solidFill>
                  <a:srgbClr val="C00000"/>
                </a:solidFill>
                <a:latin typeface="Times New Roman" panose="02020603050405020304" pitchFamily="18" charset="0"/>
                <a:cs typeface="Times New Roman" panose="02020603050405020304" pitchFamily="18" charset="0"/>
              </a:rPr>
              <a:t> </a:t>
            </a:r>
            <a:r>
              <a:rPr lang="en-US" sz="2800" b="1" dirty="0" err="1">
                <a:solidFill>
                  <a:srgbClr val="C00000"/>
                </a:solidFill>
                <a:latin typeface="Times New Roman" panose="02020603050405020304" pitchFamily="18" charset="0"/>
                <a:cs typeface="Times New Roman" panose="02020603050405020304" pitchFamily="18" charset="0"/>
              </a:rPr>
              <a:t>toán</a:t>
            </a:r>
            <a:r>
              <a:rPr lang="en-US" sz="2800" b="1" dirty="0">
                <a:solidFill>
                  <a:srgbClr val="C00000"/>
                </a:solidFill>
                <a:latin typeface="Times New Roman" panose="02020603050405020304" pitchFamily="18" charset="0"/>
                <a:cs typeface="Times New Roman" panose="02020603050405020304" pitchFamily="18" charset="0"/>
              </a:rPr>
              <a:t> </a:t>
            </a:r>
            <a:r>
              <a:rPr lang="en-US" sz="2800" b="1" dirty="0" err="1">
                <a:solidFill>
                  <a:srgbClr val="C00000"/>
                </a:solidFill>
                <a:latin typeface="Times New Roman" panose="02020603050405020304" pitchFamily="18" charset="0"/>
                <a:cs typeface="Times New Roman" panose="02020603050405020304" pitchFamily="18" charset="0"/>
              </a:rPr>
              <a:t>với</a:t>
            </a:r>
            <a:r>
              <a:rPr lang="en-US" sz="2800" b="1" dirty="0">
                <a:solidFill>
                  <a:srgbClr val="C00000"/>
                </a:solidFill>
                <a:latin typeface="Times New Roman" panose="02020603050405020304" pitchFamily="18" charset="0"/>
                <a:cs typeface="Times New Roman" panose="02020603050405020304" pitchFamily="18" charset="0"/>
              </a:rPr>
              <a:t> số </a:t>
            </a:r>
            <a:r>
              <a:rPr lang="en-US" sz="2800" b="1" dirty="0" err="1">
                <a:solidFill>
                  <a:srgbClr val="C00000"/>
                </a:solidFill>
                <a:latin typeface="Times New Roman" panose="02020603050405020304" pitchFamily="18" charset="0"/>
                <a:cs typeface="Times New Roman" panose="02020603050405020304" pitchFamily="18" charset="0"/>
              </a:rPr>
              <a:t>nhị</a:t>
            </a:r>
            <a:r>
              <a:rPr lang="en-US" sz="2800" b="1" dirty="0">
                <a:solidFill>
                  <a:srgbClr val="C00000"/>
                </a:solidFill>
                <a:latin typeface="Times New Roman" panose="02020603050405020304" pitchFamily="18" charset="0"/>
                <a:cs typeface="Times New Roman" panose="02020603050405020304" pitchFamily="18" charset="0"/>
              </a:rPr>
              <a:t> phân </a:t>
            </a:r>
            <a:r>
              <a:rPr lang="en-US" sz="2800" b="1" dirty="0" err="1">
                <a:solidFill>
                  <a:srgbClr val="C00000"/>
                </a:solidFill>
                <a:latin typeface="Times New Roman" panose="02020603050405020304" pitchFamily="18" charset="0"/>
                <a:cs typeface="Times New Roman" panose="02020603050405020304" pitchFamily="18" charset="0"/>
              </a:rPr>
              <a:t>có</a:t>
            </a:r>
            <a:r>
              <a:rPr lang="en-US" sz="2800" b="1" dirty="0">
                <a:solidFill>
                  <a:srgbClr val="C00000"/>
                </a:solidFill>
                <a:latin typeface="Times New Roman" panose="02020603050405020304" pitchFamily="18" charset="0"/>
                <a:cs typeface="Times New Roman" panose="02020603050405020304" pitchFamily="18" charset="0"/>
              </a:rPr>
              <a:t> </a:t>
            </a:r>
            <a:r>
              <a:rPr lang="en-US" sz="2800" b="1" dirty="0" err="1">
                <a:solidFill>
                  <a:srgbClr val="C00000"/>
                </a:solidFill>
                <a:latin typeface="Times New Roman" panose="02020603050405020304" pitchFamily="18" charset="0"/>
                <a:cs typeface="Times New Roman" panose="02020603050405020304" pitchFamily="18" charset="0"/>
              </a:rPr>
              <a:t>dấu</a:t>
            </a:r>
            <a:endParaRPr lang="en-US" sz="2800" b="1" dirty="0">
              <a:solidFill>
                <a:srgbClr val="C00000"/>
              </a:solidFill>
              <a:latin typeface="Times New Roman" panose="02020603050405020304" pitchFamily="18" charset="0"/>
              <a:cs typeface="Times New Roman" panose="02020603050405020304" pitchFamily="18" charset="0"/>
            </a:endParaRPr>
          </a:p>
          <a:p>
            <a:pPr>
              <a:lnSpc>
                <a:spcPct val="150000"/>
              </a:lnSpc>
              <a:spcBef>
                <a:spcPts val="600"/>
              </a:spcBef>
              <a:buFont typeface="Wingdings" panose="05000000000000000000" pitchFamily="2" charset="2"/>
              <a:buChar char="Ø"/>
            </a:pPr>
            <a:r>
              <a:rPr lang="en-US" sz="2800" b="1" dirty="0" err="1" smtClean="0">
                <a:solidFill>
                  <a:srgbClr val="C00000"/>
                </a:solidFill>
                <a:latin typeface="Times New Roman" panose="02020603050405020304" pitchFamily="18" charset="0"/>
                <a:cs typeface="Times New Roman" panose="02020603050405020304" pitchFamily="18" charset="0"/>
              </a:rPr>
              <a:t>Hiểu</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được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một</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số</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mã</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nhị</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phân</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thông</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dụng</a:t>
            </a:r>
            <a:endParaRPr lang="en-US" sz="2800" b="1" dirty="0">
              <a:solidFill>
                <a:srgbClr val="C0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A8707075-541A-4CB2-8C7D-C1C20183CA57}" type="slidenum">
              <a:rPr lang="en-US" smtClean="0"/>
              <a:pPr/>
              <a:t>6</a:t>
            </a:fld>
            <a:endParaRPr lang="en-US" dirty="0"/>
          </a:p>
        </p:txBody>
      </p:sp>
    </p:spTree>
    <p:extLst>
      <p:ext uri="{BB962C8B-B14F-4D97-AF65-F5344CB8AC3E}">
        <p14:creationId xmlns:p14="http://schemas.microsoft.com/office/powerpoint/2010/main" val="358186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10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10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10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10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10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F15458C2-0F49-4C52-9CF3-318ACF9231A0}" type="slidenum">
              <a:rPr lang="en-US"/>
              <a:pPr/>
              <a:t>60</a:t>
            </a:fld>
            <a:endParaRPr lang="en-US"/>
          </a:p>
        </p:txBody>
      </p:sp>
      <p:pic>
        <p:nvPicPr>
          <p:cNvPr id="1331204" name="Picture 4"/>
          <p:cNvPicPr>
            <a:picLocks noChangeAspect="1" noChangeArrowheads="1"/>
          </p:cNvPicPr>
          <p:nvPr/>
        </p:nvPicPr>
        <p:blipFill>
          <a:blip r:embed="rId2"/>
          <a:srcRect/>
          <a:stretch>
            <a:fillRect/>
          </a:stretch>
        </p:blipFill>
        <p:spPr bwMode="auto">
          <a:xfrm>
            <a:off x="362418" y="928352"/>
            <a:ext cx="3733800" cy="2882545"/>
          </a:xfrm>
          <a:prstGeom prst="rect">
            <a:avLst/>
          </a:prstGeom>
          <a:noFill/>
        </p:spPr>
      </p:pic>
      <p:pic>
        <p:nvPicPr>
          <p:cNvPr id="1331205" name="Picture 5"/>
          <p:cNvPicPr>
            <a:picLocks noChangeAspect="1" noChangeArrowheads="1"/>
          </p:cNvPicPr>
          <p:nvPr/>
        </p:nvPicPr>
        <p:blipFill>
          <a:blip r:embed="rId3"/>
          <a:srcRect/>
          <a:stretch>
            <a:fillRect/>
          </a:stretch>
        </p:blipFill>
        <p:spPr bwMode="auto">
          <a:xfrm>
            <a:off x="5397061" y="909125"/>
            <a:ext cx="3143223" cy="2794422"/>
          </a:xfrm>
          <a:prstGeom prst="rect">
            <a:avLst/>
          </a:prstGeom>
          <a:noFill/>
        </p:spPr>
      </p:pic>
      <p:pic>
        <p:nvPicPr>
          <p:cNvPr id="7" name="Picture 4"/>
          <p:cNvPicPr>
            <a:picLocks noChangeAspect="1" noChangeArrowheads="1"/>
          </p:cNvPicPr>
          <p:nvPr/>
        </p:nvPicPr>
        <p:blipFill>
          <a:blip r:embed="rId4"/>
          <a:srcRect/>
          <a:stretch>
            <a:fillRect/>
          </a:stretch>
        </p:blipFill>
        <p:spPr bwMode="auto">
          <a:xfrm>
            <a:off x="2229318" y="3825745"/>
            <a:ext cx="3733800" cy="2743200"/>
          </a:xfrm>
          <a:prstGeom prst="rect">
            <a:avLst/>
          </a:prstGeom>
          <a:noFill/>
        </p:spPr>
      </p:pic>
      <p:pic>
        <p:nvPicPr>
          <p:cNvPr id="8" name="Picture 5"/>
          <p:cNvPicPr>
            <a:picLocks noChangeAspect="1" noChangeArrowheads="1"/>
          </p:cNvPicPr>
          <p:nvPr/>
        </p:nvPicPr>
        <p:blipFill>
          <a:blip r:embed="rId5"/>
          <a:srcRect/>
          <a:stretch>
            <a:fillRect/>
          </a:stretch>
        </p:blipFill>
        <p:spPr bwMode="auto">
          <a:xfrm>
            <a:off x="7477797" y="3883467"/>
            <a:ext cx="3124200" cy="2634723"/>
          </a:xfrm>
          <a:prstGeom prst="rect">
            <a:avLst/>
          </a:prstGeom>
          <a:noFill/>
        </p:spPr>
      </p:pic>
      <p:sp>
        <p:nvSpPr>
          <p:cNvPr id="9" name="Rectangle 3"/>
          <p:cNvSpPr txBox="1">
            <a:spLocks noChangeArrowheads="1"/>
          </p:cNvSpPr>
          <p:nvPr/>
        </p:nvSpPr>
        <p:spPr>
          <a:xfrm>
            <a:off x="0" y="72991"/>
            <a:ext cx="8229600" cy="700088"/>
          </a:xfrm>
          <a:prstGeom prst="rect">
            <a:avLst/>
          </a:prstGeom>
        </p:spPr>
        <p:txBody>
          <a:bodyPr vert="horz" lIns="91440" tIns="45720" rIns="91440" bIns="45720" rtlCol="0" anchor="ctr">
            <a:noAutofit/>
          </a:bodyPr>
          <a:lstStyle>
            <a:lvl1pPr algn="ctr" defTabSz="914400" eaLnBrk="1" latinLnBrk="0" hangingPunct="1">
              <a:buNone/>
              <a:defRPr sz="3200" b="1">
                <a:solidFill>
                  <a:schemeClr val="accent1">
                    <a:lumMod val="50000"/>
                  </a:schemeClr>
                </a:solidFill>
                <a:latin typeface="Times New Roman" panose="02020603050405020304" pitchFamily="18" charset="0"/>
                <a:ea typeface="+mj-ea"/>
                <a:cs typeface="Times New Roman" panose="02020603050405020304" pitchFamily="18" charset="0"/>
              </a:defRPr>
            </a:lvl1pPr>
          </a:lstStyle>
          <a:p>
            <a:pPr algn="l"/>
            <a:r>
              <a:rPr lang="en-US" dirty="0" smtClean="0">
                <a:solidFill>
                  <a:srgbClr val="C00000"/>
                </a:solidFill>
              </a:rPr>
              <a:t>1.5. </a:t>
            </a:r>
            <a:r>
              <a:rPr lang="en-US" dirty="0" err="1" smtClean="0">
                <a:solidFill>
                  <a:srgbClr val="C00000"/>
                </a:solidFill>
              </a:rPr>
              <a:t>Cổng</a:t>
            </a:r>
            <a:r>
              <a:rPr lang="en-US" dirty="0" smtClean="0">
                <a:solidFill>
                  <a:srgbClr val="C00000"/>
                </a:solidFill>
              </a:rPr>
              <a:t> logic – </a:t>
            </a:r>
            <a:r>
              <a:rPr lang="en-US" dirty="0" err="1" smtClean="0">
                <a:solidFill>
                  <a:srgbClr val="C00000"/>
                </a:solidFill>
              </a:rPr>
              <a:t>Một</a:t>
            </a:r>
            <a:r>
              <a:rPr lang="en-US" dirty="0" smtClean="0">
                <a:solidFill>
                  <a:srgbClr val="C00000"/>
                </a:solidFill>
              </a:rPr>
              <a:t> </a:t>
            </a:r>
            <a:r>
              <a:rPr lang="en-US" dirty="0" err="1" smtClean="0">
                <a:solidFill>
                  <a:srgbClr val="C00000"/>
                </a:solidFill>
              </a:rPr>
              <a:t>số</a:t>
            </a:r>
            <a:r>
              <a:rPr lang="en-US" dirty="0" smtClean="0">
                <a:solidFill>
                  <a:srgbClr val="C00000"/>
                </a:solidFill>
              </a:rPr>
              <a:t> IC (AND)</a:t>
            </a:r>
            <a:endParaRPr lang="en-US" dirty="0">
              <a:solidFill>
                <a:srgbClr val="C00000"/>
              </a:solidFil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04EF3C9C-534A-4ADF-B983-CFEE0B49463F}" type="slidenum">
              <a:rPr lang="en-US"/>
              <a:pPr/>
              <a:t>61</a:t>
            </a:fld>
            <a:endParaRPr lang="en-US"/>
          </a:p>
        </p:txBody>
      </p:sp>
      <p:pic>
        <p:nvPicPr>
          <p:cNvPr id="1333252" name="Picture 4"/>
          <p:cNvPicPr>
            <a:picLocks noChangeAspect="1" noChangeArrowheads="1"/>
          </p:cNvPicPr>
          <p:nvPr/>
        </p:nvPicPr>
        <p:blipFill>
          <a:blip r:embed="rId2"/>
          <a:srcRect/>
          <a:stretch>
            <a:fillRect/>
          </a:stretch>
        </p:blipFill>
        <p:spPr bwMode="auto">
          <a:xfrm>
            <a:off x="2209800" y="2438400"/>
            <a:ext cx="3352800" cy="3799605"/>
          </a:xfrm>
          <a:prstGeom prst="rect">
            <a:avLst/>
          </a:prstGeom>
          <a:noFill/>
        </p:spPr>
      </p:pic>
      <p:pic>
        <p:nvPicPr>
          <p:cNvPr id="1333253" name="Picture 5"/>
          <p:cNvPicPr>
            <a:picLocks noChangeAspect="1" noChangeArrowheads="1"/>
          </p:cNvPicPr>
          <p:nvPr/>
        </p:nvPicPr>
        <p:blipFill>
          <a:blip r:embed="rId3"/>
          <a:srcRect/>
          <a:stretch>
            <a:fillRect/>
          </a:stretch>
        </p:blipFill>
        <p:spPr bwMode="auto">
          <a:xfrm>
            <a:off x="6538780" y="2133600"/>
            <a:ext cx="3159258" cy="3962400"/>
          </a:xfrm>
          <a:prstGeom prst="rect">
            <a:avLst/>
          </a:prstGeom>
          <a:noFill/>
        </p:spPr>
      </p:pic>
      <p:sp>
        <p:nvSpPr>
          <p:cNvPr id="8" name="Rectangle 3"/>
          <p:cNvSpPr txBox="1">
            <a:spLocks noChangeArrowheads="1"/>
          </p:cNvSpPr>
          <p:nvPr/>
        </p:nvSpPr>
        <p:spPr>
          <a:xfrm>
            <a:off x="232228" y="232648"/>
            <a:ext cx="8229600" cy="700088"/>
          </a:xfrm>
          <a:prstGeom prst="rect">
            <a:avLst/>
          </a:prstGeom>
        </p:spPr>
        <p:txBody>
          <a:bodyPr vert="horz" lIns="91440" tIns="45720" rIns="91440" bIns="45720" rtlCol="0" anchor="ctr">
            <a:noAutofit/>
          </a:bodyPr>
          <a:lstStyle>
            <a:lvl1pPr algn="ctr" defTabSz="914400" eaLnBrk="1" latinLnBrk="0" hangingPunct="1">
              <a:buNone/>
              <a:defRPr sz="3200" b="1">
                <a:solidFill>
                  <a:schemeClr val="accent1">
                    <a:lumMod val="50000"/>
                  </a:schemeClr>
                </a:solidFill>
                <a:latin typeface="Times New Roman" panose="02020603050405020304" pitchFamily="18" charset="0"/>
                <a:ea typeface="+mj-ea"/>
                <a:cs typeface="Times New Roman" panose="02020603050405020304" pitchFamily="18" charset="0"/>
              </a:defRPr>
            </a:lvl1pPr>
          </a:lstStyle>
          <a:p>
            <a:pPr algn="l"/>
            <a:r>
              <a:rPr lang="en-US" dirty="0" smtClean="0">
                <a:solidFill>
                  <a:srgbClr val="C00000"/>
                </a:solidFill>
              </a:rPr>
              <a:t>1.5. </a:t>
            </a:r>
            <a:r>
              <a:rPr lang="en-US" dirty="0" err="1" smtClean="0">
                <a:solidFill>
                  <a:srgbClr val="C00000"/>
                </a:solidFill>
              </a:rPr>
              <a:t>Cổng</a:t>
            </a:r>
            <a:r>
              <a:rPr lang="en-US" dirty="0" smtClean="0">
                <a:solidFill>
                  <a:srgbClr val="C00000"/>
                </a:solidFill>
              </a:rPr>
              <a:t> logic – </a:t>
            </a:r>
            <a:r>
              <a:rPr lang="en-US" dirty="0" err="1" smtClean="0">
                <a:solidFill>
                  <a:srgbClr val="C00000"/>
                </a:solidFill>
              </a:rPr>
              <a:t>Một</a:t>
            </a:r>
            <a:r>
              <a:rPr lang="en-US" dirty="0" smtClean="0">
                <a:solidFill>
                  <a:srgbClr val="C00000"/>
                </a:solidFill>
              </a:rPr>
              <a:t> </a:t>
            </a:r>
            <a:r>
              <a:rPr lang="en-US" dirty="0" err="1" smtClean="0">
                <a:solidFill>
                  <a:srgbClr val="C00000"/>
                </a:solidFill>
              </a:rPr>
              <a:t>số</a:t>
            </a:r>
            <a:r>
              <a:rPr lang="en-US" dirty="0" smtClean="0">
                <a:solidFill>
                  <a:srgbClr val="C00000"/>
                </a:solidFill>
              </a:rPr>
              <a:t> IC (OR)</a:t>
            </a:r>
            <a:endParaRPr lang="en-US" dirty="0">
              <a:solidFill>
                <a:srgbClr val="C00000"/>
              </a:solidFill>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89BB9CD2-B07D-47A7-99F7-645302773CE8}" type="slidenum">
              <a:rPr lang="en-US"/>
              <a:pPr/>
              <a:t>62</a:t>
            </a:fld>
            <a:endParaRPr lang="en-US"/>
          </a:p>
        </p:txBody>
      </p:sp>
      <p:pic>
        <p:nvPicPr>
          <p:cNvPr id="1334276" name="Picture 4"/>
          <p:cNvPicPr>
            <a:picLocks noChangeAspect="1" noChangeArrowheads="1"/>
          </p:cNvPicPr>
          <p:nvPr/>
        </p:nvPicPr>
        <p:blipFill>
          <a:blip r:embed="rId2"/>
          <a:srcRect/>
          <a:stretch>
            <a:fillRect/>
          </a:stretch>
        </p:blipFill>
        <p:spPr bwMode="auto">
          <a:xfrm>
            <a:off x="1676400" y="2362200"/>
            <a:ext cx="4267200" cy="3170238"/>
          </a:xfrm>
          <a:prstGeom prst="rect">
            <a:avLst/>
          </a:prstGeom>
          <a:noFill/>
        </p:spPr>
      </p:pic>
      <p:pic>
        <p:nvPicPr>
          <p:cNvPr id="1334277" name="Picture 5"/>
          <p:cNvPicPr>
            <a:picLocks noChangeAspect="1" noChangeArrowheads="1"/>
          </p:cNvPicPr>
          <p:nvPr/>
        </p:nvPicPr>
        <p:blipFill>
          <a:blip r:embed="rId3"/>
          <a:srcRect/>
          <a:stretch>
            <a:fillRect/>
          </a:stretch>
        </p:blipFill>
        <p:spPr bwMode="auto">
          <a:xfrm>
            <a:off x="6133420" y="2286907"/>
            <a:ext cx="4343400" cy="3168650"/>
          </a:xfrm>
          <a:prstGeom prst="rect">
            <a:avLst/>
          </a:prstGeom>
          <a:noFill/>
        </p:spPr>
      </p:pic>
      <p:sp>
        <p:nvSpPr>
          <p:cNvPr id="8" name="Rectangle 3"/>
          <p:cNvSpPr txBox="1">
            <a:spLocks noChangeArrowheads="1"/>
          </p:cNvSpPr>
          <p:nvPr/>
        </p:nvSpPr>
        <p:spPr>
          <a:xfrm>
            <a:off x="275771" y="261676"/>
            <a:ext cx="8229600" cy="700088"/>
          </a:xfrm>
          <a:prstGeom prst="rect">
            <a:avLst/>
          </a:prstGeom>
        </p:spPr>
        <p:txBody>
          <a:bodyPr vert="horz" lIns="91440" tIns="45720" rIns="91440" bIns="45720" rtlCol="0" anchor="ctr">
            <a:noAutofit/>
          </a:bodyPr>
          <a:lstStyle>
            <a:lvl1pPr algn="ctr" defTabSz="914400" eaLnBrk="1" latinLnBrk="0" hangingPunct="1">
              <a:buNone/>
              <a:defRPr sz="3200" b="1">
                <a:solidFill>
                  <a:schemeClr val="accent1">
                    <a:lumMod val="50000"/>
                  </a:schemeClr>
                </a:solidFill>
                <a:latin typeface="Times New Roman" panose="02020603050405020304" pitchFamily="18" charset="0"/>
                <a:ea typeface="+mj-ea"/>
                <a:cs typeface="Times New Roman" panose="02020603050405020304" pitchFamily="18" charset="0"/>
              </a:defRPr>
            </a:lvl1pPr>
          </a:lstStyle>
          <a:p>
            <a:pPr algn="l"/>
            <a:r>
              <a:rPr lang="en-US" dirty="0" smtClean="0">
                <a:solidFill>
                  <a:srgbClr val="C00000"/>
                </a:solidFill>
              </a:rPr>
              <a:t>1.5. </a:t>
            </a:r>
            <a:r>
              <a:rPr lang="en-US" dirty="0" err="1" smtClean="0">
                <a:solidFill>
                  <a:srgbClr val="C00000"/>
                </a:solidFill>
              </a:rPr>
              <a:t>Cổng</a:t>
            </a:r>
            <a:r>
              <a:rPr lang="en-US" dirty="0" smtClean="0">
                <a:solidFill>
                  <a:srgbClr val="C00000"/>
                </a:solidFill>
              </a:rPr>
              <a:t> logic – </a:t>
            </a:r>
            <a:r>
              <a:rPr lang="en-US" dirty="0" err="1" smtClean="0">
                <a:solidFill>
                  <a:srgbClr val="C00000"/>
                </a:solidFill>
              </a:rPr>
              <a:t>Một</a:t>
            </a:r>
            <a:r>
              <a:rPr lang="en-US" dirty="0" smtClean="0">
                <a:solidFill>
                  <a:srgbClr val="C00000"/>
                </a:solidFill>
              </a:rPr>
              <a:t> </a:t>
            </a:r>
            <a:r>
              <a:rPr lang="en-US" dirty="0" err="1" smtClean="0">
                <a:solidFill>
                  <a:srgbClr val="C00000"/>
                </a:solidFill>
              </a:rPr>
              <a:t>số</a:t>
            </a:r>
            <a:r>
              <a:rPr lang="en-US" dirty="0" smtClean="0">
                <a:solidFill>
                  <a:srgbClr val="C00000"/>
                </a:solidFill>
              </a:rPr>
              <a:t> IC (NAND)</a:t>
            </a:r>
            <a:endParaRPr lang="en-US" dirty="0">
              <a:solidFill>
                <a:srgbClr val="C00000"/>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C442731-E81C-429F-A058-FF9F6E5A73CB}" type="slidenum">
              <a:rPr lang="en-US"/>
              <a:pPr/>
              <a:t>63</a:t>
            </a:fld>
            <a:endParaRPr lang="en-US"/>
          </a:p>
        </p:txBody>
      </p:sp>
      <p:pic>
        <p:nvPicPr>
          <p:cNvPr id="1335302" name="Picture 6"/>
          <p:cNvPicPr>
            <a:picLocks noChangeAspect="1" noChangeArrowheads="1"/>
          </p:cNvPicPr>
          <p:nvPr/>
        </p:nvPicPr>
        <p:blipFill>
          <a:blip r:embed="rId2"/>
          <a:srcRect/>
          <a:stretch>
            <a:fillRect/>
          </a:stretch>
        </p:blipFill>
        <p:spPr bwMode="auto">
          <a:xfrm>
            <a:off x="3683000" y="3898900"/>
            <a:ext cx="3581400" cy="2673350"/>
          </a:xfrm>
          <a:prstGeom prst="rect">
            <a:avLst/>
          </a:prstGeom>
          <a:noFill/>
        </p:spPr>
      </p:pic>
      <p:pic>
        <p:nvPicPr>
          <p:cNvPr id="1335300" name="Picture 4"/>
          <p:cNvPicPr>
            <a:picLocks noChangeAspect="1" noChangeArrowheads="1"/>
          </p:cNvPicPr>
          <p:nvPr/>
        </p:nvPicPr>
        <p:blipFill>
          <a:blip r:embed="rId3"/>
          <a:srcRect/>
          <a:stretch>
            <a:fillRect/>
          </a:stretch>
        </p:blipFill>
        <p:spPr bwMode="auto">
          <a:xfrm>
            <a:off x="638628" y="1092409"/>
            <a:ext cx="3657600" cy="2719388"/>
          </a:xfrm>
          <a:prstGeom prst="rect">
            <a:avLst/>
          </a:prstGeom>
          <a:noFill/>
        </p:spPr>
      </p:pic>
      <p:pic>
        <p:nvPicPr>
          <p:cNvPr id="1335301" name="Picture 5"/>
          <p:cNvPicPr>
            <a:picLocks noChangeAspect="1" noChangeArrowheads="1"/>
          </p:cNvPicPr>
          <p:nvPr/>
        </p:nvPicPr>
        <p:blipFill>
          <a:blip r:embed="rId4"/>
          <a:srcRect/>
          <a:stretch>
            <a:fillRect/>
          </a:stretch>
        </p:blipFill>
        <p:spPr bwMode="auto">
          <a:xfrm>
            <a:off x="7391400" y="1117810"/>
            <a:ext cx="3643312" cy="2693987"/>
          </a:xfrm>
          <a:prstGeom prst="rect">
            <a:avLst/>
          </a:prstGeom>
          <a:noFill/>
        </p:spPr>
      </p:pic>
      <p:sp>
        <p:nvSpPr>
          <p:cNvPr id="9" name="Rectangle 3"/>
          <p:cNvSpPr txBox="1">
            <a:spLocks noChangeArrowheads="1"/>
          </p:cNvSpPr>
          <p:nvPr/>
        </p:nvSpPr>
        <p:spPr>
          <a:xfrm>
            <a:off x="76200" y="203619"/>
            <a:ext cx="8229600" cy="700088"/>
          </a:xfrm>
          <a:prstGeom prst="rect">
            <a:avLst/>
          </a:prstGeom>
        </p:spPr>
        <p:txBody>
          <a:bodyPr vert="horz" lIns="91440" tIns="45720" rIns="91440" bIns="45720" rtlCol="0" anchor="ctr">
            <a:noAutofit/>
          </a:bodyPr>
          <a:lstStyle>
            <a:lvl1pPr algn="ctr" defTabSz="914400" eaLnBrk="1" latinLnBrk="0" hangingPunct="1">
              <a:buNone/>
              <a:defRPr sz="3200" b="1">
                <a:solidFill>
                  <a:schemeClr val="accent1">
                    <a:lumMod val="50000"/>
                  </a:schemeClr>
                </a:solidFill>
                <a:latin typeface="Times New Roman" panose="02020603050405020304" pitchFamily="18" charset="0"/>
                <a:ea typeface="+mj-ea"/>
                <a:cs typeface="Times New Roman" panose="02020603050405020304" pitchFamily="18" charset="0"/>
              </a:defRPr>
            </a:lvl1pPr>
          </a:lstStyle>
          <a:p>
            <a:pPr algn="l"/>
            <a:r>
              <a:rPr lang="en-US" dirty="0" smtClean="0">
                <a:solidFill>
                  <a:srgbClr val="C00000"/>
                </a:solidFill>
              </a:rPr>
              <a:t>1.5. </a:t>
            </a:r>
            <a:r>
              <a:rPr lang="en-US" dirty="0" err="1" smtClean="0">
                <a:solidFill>
                  <a:srgbClr val="C00000"/>
                </a:solidFill>
              </a:rPr>
              <a:t>Cổng</a:t>
            </a:r>
            <a:r>
              <a:rPr lang="en-US" dirty="0" smtClean="0">
                <a:solidFill>
                  <a:srgbClr val="C00000"/>
                </a:solidFill>
              </a:rPr>
              <a:t> logic – </a:t>
            </a:r>
            <a:r>
              <a:rPr lang="en-US" dirty="0" err="1" smtClean="0">
                <a:solidFill>
                  <a:srgbClr val="C00000"/>
                </a:solidFill>
              </a:rPr>
              <a:t>Một</a:t>
            </a:r>
            <a:r>
              <a:rPr lang="en-US" dirty="0" smtClean="0">
                <a:solidFill>
                  <a:srgbClr val="C00000"/>
                </a:solidFill>
              </a:rPr>
              <a:t> </a:t>
            </a:r>
            <a:r>
              <a:rPr lang="en-US" dirty="0" err="1" smtClean="0">
                <a:solidFill>
                  <a:srgbClr val="C00000"/>
                </a:solidFill>
              </a:rPr>
              <a:t>số</a:t>
            </a:r>
            <a:r>
              <a:rPr lang="en-US" dirty="0" smtClean="0">
                <a:solidFill>
                  <a:srgbClr val="C00000"/>
                </a:solidFill>
              </a:rPr>
              <a:t> IC (NOR)</a:t>
            </a:r>
            <a:endParaRPr lang="en-US" dirty="0">
              <a:solidFill>
                <a:srgbClr val="C00000"/>
              </a:solidFil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76B3326D-086D-4293-ADC3-223CF6EA26FF}" type="slidenum">
              <a:rPr lang="en-US"/>
              <a:pPr/>
              <a:t>64</a:t>
            </a:fld>
            <a:endParaRPr lang="en-US"/>
          </a:p>
        </p:txBody>
      </p:sp>
      <p:pic>
        <p:nvPicPr>
          <p:cNvPr id="1336324" name="Picture 4"/>
          <p:cNvPicPr>
            <a:picLocks noChangeAspect="1" noChangeArrowheads="1"/>
          </p:cNvPicPr>
          <p:nvPr/>
        </p:nvPicPr>
        <p:blipFill>
          <a:blip r:embed="rId2"/>
          <a:srcRect/>
          <a:stretch>
            <a:fillRect/>
          </a:stretch>
        </p:blipFill>
        <p:spPr bwMode="auto">
          <a:xfrm>
            <a:off x="2046288" y="2244725"/>
            <a:ext cx="3429000" cy="3409950"/>
          </a:xfrm>
          <a:prstGeom prst="rect">
            <a:avLst/>
          </a:prstGeom>
          <a:noFill/>
        </p:spPr>
      </p:pic>
      <p:pic>
        <p:nvPicPr>
          <p:cNvPr id="1336325" name="Picture 5"/>
          <p:cNvPicPr>
            <a:picLocks noChangeAspect="1" noChangeArrowheads="1"/>
          </p:cNvPicPr>
          <p:nvPr/>
        </p:nvPicPr>
        <p:blipFill>
          <a:blip r:embed="rId3"/>
          <a:srcRect/>
          <a:stretch>
            <a:fillRect/>
          </a:stretch>
        </p:blipFill>
        <p:spPr bwMode="auto">
          <a:xfrm>
            <a:off x="6818314" y="2209800"/>
            <a:ext cx="3171825" cy="3505200"/>
          </a:xfrm>
          <a:prstGeom prst="rect">
            <a:avLst/>
          </a:prstGeom>
          <a:noFill/>
        </p:spPr>
      </p:pic>
      <p:sp>
        <p:nvSpPr>
          <p:cNvPr id="8" name="Rectangle 3"/>
          <p:cNvSpPr txBox="1">
            <a:spLocks noChangeArrowheads="1"/>
          </p:cNvSpPr>
          <p:nvPr/>
        </p:nvSpPr>
        <p:spPr>
          <a:xfrm>
            <a:off x="58056" y="116533"/>
            <a:ext cx="8229600" cy="700088"/>
          </a:xfrm>
          <a:prstGeom prst="rect">
            <a:avLst/>
          </a:prstGeom>
        </p:spPr>
        <p:txBody>
          <a:bodyPr vert="horz" lIns="91440" tIns="45720" rIns="91440" bIns="45720" rtlCol="0" anchor="ctr">
            <a:noAutofit/>
          </a:bodyPr>
          <a:lstStyle>
            <a:lvl1pPr algn="ctr" defTabSz="914400" eaLnBrk="1" latinLnBrk="0" hangingPunct="1">
              <a:buNone/>
              <a:defRPr sz="3200" b="1">
                <a:solidFill>
                  <a:schemeClr val="accent1">
                    <a:lumMod val="50000"/>
                  </a:schemeClr>
                </a:solidFill>
                <a:latin typeface="Times New Roman" panose="02020603050405020304" pitchFamily="18" charset="0"/>
                <a:ea typeface="+mj-ea"/>
                <a:cs typeface="Times New Roman" panose="02020603050405020304" pitchFamily="18" charset="0"/>
              </a:defRPr>
            </a:lvl1pPr>
          </a:lstStyle>
          <a:p>
            <a:pPr algn="l"/>
            <a:r>
              <a:rPr lang="en-US" dirty="0" smtClean="0">
                <a:solidFill>
                  <a:srgbClr val="C00000"/>
                </a:solidFill>
              </a:rPr>
              <a:t>1.5. </a:t>
            </a:r>
            <a:r>
              <a:rPr lang="en-US" dirty="0" err="1" smtClean="0">
                <a:solidFill>
                  <a:srgbClr val="C00000"/>
                </a:solidFill>
              </a:rPr>
              <a:t>Cổng</a:t>
            </a:r>
            <a:r>
              <a:rPr lang="en-US" dirty="0" smtClean="0">
                <a:solidFill>
                  <a:srgbClr val="C00000"/>
                </a:solidFill>
              </a:rPr>
              <a:t> logic – </a:t>
            </a:r>
            <a:r>
              <a:rPr lang="en-US" dirty="0" err="1" smtClean="0">
                <a:solidFill>
                  <a:srgbClr val="C00000"/>
                </a:solidFill>
              </a:rPr>
              <a:t>Một</a:t>
            </a:r>
            <a:r>
              <a:rPr lang="en-US" dirty="0" smtClean="0">
                <a:solidFill>
                  <a:srgbClr val="C00000"/>
                </a:solidFill>
              </a:rPr>
              <a:t> </a:t>
            </a:r>
            <a:r>
              <a:rPr lang="en-US" dirty="0" err="1" smtClean="0">
                <a:solidFill>
                  <a:srgbClr val="C00000"/>
                </a:solidFill>
              </a:rPr>
              <a:t>số</a:t>
            </a:r>
            <a:r>
              <a:rPr lang="en-US" dirty="0" smtClean="0">
                <a:solidFill>
                  <a:srgbClr val="C00000"/>
                </a:solidFill>
              </a:rPr>
              <a:t> IC (XOR - XNOR)</a:t>
            </a:r>
            <a:endParaRPr lang="en-US" dirty="0">
              <a:solidFill>
                <a:srgbClr val="C00000"/>
              </a:solidFil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A228536-E06C-4246-9921-5981D42A0643}"/>
              </a:ext>
            </a:extLst>
          </p:cNvPr>
          <p:cNvSpPr txBox="1"/>
          <p:nvPr/>
        </p:nvSpPr>
        <p:spPr>
          <a:xfrm>
            <a:off x="810305" y="3469164"/>
            <a:ext cx="6272666" cy="707886"/>
          </a:xfrm>
          <a:prstGeom prst="rect">
            <a:avLst/>
          </a:prstGeom>
          <a:noFill/>
        </p:spPr>
        <p:txBody>
          <a:bodyPr wrap="square" rtlCol="0">
            <a:spAutoFit/>
            <a:scene3d>
              <a:camera prst="orthographicFront"/>
              <a:lightRig rig="threePt" dir="t"/>
            </a:scene3d>
            <a:sp3d contourW="12700"/>
          </a:bodyPr>
          <a:lstStyle/>
          <a:p>
            <a:r>
              <a:rPr lang="en-US" altLang="zh-CN" sz="4000" b="1" dirty="0" smtClean="0">
                <a:solidFill>
                  <a:schemeClr val="bg2">
                    <a:lumMod val="25000"/>
                  </a:schemeClr>
                </a:solidFill>
                <a:latin typeface="Times New Roman" panose="02020603050405020304" pitchFamily="18" charset="0"/>
                <a:cs typeface="Times New Roman" panose="02020603050405020304" pitchFamily="18" charset="0"/>
              </a:rPr>
              <a:t>MẠCH LOGIC TỔ HỢP</a:t>
            </a:r>
            <a:endParaRPr lang="en-US" altLang="zh-CN" sz="4000" b="1"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41B40FC-AF12-4F69-9B18-F1E03889576A}"/>
              </a:ext>
            </a:extLst>
          </p:cNvPr>
          <p:cNvSpPr txBox="1"/>
          <p:nvPr/>
        </p:nvSpPr>
        <p:spPr>
          <a:xfrm>
            <a:off x="0" y="2540066"/>
            <a:ext cx="7192963" cy="769441"/>
          </a:xfrm>
          <a:prstGeom prst="rect">
            <a:avLst/>
          </a:prstGeom>
          <a:noFill/>
        </p:spPr>
        <p:txBody>
          <a:bodyPr wrap="square" rtlCol="0">
            <a:spAutoFit/>
            <a:scene3d>
              <a:camera prst="orthographicFront"/>
              <a:lightRig rig="threePt" dir="t"/>
            </a:scene3d>
            <a:sp3d contourW="12700"/>
          </a:bodyPr>
          <a:lstStyle/>
          <a:p>
            <a:pPr algn="ctr"/>
            <a:r>
              <a:rPr lang="en-US" altLang="zh-CN" sz="4400" b="1" dirty="0" err="1" smtClean="0">
                <a:solidFill>
                  <a:schemeClr val="bg2">
                    <a:lumMod val="25000"/>
                  </a:schemeClr>
                </a:solidFill>
                <a:latin typeface="Times New Roman" panose="02020603050405020304" pitchFamily="18" charset="0"/>
                <a:ea typeface="时尚中黑简体" panose="01010104010101010101" pitchFamily="2" charset="-122"/>
                <a:cs typeface="Times New Roman" panose="02020603050405020304" pitchFamily="18" charset="0"/>
              </a:rPr>
              <a:t>Chương</a:t>
            </a:r>
            <a:r>
              <a:rPr lang="en-US" altLang="zh-CN" sz="4400" b="1" dirty="0" smtClean="0">
                <a:solidFill>
                  <a:schemeClr val="bg2">
                    <a:lumMod val="25000"/>
                  </a:schemeClr>
                </a:solidFill>
                <a:latin typeface="Times New Roman" panose="02020603050405020304" pitchFamily="18" charset="0"/>
                <a:ea typeface="时尚中黑简体" panose="01010104010101010101" pitchFamily="2" charset="-122"/>
                <a:cs typeface="Times New Roman" panose="02020603050405020304" pitchFamily="18" charset="0"/>
              </a:rPr>
              <a:t> </a:t>
            </a:r>
            <a:r>
              <a:rPr lang="en-US" altLang="zh-CN" sz="4400" b="1" dirty="0">
                <a:solidFill>
                  <a:schemeClr val="bg2">
                    <a:lumMod val="25000"/>
                  </a:schemeClr>
                </a:solidFill>
                <a:latin typeface="Times New Roman" panose="02020603050405020304" pitchFamily="18" charset="0"/>
                <a:ea typeface="时尚中黑简体" panose="01010104010101010101" pitchFamily="2" charset="-122"/>
                <a:cs typeface="Times New Roman" panose="02020603050405020304" pitchFamily="18" charset="0"/>
              </a:rPr>
              <a:t>3</a:t>
            </a:r>
            <a:endParaRPr lang="zh-CN" altLang="en-US" sz="4400" b="1" dirty="0">
              <a:solidFill>
                <a:schemeClr val="bg2">
                  <a:lumMod val="25000"/>
                </a:schemeClr>
              </a:solidFill>
              <a:latin typeface="Times New Roman" panose="02020603050405020304" pitchFamily="18" charset="0"/>
              <a:ea typeface="时尚中黑简体" panose="01010104010101010101" pitchFamily="2" charset="-122"/>
              <a:cs typeface="Times New Roman" panose="02020603050405020304" pitchFamily="18" charset="0"/>
            </a:endParaRPr>
          </a:p>
        </p:txBody>
      </p:sp>
    </p:spTree>
    <p:extLst>
      <p:ext uri="{BB962C8B-B14F-4D97-AF65-F5344CB8AC3E}">
        <p14:creationId xmlns:p14="http://schemas.microsoft.com/office/powerpoint/2010/main" val="5802900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87552"/>
            <a:ext cx="8229600" cy="563562"/>
          </a:xfrm>
        </p:spPr>
        <p:txBody>
          <a:bodyPr>
            <a:normAutofit fontScale="90000"/>
          </a:bodyPr>
          <a:lstStyle/>
          <a:p>
            <a:pPr algn="l"/>
            <a:r>
              <a:rPr lang="en-US" sz="3600" b="1" dirty="0" smtClean="0">
                <a:solidFill>
                  <a:schemeClr val="bg2">
                    <a:lumMod val="25000"/>
                  </a:schemeClr>
                </a:solidFill>
                <a:latin typeface="Times New Roman" panose="02020603050405020304" pitchFamily="18" charset="0"/>
                <a:cs typeface="Times New Roman" panose="02020603050405020304" pitchFamily="18" charset="0"/>
              </a:rPr>
              <a:t>MỤC TIÊU </a:t>
            </a:r>
            <a:endParaRPr lang="en-US" sz="3600" dirty="0">
              <a:solidFill>
                <a:schemeClr val="bg2">
                  <a:lumMod val="25000"/>
                </a:schemeClr>
              </a:solidFill>
            </a:endParaRPr>
          </a:p>
        </p:txBody>
      </p:sp>
      <p:sp>
        <p:nvSpPr>
          <p:cNvPr id="3" name="Content Placeholder 2"/>
          <p:cNvSpPr>
            <a:spLocks noGrp="1"/>
          </p:cNvSpPr>
          <p:nvPr>
            <p:ph idx="1"/>
          </p:nvPr>
        </p:nvSpPr>
        <p:spPr>
          <a:xfrm>
            <a:off x="478971" y="1846944"/>
            <a:ext cx="10784115" cy="4249055"/>
          </a:xfrm>
        </p:spPr>
        <p:txBody>
          <a:bodyPr>
            <a:noAutofit/>
          </a:bodyPr>
          <a:lstStyle/>
          <a:p>
            <a:pPr algn="just">
              <a:lnSpc>
                <a:spcPct val="150000"/>
              </a:lnSpc>
              <a:spcBef>
                <a:spcPts val="600"/>
              </a:spcBef>
              <a:buFont typeface="Wingdings" panose="05000000000000000000" pitchFamily="2" charset="2"/>
              <a:buChar char="Ø"/>
            </a:pPr>
            <a:r>
              <a:rPr lang="en-US" sz="2800" b="1" dirty="0" err="1" smtClean="0">
                <a:solidFill>
                  <a:srgbClr val="C00000"/>
                </a:solidFill>
                <a:latin typeface="Times New Roman" panose="02020603050405020304" pitchFamily="18" charset="0"/>
                <a:cs typeface="Times New Roman" panose="02020603050405020304" pitchFamily="18" charset="0"/>
              </a:rPr>
              <a:t>Thiết</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kế</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được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mạch</a:t>
            </a:r>
            <a:r>
              <a:rPr lang="en-US" sz="2800" b="1" dirty="0" smtClean="0">
                <a:solidFill>
                  <a:srgbClr val="C00000"/>
                </a:solidFill>
                <a:latin typeface="Times New Roman" panose="02020603050405020304" pitchFamily="18" charset="0"/>
                <a:cs typeface="Times New Roman" panose="02020603050405020304" pitchFamily="18" charset="0"/>
              </a:rPr>
              <a:t> logic </a:t>
            </a:r>
            <a:r>
              <a:rPr lang="en-US" sz="2800" b="1" dirty="0" err="1" smtClean="0">
                <a:solidFill>
                  <a:srgbClr val="C00000"/>
                </a:solidFill>
                <a:latin typeface="Times New Roman" panose="02020603050405020304" pitchFamily="18" charset="0"/>
                <a:cs typeface="Times New Roman" panose="02020603050405020304" pitchFamily="18" charset="0"/>
              </a:rPr>
              <a:t>tổ</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hợp</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xây</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dựng</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mạch</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tổ</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hợp</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từ</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yêu</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cầu</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bài</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toán</a:t>
            </a:r>
            <a:r>
              <a:rPr lang="en-US" sz="2800" b="1" dirty="0" smtClean="0">
                <a:solidFill>
                  <a:srgbClr val="C00000"/>
                </a:solidFill>
                <a:latin typeface="Times New Roman" panose="02020603050405020304" pitchFamily="18" charset="0"/>
                <a:cs typeface="Times New Roman" panose="02020603050405020304" pitchFamily="18" charset="0"/>
              </a:rPr>
              <a:t>)</a:t>
            </a:r>
          </a:p>
          <a:p>
            <a:pPr algn="just">
              <a:lnSpc>
                <a:spcPct val="150000"/>
              </a:lnSpc>
              <a:spcBef>
                <a:spcPts val="600"/>
              </a:spcBef>
              <a:buFont typeface="Wingdings" panose="05000000000000000000" pitchFamily="2" charset="2"/>
              <a:buChar char="Ø"/>
            </a:pPr>
            <a:r>
              <a:rPr lang="en-US" sz="2800" b="1" dirty="0" err="1" smtClean="0">
                <a:solidFill>
                  <a:srgbClr val="C00000"/>
                </a:solidFill>
                <a:latin typeface="Times New Roman" panose="02020603050405020304" pitchFamily="18" charset="0"/>
                <a:cs typeface="Times New Roman" panose="02020603050405020304" pitchFamily="18" charset="0"/>
              </a:rPr>
              <a:t>Phân</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tích</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được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mạch</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tổ</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hợp</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từ</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sơ</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đồ</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mạch</a:t>
            </a:r>
            <a:r>
              <a:rPr lang="en-US" sz="2800" b="1" dirty="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xác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định</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được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chức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năng</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của</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mạch</a:t>
            </a:r>
            <a:r>
              <a:rPr lang="en-US" sz="2800" b="1" dirty="0" smtClean="0">
                <a:solidFill>
                  <a:srgbClr val="C00000"/>
                </a:solidFill>
                <a:latin typeface="Times New Roman" panose="02020603050405020304" pitchFamily="18" charset="0"/>
                <a:cs typeface="Times New Roman" panose="02020603050405020304" pitchFamily="18" charset="0"/>
              </a:rPr>
              <a:t>)</a:t>
            </a:r>
          </a:p>
          <a:p>
            <a:pPr algn="just">
              <a:lnSpc>
                <a:spcPct val="150000"/>
              </a:lnSpc>
              <a:spcBef>
                <a:spcPts val="600"/>
              </a:spcBef>
              <a:buFont typeface="Wingdings" panose="05000000000000000000" pitchFamily="2" charset="2"/>
              <a:buChar char="Ø"/>
            </a:pPr>
            <a:r>
              <a:rPr lang="en-US" sz="2800" b="1" dirty="0" err="1" smtClean="0">
                <a:solidFill>
                  <a:srgbClr val="C00000"/>
                </a:solidFill>
                <a:latin typeface="Times New Roman" panose="02020603050405020304" pitchFamily="18" charset="0"/>
                <a:cs typeface="Times New Roman" panose="02020603050405020304" pitchFamily="18" charset="0"/>
              </a:rPr>
              <a:t>Hiểu</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chức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năng</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và</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sử</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dụng</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được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một</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số</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mạch</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tổ</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hợp</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thông</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dụng</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trong</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thực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tế</a:t>
            </a:r>
            <a:endParaRPr lang="en-US" sz="2800" b="1" dirty="0" smtClean="0">
              <a:solidFill>
                <a:srgbClr val="C00000"/>
              </a:solidFill>
              <a:latin typeface="Times New Roman" panose="02020603050405020304" pitchFamily="18" charset="0"/>
              <a:cs typeface="Times New Roman" panose="02020603050405020304" pitchFamily="18" charset="0"/>
            </a:endParaRPr>
          </a:p>
          <a:p>
            <a:pPr algn="just">
              <a:lnSpc>
                <a:spcPct val="150000"/>
              </a:lnSpc>
              <a:spcBef>
                <a:spcPts val="600"/>
              </a:spcBef>
              <a:buFont typeface="Wingdings" panose="05000000000000000000" pitchFamily="2" charset="2"/>
              <a:buChar char="Ø"/>
            </a:pPr>
            <a:endParaRPr lang="en-US" sz="2800" b="1" dirty="0">
              <a:solidFill>
                <a:srgbClr val="C0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A8707075-541A-4CB2-8C7D-C1C20183CA57}" type="slidenum">
              <a:rPr lang="en-US" smtClean="0"/>
              <a:pPr/>
              <a:t>66</a:t>
            </a:fld>
            <a:endParaRPr lang="en-US" dirty="0"/>
          </a:p>
        </p:txBody>
      </p:sp>
    </p:spTree>
    <p:extLst>
      <p:ext uri="{BB962C8B-B14F-4D97-AF65-F5344CB8AC3E}">
        <p14:creationId xmlns:p14="http://schemas.microsoft.com/office/powerpoint/2010/main" val="359138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10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10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10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45659ACD-503A-447B-8B9D-1048CF3A55E9}" type="slidenum">
              <a:rPr lang="en-US"/>
              <a:pPr/>
              <a:t>67</a:t>
            </a:fld>
            <a:endParaRPr lang="en-US"/>
          </a:p>
        </p:txBody>
      </p:sp>
      <p:sp>
        <p:nvSpPr>
          <p:cNvPr id="2" name="TextBox 1"/>
          <p:cNvSpPr txBox="1"/>
          <p:nvPr/>
        </p:nvSpPr>
        <p:spPr>
          <a:xfrm>
            <a:off x="933548" y="2997759"/>
            <a:ext cx="6629400" cy="523220"/>
          </a:xfrm>
          <a:prstGeom prst="rect">
            <a:avLst/>
          </a:prstGeom>
          <a:noFill/>
        </p:spPr>
        <p:txBody>
          <a:bodyPr wrap="square" rtlCol="0">
            <a:spAutoFit/>
          </a:bodyPr>
          <a:lstStyle/>
          <a:p>
            <a:pPr>
              <a:spcBef>
                <a:spcPts val="600"/>
              </a:spcBef>
              <a:spcAft>
                <a:spcPts val="600"/>
              </a:spcAft>
            </a:pPr>
            <a:r>
              <a:rPr lang="en-US" sz="2800" b="1" dirty="0" smtClean="0">
                <a:solidFill>
                  <a:srgbClr val="C00000"/>
                </a:solidFill>
                <a:latin typeface="Times New Roman" panose="02020603050405020304" pitchFamily="18" charset="0"/>
                <a:cs typeface="Times New Roman" panose="02020603050405020304" pitchFamily="18" charset="0"/>
              </a:rPr>
              <a:t>3.3</a:t>
            </a:r>
            <a:r>
              <a:rPr lang="en-US" sz="2800" b="1" dirty="0">
                <a:solidFill>
                  <a:srgbClr val="C00000"/>
                </a:solidFill>
                <a:latin typeface="Times New Roman" panose="02020603050405020304" pitchFamily="18" charset="0"/>
                <a:cs typeface="Times New Roman" panose="02020603050405020304" pitchFamily="18" charset="0"/>
              </a:rPr>
              <a:t>. Thiết kế </a:t>
            </a:r>
            <a:r>
              <a:rPr lang="en-US" sz="2800" b="1" dirty="0" err="1">
                <a:solidFill>
                  <a:srgbClr val="C00000"/>
                </a:solidFill>
                <a:latin typeface="Times New Roman" panose="02020603050405020304" pitchFamily="18" charset="0"/>
                <a:cs typeface="Times New Roman" panose="02020603050405020304" pitchFamily="18" charset="0"/>
              </a:rPr>
              <a:t>mạch</a:t>
            </a:r>
            <a:r>
              <a:rPr lang="en-US" sz="2800" b="1" dirty="0">
                <a:solidFill>
                  <a:srgbClr val="C00000"/>
                </a:solidFill>
                <a:latin typeface="Times New Roman" panose="02020603050405020304" pitchFamily="18" charset="0"/>
                <a:cs typeface="Times New Roman" panose="02020603050405020304" pitchFamily="18" charset="0"/>
              </a:rPr>
              <a:t> </a:t>
            </a:r>
            <a:r>
              <a:rPr lang="en-US" sz="2800" b="1" dirty="0" smtClean="0">
                <a:solidFill>
                  <a:srgbClr val="C00000"/>
                </a:solidFill>
                <a:latin typeface="Times New Roman" panose="02020603050405020304" pitchFamily="18" charset="0"/>
                <a:cs typeface="Times New Roman" panose="02020603050405020304" pitchFamily="18" charset="0"/>
              </a:rPr>
              <a:t>logic </a:t>
            </a:r>
            <a:r>
              <a:rPr lang="en-US" sz="2800" b="1" dirty="0" err="1" smtClean="0">
                <a:solidFill>
                  <a:srgbClr val="C00000"/>
                </a:solidFill>
                <a:latin typeface="Times New Roman" panose="02020603050405020304" pitchFamily="18" charset="0"/>
                <a:cs typeface="Times New Roman" panose="02020603050405020304" pitchFamily="18" charset="0"/>
              </a:rPr>
              <a:t>tổ</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a:solidFill>
                  <a:srgbClr val="C00000"/>
                </a:solidFill>
                <a:latin typeface="Times New Roman" panose="02020603050405020304" pitchFamily="18" charset="0"/>
                <a:cs typeface="Times New Roman" panose="02020603050405020304" pitchFamily="18" charset="0"/>
              </a:rPr>
              <a:t>hợp</a:t>
            </a:r>
            <a:endParaRPr lang="en-US" sz="2800" b="1" dirty="0">
              <a:solidFill>
                <a:srgbClr val="C00000"/>
              </a:solidFill>
              <a:latin typeface="Times New Roman" panose="02020603050405020304" pitchFamily="18" charset="0"/>
              <a:cs typeface="Times New Roman" panose="02020603050405020304" pitchFamily="18" charset="0"/>
            </a:endParaRPr>
          </a:p>
        </p:txBody>
      </p:sp>
      <p:sp>
        <p:nvSpPr>
          <p:cNvPr id="3" name="Rectangle 2"/>
          <p:cNvSpPr/>
          <p:nvPr/>
        </p:nvSpPr>
        <p:spPr>
          <a:xfrm>
            <a:off x="933548" y="1457568"/>
            <a:ext cx="2419252" cy="523220"/>
          </a:xfrm>
          <a:prstGeom prst="rect">
            <a:avLst/>
          </a:prstGeom>
        </p:spPr>
        <p:txBody>
          <a:bodyPr wrap="none">
            <a:spAutoFit/>
          </a:bodyPr>
          <a:lstStyle/>
          <a:p>
            <a:pPr>
              <a:spcBef>
                <a:spcPts val="600"/>
              </a:spcBef>
              <a:spcAft>
                <a:spcPts val="600"/>
              </a:spcAft>
            </a:pPr>
            <a:r>
              <a:rPr lang="en-US" sz="2800" b="1" dirty="0" smtClean="0">
                <a:solidFill>
                  <a:srgbClr val="C00000"/>
                </a:solidFill>
                <a:latin typeface="Times New Roman" panose="02020603050405020304" pitchFamily="18" charset="0"/>
                <a:cs typeface="Times New Roman" panose="02020603050405020304" pitchFamily="18" charset="0"/>
              </a:rPr>
              <a:t>3.1</a:t>
            </a:r>
            <a:r>
              <a:rPr lang="en-US" sz="2800" b="1" dirty="0">
                <a:solidFill>
                  <a:srgbClr val="C00000"/>
                </a:solidFill>
                <a:latin typeface="Times New Roman" panose="02020603050405020304" pitchFamily="18" charset="0"/>
                <a:cs typeface="Times New Roman" panose="02020603050405020304" pitchFamily="18" charset="0"/>
              </a:rPr>
              <a:t>. </a:t>
            </a:r>
            <a:r>
              <a:rPr lang="en-US" sz="2800" b="1" dirty="0" err="1">
                <a:solidFill>
                  <a:srgbClr val="C00000"/>
                </a:solidFill>
                <a:latin typeface="Times New Roman" panose="02020603050405020304" pitchFamily="18" charset="0"/>
                <a:cs typeface="Times New Roman" panose="02020603050405020304" pitchFamily="18" charset="0"/>
              </a:rPr>
              <a:t>Khái</a:t>
            </a:r>
            <a:r>
              <a:rPr lang="en-US" sz="2800" b="1" dirty="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niệm</a:t>
            </a:r>
            <a:endParaRPr lang="en-US" sz="2800" b="1" dirty="0">
              <a:solidFill>
                <a:srgbClr val="C00000"/>
              </a:solidFill>
              <a:latin typeface="Times New Roman" panose="02020603050405020304" pitchFamily="18" charset="0"/>
              <a:cs typeface="Times New Roman" panose="02020603050405020304" pitchFamily="18" charset="0"/>
            </a:endParaRPr>
          </a:p>
        </p:txBody>
      </p:sp>
      <p:sp>
        <p:nvSpPr>
          <p:cNvPr id="5" name="Rectangle 4"/>
          <p:cNvSpPr/>
          <p:nvPr/>
        </p:nvSpPr>
        <p:spPr>
          <a:xfrm>
            <a:off x="933549" y="2192097"/>
            <a:ext cx="5094664" cy="523220"/>
          </a:xfrm>
          <a:prstGeom prst="rect">
            <a:avLst/>
          </a:prstGeom>
        </p:spPr>
        <p:txBody>
          <a:bodyPr wrap="none">
            <a:spAutoFit/>
          </a:bodyPr>
          <a:lstStyle/>
          <a:p>
            <a:pPr>
              <a:spcBef>
                <a:spcPts val="600"/>
              </a:spcBef>
              <a:spcAft>
                <a:spcPts val="600"/>
              </a:spcAft>
            </a:pPr>
            <a:r>
              <a:rPr lang="en-US" sz="2800" b="1" dirty="0" smtClean="0">
                <a:solidFill>
                  <a:srgbClr val="C00000"/>
                </a:solidFill>
                <a:latin typeface="Times New Roman" panose="02020603050405020304" pitchFamily="18" charset="0"/>
                <a:cs typeface="Times New Roman" panose="02020603050405020304" pitchFamily="18" charset="0"/>
              </a:rPr>
              <a:t>3.2</a:t>
            </a:r>
            <a:r>
              <a:rPr lang="en-US" sz="2800" b="1" dirty="0">
                <a:solidFill>
                  <a:srgbClr val="C00000"/>
                </a:solidFill>
                <a:latin typeface="Times New Roman" panose="02020603050405020304" pitchFamily="18" charset="0"/>
                <a:cs typeface="Times New Roman" panose="02020603050405020304" pitchFamily="18" charset="0"/>
              </a:rPr>
              <a:t>. Phân </a:t>
            </a:r>
            <a:r>
              <a:rPr lang="en-US" sz="2800" b="1" dirty="0" err="1">
                <a:solidFill>
                  <a:srgbClr val="C00000"/>
                </a:solidFill>
                <a:latin typeface="Times New Roman" panose="02020603050405020304" pitchFamily="18" charset="0"/>
                <a:cs typeface="Times New Roman" panose="02020603050405020304" pitchFamily="18" charset="0"/>
              </a:rPr>
              <a:t>tích</a:t>
            </a:r>
            <a:r>
              <a:rPr lang="en-US" sz="2800" b="1" dirty="0">
                <a:solidFill>
                  <a:srgbClr val="C00000"/>
                </a:solidFill>
                <a:latin typeface="Times New Roman" panose="02020603050405020304" pitchFamily="18" charset="0"/>
                <a:cs typeface="Times New Roman" panose="02020603050405020304" pitchFamily="18" charset="0"/>
              </a:rPr>
              <a:t> </a:t>
            </a:r>
            <a:r>
              <a:rPr lang="en-US" sz="2800" b="1" dirty="0" err="1">
                <a:solidFill>
                  <a:srgbClr val="C00000"/>
                </a:solidFill>
                <a:latin typeface="Times New Roman" panose="02020603050405020304" pitchFamily="18" charset="0"/>
                <a:cs typeface="Times New Roman" panose="02020603050405020304" pitchFamily="18" charset="0"/>
              </a:rPr>
              <a:t>mạch</a:t>
            </a:r>
            <a:r>
              <a:rPr lang="en-US" sz="2800" b="1" dirty="0">
                <a:solidFill>
                  <a:srgbClr val="C00000"/>
                </a:solidFill>
                <a:latin typeface="Times New Roman" panose="02020603050405020304" pitchFamily="18" charset="0"/>
                <a:cs typeface="Times New Roman" panose="02020603050405020304" pitchFamily="18" charset="0"/>
              </a:rPr>
              <a:t> </a:t>
            </a:r>
            <a:r>
              <a:rPr lang="en-US" sz="2800" b="1" dirty="0" smtClean="0">
                <a:solidFill>
                  <a:srgbClr val="C00000"/>
                </a:solidFill>
                <a:latin typeface="Times New Roman" panose="02020603050405020304" pitchFamily="18" charset="0"/>
                <a:cs typeface="Times New Roman" panose="02020603050405020304" pitchFamily="18" charset="0"/>
              </a:rPr>
              <a:t>logic </a:t>
            </a:r>
            <a:r>
              <a:rPr lang="en-US" sz="2800" b="1" dirty="0" err="1" smtClean="0">
                <a:solidFill>
                  <a:srgbClr val="C00000"/>
                </a:solidFill>
                <a:latin typeface="Times New Roman" panose="02020603050405020304" pitchFamily="18" charset="0"/>
                <a:cs typeface="Times New Roman" panose="02020603050405020304" pitchFamily="18" charset="0"/>
              </a:rPr>
              <a:t>tổ</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a:solidFill>
                  <a:srgbClr val="C00000"/>
                </a:solidFill>
                <a:latin typeface="Times New Roman" panose="02020603050405020304" pitchFamily="18" charset="0"/>
                <a:cs typeface="Times New Roman" panose="02020603050405020304" pitchFamily="18" charset="0"/>
              </a:rPr>
              <a:t>hợp</a:t>
            </a:r>
            <a:endParaRPr lang="en-US" sz="2800" b="1" dirty="0">
              <a:solidFill>
                <a:srgbClr val="C00000"/>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933548" y="3901759"/>
            <a:ext cx="6629400" cy="523220"/>
          </a:xfrm>
          <a:prstGeom prst="rect">
            <a:avLst/>
          </a:prstGeom>
          <a:noFill/>
        </p:spPr>
        <p:txBody>
          <a:bodyPr wrap="square" rtlCol="0">
            <a:spAutoFit/>
          </a:bodyPr>
          <a:lstStyle/>
          <a:p>
            <a:pPr>
              <a:spcBef>
                <a:spcPts val="600"/>
              </a:spcBef>
              <a:spcAft>
                <a:spcPts val="600"/>
              </a:spcAft>
            </a:pPr>
            <a:r>
              <a:rPr lang="en-US" sz="2800" b="1" dirty="0" smtClean="0">
                <a:solidFill>
                  <a:srgbClr val="C00000"/>
                </a:solidFill>
                <a:latin typeface="Times New Roman" panose="02020603050405020304" pitchFamily="18" charset="0"/>
                <a:cs typeface="Times New Roman" panose="02020603050405020304" pitchFamily="18" charset="0"/>
              </a:rPr>
              <a:t>3.4. </a:t>
            </a:r>
            <a:r>
              <a:rPr lang="en-US" sz="2800" b="1" dirty="0" err="1">
                <a:solidFill>
                  <a:srgbClr val="C00000"/>
                </a:solidFill>
                <a:latin typeface="Times New Roman" panose="02020603050405020304" pitchFamily="18" charset="0"/>
                <a:cs typeface="Times New Roman" panose="02020603050405020304" pitchFamily="18" charset="0"/>
              </a:rPr>
              <a:t>Một</a:t>
            </a:r>
            <a:r>
              <a:rPr lang="en-US" sz="2800" b="1" dirty="0">
                <a:solidFill>
                  <a:srgbClr val="C00000"/>
                </a:solidFill>
                <a:latin typeface="Times New Roman" panose="02020603050405020304" pitchFamily="18" charset="0"/>
                <a:cs typeface="Times New Roman" panose="02020603050405020304" pitchFamily="18" charset="0"/>
              </a:rPr>
              <a:t> số mạch </a:t>
            </a:r>
            <a:r>
              <a:rPr lang="en-US" sz="2800" b="1" dirty="0" err="1">
                <a:solidFill>
                  <a:srgbClr val="C00000"/>
                </a:solidFill>
                <a:latin typeface="Times New Roman" panose="02020603050405020304" pitchFamily="18" charset="0"/>
                <a:cs typeface="Times New Roman" panose="02020603050405020304" pitchFamily="18" charset="0"/>
              </a:rPr>
              <a:t>tổ</a:t>
            </a:r>
            <a:r>
              <a:rPr lang="en-US" sz="2800" b="1" dirty="0">
                <a:solidFill>
                  <a:srgbClr val="C00000"/>
                </a:solidFill>
                <a:latin typeface="Times New Roman" panose="02020603050405020304" pitchFamily="18" charset="0"/>
                <a:cs typeface="Times New Roman" panose="02020603050405020304" pitchFamily="18" charset="0"/>
              </a:rPr>
              <a:t> </a:t>
            </a:r>
            <a:r>
              <a:rPr lang="en-US" sz="2800" b="1" dirty="0" err="1">
                <a:solidFill>
                  <a:srgbClr val="C00000"/>
                </a:solidFill>
                <a:latin typeface="Times New Roman" panose="02020603050405020304" pitchFamily="18" charset="0"/>
                <a:cs typeface="Times New Roman" panose="02020603050405020304" pitchFamily="18" charset="0"/>
              </a:rPr>
              <a:t>hợp</a:t>
            </a:r>
            <a:r>
              <a:rPr lang="en-US" sz="2800" b="1" dirty="0">
                <a:solidFill>
                  <a:srgbClr val="C00000"/>
                </a:solidFill>
                <a:latin typeface="Times New Roman" panose="02020603050405020304" pitchFamily="18" charset="0"/>
                <a:cs typeface="Times New Roman" panose="02020603050405020304" pitchFamily="18" charset="0"/>
              </a:rPr>
              <a:t> </a:t>
            </a:r>
            <a:r>
              <a:rPr lang="en-US" sz="2800" b="1" dirty="0" err="1">
                <a:solidFill>
                  <a:srgbClr val="C00000"/>
                </a:solidFill>
                <a:latin typeface="Times New Roman" panose="02020603050405020304" pitchFamily="18" charset="0"/>
                <a:cs typeface="Times New Roman" panose="02020603050405020304" pitchFamily="18" charset="0"/>
              </a:rPr>
              <a:t>thông</a:t>
            </a:r>
            <a:r>
              <a:rPr lang="en-US" sz="2800" b="1" dirty="0">
                <a:solidFill>
                  <a:srgbClr val="C00000"/>
                </a:solidFill>
                <a:latin typeface="Times New Roman" panose="02020603050405020304" pitchFamily="18" charset="0"/>
                <a:cs typeface="Times New Roman" panose="02020603050405020304" pitchFamily="18" charset="0"/>
              </a:rPr>
              <a:t> </a:t>
            </a:r>
            <a:r>
              <a:rPr lang="en-US" sz="2800" b="1" dirty="0" err="1">
                <a:solidFill>
                  <a:srgbClr val="C00000"/>
                </a:solidFill>
                <a:latin typeface="Times New Roman" panose="02020603050405020304" pitchFamily="18" charset="0"/>
                <a:cs typeface="Times New Roman" panose="02020603050405020304" pitchFamily="18" charset="0"/>
              </a:rPr>
              <a:t>dụng</a:t>
            </a:r>
            <a:endParaRPr lang="en-US" sz="2800" b="1" dirty="0">
              <a:solidFill>
                <a:srgbClr val="C00000"/>
              </a:solidFill>
              <a:latin typeface="Times New Roman" panose="02020603050405020304" pitchFamily="18" charset="0"/>
              <a:cs typeface="Times New Roman" panose="02020603050405020304" pitchFamily="18" charset="0"/>
            </a:endParaRPr>
          </a:p>
        </p:txBody>
      </p:sp>
      <p:sp>
        <p:nvSpPr>
          <p:cNvPr id="9" name="Title 1"/>
          <p:cNvSpPr>
            <a:spLocks noGrp="1"/>
          </p:cNvSpPr>
          <p:nvPr>
            <p:ph type="title"/>
          </p:nvPr>
        </p:nvSpPr>
        <p:spPr>
          <a:xfrm>
            <a:off x="152400" y="231096"/>
            <a:ext cx="8229600" cy="639762"/>
          </a:xfrm>
        </p:spPr>
        <p:txBody>
          <a:bodyPr>
            <a:noAutofit/>
          </a:bodyPr>
          <a:lstStyle/>
          <a:p>
            <a:pPr algn="l"/>
            <a:r>
              <a:rPr lang="en-US" sz="3200" b="1" dirty="0" smtClean="0">
                <a:solidFill>
                  <a:schemeClr val="bg2">
                    <a:lumMod val="25000"/>
                  </a:schemeClr>
                </a:solidFill>
                <a:latin typeface="Times New Roman" panose="02020603050405020304" pitchFamily="18" charset="0"/>
                <a:cs typeface="Times New Roman" panose="02020603050405020304" pitchFamily="18" charset="0"/>
              </a:rPr>
              <a:t>NỘI DUNG</a:t>
            </a:r>
            <a:endParaRPr lang="en-US" sz="3200" dirty="0">
              <a:solidFill>
                <a:schemeClr val="bg2">
                  <a:lumMod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9394" name="Rectangle 2"/>
          <p:cNvSpPr>
            <a:spLocks noGrp="1" noChangeArrowheads="1"/>
          </p:cNvSpPr>
          <p:nvPr>
            <p:ph type="title"/>
          </p:nvPr>
        </p:nvSpPr>
        <p:spPr>
          <a:xfrm>
            <a:off x="130629" y="177800"/>
            <a:ext cx="7696200" cy="609600"/>
          </a:xfrm>
        </p:spPr>
        <p:txBody>
          <a:bodyPr vert="horz" lIns="91440" tIns="45720" rIns="91440" bIns="45720" rtlCol="0" anchor="ctr">
            <a:noAutofit/>
          </a:bodyPr>
          <a:lstStyle/>
          <a:p>
            <a:pPr algn="l">
              <a:defRPr/>
            </a:pPr>
            <a:r>
              <a:rPr lang="en-US" sz="3200" b="1" dirty="0">
                <a:solidFill>
                  <a:srgbClr val="C00000"/>
                </a:solidFill>
                <a:latin typeface="Times New Roman" panose="02020603050405020304" pitchFamily="18" charset="0"/>
                <a:cs typeface="Times New Roman" panose="02020603050405020304" pitchFamily="18" charset="0"/>
              </a:rPr>
              <a:t>3</a:t>
            </a:r>
            <a:r>
              <a:rPr lang="en-US" sz="3200" b="1" dirty="0" smtClean="0">
                <a:solidFill>
                  <a:srgbClr val="C00000"/>
                </a:solidFill>
                <a:latin typeface="Times New Roman" panose="02020603050405020304" pitchFamily="18" charset="0"/>
                <a:cs typeface="Times New Roman" panose="02020603050405020304" pitchFamily="18" charset="0"/>
              </a:rPr>
              <a:t>.1</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Khái</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niệm</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mạch</a:t>
            </a:r>
            <a:r>
              <a:rPr lang="en-US" sz="3200" b="1" dirty="0" smtClean="0">
                <a:solidFill>
                  <a:srgbClr val="C00000"/>
                </a:solidFill>
                <a:latin typeface="Times New Roman" panose="02020603050405020304" pitchFamily="18" charset="0"/>
                <a:cs typeface="Times New Roman" panose="02020603050405020304" pitchFamily="18" charset="0"/>
              </a:rPr>
              <a:t> logic </a:t>
            </a:r>
            <a:r>
              <a:rPr lang="en-US" sz="3200" b="1" dirty="0" err="1" smtClean="0">
                <a:solidFill>
                  <a:srgbClr val="C00000"/>
                </a:solidFill>
                <a:latin typeface="Times New Roman" panose="02020603050405020304" pitchFamily="18" charset="0"/>
                <a:cs typeface="Times New Roman" panose="02020603050405020304" pitchFamily="18" charset="0"/>
              </a:rPr>
              <a:t>tổ</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hợp</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1339395" name="Rectangle 3"/>
          <p:cNvSpPr>
            <a:spLocks noGrp="1" noChangeArrowheads="1"/>
          </p:cNvSpPr>
          <p:nvPr>
            <p:ph idx="1"/>
          </p:nvPr>
        </p:nvSpPr>
        <p:spPr>
          <a:xfrm>
            <a:off x="391886" y="1600200"/>
            <a:ext cx="11582400" cy="2086429"/>
          </a:xfrm>
        </p:spPr>
        <p:txBody>
          <a:bodyPr>
            <a:normAutofit/>
          </a:bodyPr>
          <a:lstStyle/>
          <a:p>
            <a:pPr algn="just">
              <a:spcBef>
                <a:spcPts val="1200"/>
              </a:spcBef>
              <a:spcAft>
                <a:spcPts val="600"/>
              </a:spcAft>
            </a:pPr>
            <a:r>
              <a:rPr lang="en-US" sz="2800" dirty="0" err="1">
                <a:latin typeface="Times New Roman" panose="02020603050405020304" pitchFamily="18" charset="0"/>
                <a:cs typeface="Times New Roman" panose="02020603050405020304" pitchFamily="18" charset="0"/>
              </a:rPr>
              <a:t>Mạch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tổ</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hợp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hiệu</a:t>
            </a:r>
            <a:r>
              <a:rPr lang="en-US" sz="2800" dirty="0">
                <a:latin typeface="Times New Roman" panose="02020603050405020304" pitchFamily="18" charset="0"/>
                <a:cs typeface="Times New Roman" panose="02020603050405020304" pitchFamily="18" charset="0"/>
              </a:rPr>
              <a:t> ra </a:t>
            </a:r>
            <a:r>
              <a:rPr lang="en-US" sz="2800" dirty="0" err="1">
                <a:latin typeface="Times New Roman" panose="02020603050405020304" pitchFamily="18" charset="0"/>
                <a:cs typeface="Times New Roman" panose="02020603050405020304" pitchFamily="18" charset="0"/>
              </a:rPr>
              <a:t>chỉ</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phụ</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thuộc</a:t>
            </a:r>
            <a:r>
              <a:rPr lang="en-US" sz="2800" dirty="0">
                <a:latin typeface="Times New Roman" panose="02020603050405020304" pitchFamily="18" charset="0"/>
                <a:cs typeface="Times New Roman" panose="02020603050405020304" pitchFamily="18" charset="0"/>
              </a:rPr>
              <a:t> vào </a:t>
            </a:r>
            <a:r>
              <a:rPr lang="en-US" sz="2800" dirty="0" err="1">
                <a:latin typeface="Times New Roman" panose="02020603050405020304" pitchFamily="18" charset="0"/>
                <a:cs typeface="Times New Roman" panose="02020603050405020304" pitchFamily="18" charset="0"/>
              </a:rPr>
              <a:t>tín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hiệu</a:t>
            </a:r>
            <a:r>
              <a:rPr lang="en-US" sz="2800" dirty="0">
                <a:latin typeface="Times New Roman" panose="02020603050405020304" pitchFamily="18" charset="0"/>
                <a:cs typeface="Times New Roman" panose="02020603050405020304" pitchFamily="18" charset="0"/>
              </a:rPr>
              <a:t> vào tại </a:t>
            </a:r>
            <a:r>
              <a:rPr lang="en-US" sz="2800" dirty="0" err="1">
                <a:latin typeface="Times New Roman" panose="02020603050405020304" pitchFamily="18" charset="0"/>
                <a:cs typeface="Times New Roman" panose="02020603050405020304" pitchFamily="18" charset="0"/>
              </a:rPr>
              <a:t>thời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điểm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tại</a:t>
            </a:r>
            <a:r>
              <a:rPr lang="en-US" sz="2800" dirty="0">
                <a:latin typeface="Times New Roman" panose="02020603050405020304" pitchFamily="18" charset="0"/>
                <a:cs typeface="Times New Roman" panose="02020603050405020304" pitchFamily="18" charset="0"/>
              </a:rPr>
              <a:t>.</a:t>
            </a:r>
          </a:p>
          <a:p>
            <a:pPr algn="just">
              <a:spcBef>
                <a:spcPts val="1200"/>
              </a:spcBef>
              <a:spcAft>
                <a:spcPts val="600"/>
              </a:spcAft>
            </a:pPr>
            <a:r>
              <a:rPr lang="en-US" sz="2800" dirty="0" err="1">
                <a:latin typeface="Times New Roman" panose="02020603050405020304" pitchFamily="18" charset="0"/>
                <a:cs typeface="Times New Roman" panose="02020603050405020304" pitchFamily="18" charset="0"/>
              </a:rPr>
              <a:t>Mạch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tổ</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hợp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hệ</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thống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nhớ</a:t>
            </a:r>
            <a:r>
              <a:rPr lang="en-US" sz="2800" dirty="0">
                <a:latin typeface="Times New Roman" panose="02020603050405020304" pitchFamily="18" charset="0"/>
                <a:cs typeface="Times New Roman" panose="02020603050405020304" pitchFamily="18" charset="0"/>
              </a:rPr>
              <a:t>.</a:t>
            </a:r>
          </a:p>
          <a:p>
            <a:pPr algn="just">
              <a:spcBef>
                <a:spcPts val="1200"/>
              </a:spcBef>
              <a:spcAft>
                <a:spcPts val="600"/>
              </a:spcAft>
            </a:pPr>
            <a:r>
              <a:rPr lang="en-US" sz="2800" dirty="0" err="1">
                <a:latin typeface="Times New Roman" panose="02020603050405020304" pitchFamily="18" charset="0"/>
                <a:cs typeface="Times New Roman" panose="02020603050405020304" pitchFamily="18" charset="0"/>
              </a:rPr>
              <a:t>Mạch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tổ</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hợp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thực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hiện</a:t>
            </a:r>
            <a:r>
              <a:rPr lang="en-US" sz="2800" dirty="0">
                <a:latin typeface="Times New Roman" panose="02020603050405020304" pitchFamily="18" charset="0"/>
                <a:cs typeface="Times New Roman" panose="02020603050405020304" pitchFamily="18" charset="0"/>
              </a:rPr>
              <a:t> bằng </a:t>
            </a:r>
            <a:r>
              <a:rPr lang="en-US" sz="2800" dirty="0" err="1">
                <a:latin typeface="Times New Roman" panose="02020603050405020304" pitchFamily="18" charset="0"/>
                <a:cs typeface="Times New Roman" panose="02020603050405020304" pitchFamily="18" charset="0"/>
              </a:rPr>
              <a:t>những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tử</a:t>
            </a:r>
            <a:r>
              <a:rPr lang="en-US" sz="2800" dirty="0">
                <a:latin typeface="Times New Roman" panose="02020603050405020304" pitchFamily="18" charset="0"/>
                <a:cs typeface="Times New Roman" panose="02020603050405020304" pitchFamily="18" charset="0"/>
              </a:rPr>
              <a:t> logic.</a:t>
            </a:r>
          </a:p>
        </p:txBody>
      </p:sp>
      <p:sp>
        <p:nvSpPr>
          <p:cNvPr id="4" name="Slide Number Placeholder 5"/>
          <p:cNvSpPr>
            <a:spLocks noGrp="1"/>
          </p:cNvSpPr>
          <p:nvPr>
            <p:ph type="sldNum" sz="quarter" idx="12"/>
          </p:nvPr>
        </p:nvSpPr>
        <p:spPr/>
        <p:txBody>
          <a:bodyPr/>
          <a:lstStyle/>
          <a:p>
            <a:fld id="{EF0ED711-291A-41DE-9139-72523FBDE5FE}" type="slidenum">
              <a:rPr lang="en-US"/>
              <a:pPr/>
              <a:t>68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39395">
                                            <p:txEl>
                                              <p:pRg st="0" end="0"/>
                                            </p:txEl>
                                          </p:spTgt>
                                        </p:tgtEl>
                                        <p:attrNameLst>
                                          <p:attrName>style.visibility</p:attrName>
                                        </p:attrNameLst>
                                      </p:cBhvr>
                                      <p:to>
                                        <p:strVal val="visible"/>
                                      </p:to>
                                    </p:set>
                                    <p:animEffect transition="in" filter="fade">
                                      <p:cBhvr>
                                        <p:cTn id="7" dur="1000"/>
                                        <p:tgtEl>
                                          <p:spTgt spid="1339395">
                                            <p:txEl>
                                              <p:pRg st="0" end="0"/>
                                            </p:txEl>
                                          </p:spTgt>
                                        </p:tgtEl>
                                      </p:cBhvr>
                                    </p:animEffect>
                                    <p:anim calcmode="lin" valueType="num">
                                      <p:cBhvr>
                                        <p:cTn id="8" dur="1000" fill="hold"/>
                                        <p:tgtEl>
                                          <p:spTgt spid="133939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3939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39395">
                                            <p:txEl>
                                              <p:pRg st="1" end="1"/>
                                            </p:txEl>
                                          </p:spTgt>
                                        </p:tgtEl>
                                        <p:attrNameLst>
                                          <p:attrName>style.visibility</p:attrName>
                                        </p:attrNameLst>
                                      </p:cBhvr>
                                      <p:to>
                                        <p:strVal val="visible"/>
                                      </p:to>
                                    </p:set>
                                    <p:animEffect transition="in" filter="fade">
                                      <p:cBhvr>
                                        <p:cTn id="14" dur="1000"/>
                                        <p:tgtEl>
                                          <p:spTgt spid="1339395">
                                            <p:txEl>
                                              <p:pRg st="1" end="1"/>
                                            </p:txEl>
                                          </p:spTgt>
                                        </p:tgtEl>
                                      </p:cBhvr>
                                    </p:animEffect>
                                    <p:anim calcmode="lin" valueType="num">
                                      <p:cBhvr>
                                        <p:cTn id="15" dur="1000" fill="hold"/>
                                        <p:tgtEl>
                                          <p:spTgt spid="133939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33939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39395">
                                            <p:txEl>
                                              <p:pRg st="2" end="2"/>
                                            </p:txEl>
                                          </p:spTgt>
                                        </p:tgtEl>
                                        <p:attrNameLst>
                                          <p:attrName>style.visibility</p:attrName>
                                        </p:attrNameLst>
                                      </p:cBhvr>
                                      <p:to>
                                        <p:strVal val="visible"/>
                                      </p:to>
                                    </p:set>
                                    <p:animEffect transition="in" filter="fade">
                                      <p:cBhvr>
                                        <p:cTn id="21" dur="1000"/>
                                        <p:tgtEl>
                                          <p:spTgt spid="1339395">
                                            <p:txEl>
                                              <p:pRg st="2" end="2"/>
                                            </p:txEl>
                                          </p:spTgt>
                                        </p:tgtEl>
                                      </p:cBhvr>
                                    </p:animEffect>
                                    <p:anim calcmode="lin" valueType="num">
                                      <p:cBhvr>
                                        <p:cTn id="22" dur="1000" fill="hold"/>
                                        <p:tgtEl>
                                          <p:spTgt spid="133939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33939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9395"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54" y="186887"/>
            <a:ext cx="8229600" cy="563562"/>
          </a:xfrm>
        </p:spPr>
        <p:txBody>
          <a:bodyPr vert="horz" lIns="91440" tIns="45720" rIns="91440" bIns="45720" rtlCol="0" anchor="ctr">
            <a:noAutofit/>
          </a:bodyPr>
          <a:lstStyle/>
          <a:p>
            <a:pPr algn="l">
              <a:defRPr/>
            </a:pPr>
            <a:r>
              <a:rPr lang="en-US" sz="3200" b="1" dirty="0" smtClean="0">
                <a:solidFill>
                  <a:srgbClr val="C00000"/>
                </a:solidFill>
                <a:latin typeface="Times New Roman" panose="02020603050405020304" pitchFamily="18" charset="0"/>
                <a:cs typeface="Times New Roman" panose="02020603050405020304" pitchFamily="18" charset="0"/>
              </a:rPr>
              <a:t>3.2</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Phân</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tích</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mạch</a:t>
            </a:r>
            <a:r>
              <a:rPr lang="en-US" sz="3200" b="1" dirty="0" smtClean="0">
                <a:solidFill>
                  <a:srgbClr val="C00000"/>
                </a:solidFill>
                <a:latin typeface="Times New Roman" panose="02020603050405020304" pitchFamily="18" charset="0"/>
                <a:cs typeface="Times New Roman" panose="02020603050405020304" pitchFamily="18" charset="0"/>
              </a:rPr>
              <a:t> logic </a:t>
            </a:r>
            <a:r>
              <a:rPr lang="en-US" sz="3200" b="1" dirty="0" err="1" smtClean="0">
                <a:solidFill>
                  <a:srgbClr val="C00000"/>
                </a:solidFill>
                <a:latin typeface="Times New Roman" panose="02020603050405020304" pitchFamily="18" charset="0"/>
                <a:cs typeface="Times New Roman" panose="02020603050405020304" pitchFamily="18" charset="0"/>
              </a:rPr>
              <a:t>tổ</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hợp</a:t>
            </a:r>
            <a:r>
              <a:rPr lang="en-US" sz="3200" b="1" dirty="0" smtClean="0">
                <a:solidFill>
                  <a:srgbClr val="C00000"/>
                </a:solidFill>
                <a:latin typeface="Times New Roman" panose="02020603050405020304" pitchFamily="18" charset="0"/>
                <a:cs typeface="Times New Roman" panose="02020603050405020304" pitchFamily="18" charset="0"/>
              </a:rPr>
              <a:t> (1)</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23794" y="5505235"/>
            <a:ext cx="10845692" cy="953622"/>
          </a:xfrm>
        </p:spPr>
        <p:txBody>
          <a:bodyPr>
            <a:noAutofit/>
          </a:bodyPr>
          <a:lstStyle/>
          <a:p>
            <a:pPr marL="0" lvl="1" indent="0" algn="just">
              <a:buNone/>
            </a:pPr>
            <a:r>
              <a:rPr lang="vi-V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Đưa về dạng bảng giá trị thực (thông thường biểu thức (1) đưa về dạng tuyển chuẩn)</a:t>
            </a:r>
            <a:endParaRPr lang="en-US" dirty="0">
              <a:latin typeface="Times New Roman" panose="02020603050405020304" pitchFamily="18" charset="0"/>
              <a:cs typeface="Times New Roman" panose="02020603050405020304" pitchFamily="18" charset="0"/>
            </a:endParaRPr>
          </a:p>
        </p:txBody>
      </p:sp>
      <p:sp>
        <p:nvSpPr>
          <p:cNvPr id="4" name="Rectangle 3"/>
          <p:cNvSpPr/>
          <p:nvPr/>
        </p:nvSpPr>
        <p:spPr>
          <a:xfrm>
            <a:off x="823794" y="882689"/>
            <a:ext cx="5537093" cy="523220"/>
          </a:xfrm>
          <a:prstGeom prst="rect">
            <a:avLst/>
          </a:prstGeom>
        </p:spPr>
        <p:txBody>
          <a:bodyPr wrap="none">
            <a:spAutoFit/>
          </a:bodyPr>
          <a:lstStyle/>
          <a:p>
            <a:pPr marL="514350" indent="-514350" algn="just"/>
            <a:r>
              <a:rPr lang="en-US" sz="2800" b="1" dirty="0">
                <a:latin typeface="Times New Roman" panose="02020603050405020304" pitchFamily="18" charset="0"/>
                <a:cs typeface="Times New Roman" panose="02020603050405020304" pitchFamily="18" charset="0"/>
              </a:rPr>
              <a:t>1. </a:t>
            </a:r>
            <a:r>
              <a:rPr lang="en-US" sz="2800" b="1" dirty="0" err="1">
                <a:latin typeface="Times New Roman" panose="02020603050405020304" pitchFamily="18" charset="0"/>
                <a:cs typeface="Times New Roman" panose="02020603050405020304" pitchFamily="18" charset="0"/>
              </a:rPr>
              <a:t>Nhiệm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vụ</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của</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bài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toán</a:t>
            </a:r>
            <a:r>
              <a:rPr lang="en-US" sz="2800" b="1" dirty="0">
                <a:latin typeface="Times New Roman" panose="02020603050405020304" pitchFamily="18" charset="0"/>
                <a:cs typeface="Times New Roman" panose="02020603050405020304" pitchFamily="18" charset="0"/>
              </a:rPr>
              <a:t> phân </a:t>
            </a:r>
            <a:r>
              <a:rPr lang="en-US" sz="2800" b="1" dirty="0" err="1">
                <a:latin typeface="Times New Roman" panose="02020603050405020304" pitchFamily="18" charset="0"/>
                <a:cs typeface="Times New Roman" panose="02020603050405020304" pitchFamily="18" charset="0"/>
              </a:rPr>
              <a:t>tích</a:t>
            </a:r>
            <a:endParaRPr lang="en-US" sz="2800" b="1" dirty="0">
              <a:latin typeface="Times New Roman" panose="02020603050405020304" pitchFamily="18" charset="0"/>
              <a:cs typeface="Times New Roman" panose="02020603050405020304" pitchFamily="18" charset="0"/>
            </a:endParaRPr>
          </a:p>
        </p:txBody>
      </p:sp>
      <p:sp>
        <p:nvSpPr>
          <p:cNvPr id="5" name="Rectangle 4"/>
          <p:cNvSpPr/>
          <p:nvPr/>
        </p:nvSpPr>
        <p:spPr>
          <a:xfrm>
            <a:off x="955276" y="1607404"/>
            <a:ext cx="10264266" cy="954107"/>
          </a:xfrm>
          <a:prstGeom prst="rect">
            <a:avLst/>
          </a:prstGeom>
        </p:spPr>
        <p:txBody>
          <a:bodyPr wrap="square">
            <a:spAutoFit/>
          </a:bodyPr>
          <a:lstStyle/>
          <a:p>
            <a:pPr marL="0" lvl="1" algn="just"/>
            <a:r>
              <a:rPr lang="vi-VN" sz="2800" dirty="0">
                <a:latin typeface="Times New Roman" panose="02020603050405020304" pitchFamily="18" charset="0"/>
                <a:cs typeface="Times New Roman" panose="02020603050405020304" pitchFamily="18" charset="0"/>
              </a:rPr>
              <a:t>Xác định chức năng của một mạch tổ hợp cho trước (coi tín hiệu vào là dạng lý tưởng, các phần tử logic không có giữ chậm).</a:t>
            </a:r>
            <a:endParaRPr lang="en-US" sz="2800" dirty="0">
              <a:latin typeface="Times New Roman" panose="02020603050405020304" pitchFamily="18" charset="0"/>
              <a:cs typeface="Times New Roman" panose="02020603050405020304" pitchFamily="18" charset="0"/>
            </a:endParaRPr>
          </a:p>
        </p:txBody>
      </p:sp>
      <p:sp>
        <p:nvSpPr>
          <p:cNvPr id="6" name="Rectangle 5"/>
          <p:cNvSpPr/>
          <p:nvPr/>
        </p:nvSpPr>
        <p:spPr>
          <a:xfrm>
            <a:off x="823794" y="2655427"/>
            <a:ext cx="3536546" cy="523220"/>
          </a:xfrm>
          <a:prstGeom prst="rect">
            <a:avLst/>
          </a:prstGeom>
        </p:spPr>
        <p:txBody>
          <a:bodyPr wrap="none">
            <a:spAutoFit/>
          </a:bodyPr>
          <a:lstStyle/>
          <a:p>
            <a:pPr marL="514350" lvl="1" indent="-514350" algn="just"/>
            <a:r>
              <a:rPr lang="en-US" sz="2800" b="1" dirty="0">
                <a:latin typeface="Times New Roman" panose="02020603050405020304" pitchFamily="18" charset="0"/>
                <a:cs typeface="Times New Roman" panose="02020603050405020304" pitchFamily="18" charset="0"/>
              </a:rPr>
              <a:t>2. Các </a:t>
            </a:r>
            <a:r>
              <a:rPr lang="en-US" sz="2800" b="1" dirty="0" err="1">
                <a:latin typeface="Times New Roman" panose="02020603050405020304" pitchFamily="18" charset="0"/>
                <a:cs typeface="Times New Roman" panose="02020603050405020304" pitchFamily="18" charset="0"/>
              </a:rPr>
              <a:t>bước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thực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hiện</a:t>
            </a:r>
            <a:endParaRPr lang="en-US" sz="2800" b="1" dirty="0">
              <a:latin typeface="Times New Roman" panose="02020603050405020304" pitchFamily="18" charset="0"/>
              <a:cs typeface="Times New Roman" panose="02020603050405020304" pitchFamily="18" charset="0"/>
            </a:endParaRPr>
          </a:p>
        </p:txBody>
      </p:sp>
      <p:sp>
        <p:nvSpPr>
          <p:cNvPr id="7" name="Rectangle 6"/>
          <p:cNvSpPr/>
          <p:nvPr/>
        </p:nvSpPr>
        <p:spPr>
          <a:xfrm>
            <a:off x="823794" y="3388500"/>
            <a:ext cx="10395748" cy="523220"/>
          </a:xfrm>
          <a:prstGeom prst="rect">
            <a:avLst/>
          </a:prstGeom>
        </p:spPr>
        <p:txBody>
          <a:bodyPr wrap="square">
            <a:spAutoFit/>
          </a:bodyPr>
          <a:lstStyle/>
          <a:p>
            <a:pPr marL="58738" lvl="1" algn="just"/>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Ký hiệu tất cả đầu vào ra của mọi phần tử logic</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Y=f(x</a:t>
            </a:r>
            <a:r>
              <a:rPr lang="vi-VN" sz="2800" baseline="-25000" dirty="0">
                <a:latin typeface="Times New Roman" panose="02020603050405020304" pitchFamily="18" charset="0"/>
                <a:cs typeface="Times New Roman" panose="02020603050405020304" pitchFamily="18" charset="0"/>
              </a:rPr>
              <a:t>i</a:t>
            </a:r>
            <a:r>
              <a:rPr lang="vi-VN" sz="2800" dirty="0">
                <a:latin typeface="Times New Roman" panose="02020603050405020304" pitchFamily="18" charset="0"/>
                <a:cs typeface="Times New Roman" panose="02020603050405020304" pitchFamily="18" charset="0"/>
              </a:rPr>
              <a:t>)  i=1</a:t>
            </a:r>
            <a:r>
              <a:rPr lang="en-US" sz="2800" dirty="0">
                <a:latin typeface="Times New Roman" panose="02020603050405020304" pitchFamily="18" charset="0"/>
                <a:cs typeface="Times New Roman" panose="02020603050405020304" pitchFamily="18" charset="0"/>
              </a:rPr>
              <a:t>…</a:t>
            </a:r>
            <a:r>
              <a:rPr lang="vi-VN" sz="2800" dirty="0">
                <a:latin typeface="Times New Roman" panose="02020603050405020304" pitchFamily="18" charset="0"/>
                <a:cs typeface="Times New Roman" panose="02020603050405020304" pitchFamily="18" charset="0"/>
              </a:rPr>
              <a:t>n   (1)</a:t>
            </a:r>
            <a:endParaRPr lang="en-US" sz="2800" dirty="0">
              <a:latin typeface="Times New Roman" panose="02020603050405020304" pitchFamily="18" charset="0"/>
              <a:cs typeface="Times New Roman" panose="02020603050405020304" pitchFamily="18" charset="0"/>
            </a:endParaRPr>
          </a:p>
        </p:txBody>
      </p:sp>
      <p:sp>
        <p:nvSpPr>
          <p:cNvPr id="8" name="Rectangle 7"/>
          <p:cNvSpPr/>
          <p:nvPr/>
        </p:nvSpPr>
        <p:spPr>
          <a:xfrm>
            <a:off x="940762" y="4082456"/>
            <a:ext cx="10582728" cy="1384995"/>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Xuất phát từ đầu ra trở về đầu vào. Mỗi lần gặp ký hiệu đầu ra thì thay nó bằng chức năng của phần tử đó. Cứ làm như vậy cho tới đầu vào </a:t>
            </a:r>
            <a:r>
              <a:rPr lang="vi-VN" sz="2800" dirty="0">
                <a:latin typeface="Times New Roman" panose="02020603050405020304" pitchFamily="18" charset="0"/>
                <a:cs typeface="Times New Roman" panose="02020603050405020304" pitchFamily="18" charset="0"/>
                <a:sym typeface="Symbol"/>
              </a:rPr>
              <a:t></a:t>
            </a:r>
            <a:r>
              <a:rPr lang="vi-VN" sz="2800" dirty="0">
                <a:latin typeface="Times New Roman" panose="02020603050405020304" pitchFamily="18" charset="0"/>
                <a:cs typeface="Times New Roman" panose="02020603050405020304" pitchFamily="18" charset="0"/>
              </a:rPr>
              <a:t> được biểu thức đại số:</a:t>
            </a:r>
            <a:r>
              <a:rPr lang="en-US" sz="2800" dirty="0">
                <a:latin typeface="Times New Roman" panose="02020603050405020304" pitchFamily="18" charset="0"/>
                <a:cs typeface="Times New Roman" panose="02020603050405020304" pitchFamily="18" charset="0"/>
              </a:rPr>
              <a:t> </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fade">
                                      <p:cBhvr>
                                        <p:cTn id="35" dur="1000"/>
                                        <p:tgtEl>
                                          <p:spTgt spid="8">
                                            <p:txEl>
                                              <p:pRg st="0" end="0"/>
                                            </p:txEl>
                                          </p:spTgt>
                                        </p:tgtEl>
                                      </p:cBhvr>
                                    </p:animEffect>
                                    <p:anim calcmode="lin" valueType="num">
                                      <p:cBhvr>
                                        <p:cTn id="36"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0" end="0"/>
                                            </p:txEl>
                                          </p:spTgt>
                                        </p:tgtEl>
                                        <p:attrNameLst>
                                          <p:attrName>style.visibility</p:attrName>
                                        </p:attrNameLst>
                                      </p:cBhvr>
                                      <p:to>
                                        <p:strVal val="visible"/>
                                      </p:to>
                                    </p:set>
                                    <p:animEffect transition="in" filter="fade">
                                      <p:cBhvr>
                                        <p:cTn id="42" dur="1000"/>
                                        <p:tgtEl>
                                          <p:spTgt spid="3">
                                            <p:txEl>
                                              <p:pRg st="0" end="0"/>
                                            </p:txEl>
                                          </p:spTgt>
                                        </p:tgtEl>
                                      </p:cBhvr>
                                    </p:animEffect>
                                    <p:anim calcmode="lin" valueType="num">
                                      <p:cBhvr>
                                        <p:cTn id="4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87552"/>
            <a:ext cx="8229600" cy="563562"/>
          </a:xfrm>
        </p:spPr>
        <p:txBody>
          <a:bodyPr>
            <a:normAutofit fontScale="90000"/>
          </a:bodyPr>
          <a:lstStyle/>
          <a:p>
            <a:pPr algn="l"/>
            <a:r>
              <a:rPr lang="en-US" sz="3600" b="1" dirty="0" smtClean="0">
                <a:solidFill>
                  <a:schemeClr val="bg2">
                    <a:lumMod val="25000"/>
                  </a:schemeClr>
                </a:solidFill>
                <a:latin typeface="Times New Roman" panose="02020603050405020304" pitchFamily="18" charset="0"/>
                <a:cs typeface="Times New Roman" panose="02020603050405020304" pitchFamily="18" charset="0"/>
              </a:rPr>
              <a:t>NỘI DUNG</a:t>
            </a:r>
            <a:endParaRPr lang="en-US" sz="3600" dirty="0">
              <a:solidFill>
                <a:schemeClr val="bg2">
                  <a:lumMod val="25000"/>
                </a:schemeClr>
              </a:solidFill>
            </a:endParaRPr>
          </a:p>
        </p:txBody>
      </p:sp>
      <p:sp>
        <p:nvSpPr>
          <p:cNvPr id="3" name="Content Placeholder 2"/>
          <p:cNvSpPr>
            <a:spLocks noGrp="1"/>
          </p:cNvSpPr>
          <p:nvPr>
            <p:ph idx="1"/>
          </p:nvPr>
        </p:nvSpPr>
        <p:spPr>
          <a:xfrm>
            <a:off x="195943" y="1527629"/>
            <a:ext cx="8610600" cy="2246085"/>
          </a:xfrm>
        </p:spPr>
        <p:txBody>
          <a:bodyPr>
            <a:normAutofit/>
          </a:bodyPr>
          <a:lstStyle/>
          <a:p>
            <a:pPr marL="0" indent="0">
              <a:lnSpc>
                <a:spcPct val="150000"/>
              </a:lnSpc>
              <a:buNone/>
            </a:pPr>
            <a:r>
              <a:rPr lang="en-US" sz="2800" b="1" dirty="0" smtClean="0">
                <a:solidFill>
                  <a:srgbClr val="C00000"/>
                </a:solidFill>
                <a:latin typeface="Times New Roman" panose="02020603050405020304" pitchFamily="18" charset="0"/>
                <a:cs typeface="Times New Roman" panose="02020603050405020304" pitchFamily="18" charset="0"/>
              </a:rPr>
              <a:t>1.1. </a:t>
            </a:r>
            <a:r>
              <a:rPr lang="en-US" sz="2800" b="1" dirty="0" err="1" smtClean="0">
                <a:solidFill>
                  <a:srgbClr val="C00000"/>
                </a:solidFill>
                <a:latin typeface="Times New Roman" panose="02020603050405020304" pitchFamily="18" charset="0"/>
                <a:cs typeface="Times New Roman" panose="02020603050405020304" pitchFamily="18" charset="0"/>
              </a:rPr>
              <a:t>Tín</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hiệu</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số</a:t>
            </a:r>
            <a:endParaRPr lang="en-US" sz="2800" b="1" dirty="0">
              <a:solidFill>
                <a:srgbClr val="C00000"/>
              </a:solidFill>
              <a:latin typeface="Times New Roman" panose="02020603050405020304" pitchFamily="18" charset="0"/>
              <a:cs typeface="Times New Roman" panose="02020603050405020304" pitchFamily="18" charset="0"/>
            </a:endParaRPr>
          </a:p>
          <a:p>
            <a:pPr marL="0" indent="0">
              <a:lnSpc>
                <a:spcPct val="150000"/>
              </a:lnSpc>
              <a:buNone/>
            </a:pPr>
            <a:r>
              <a:rPr lang="en-US" sz="2800" b="1" dirty="0" smtClean="0">
                <a:solidFill>
                  <a:srgbClr val="C00000"/>
                </a:solidFill>
                <a:latin typeface="Times New Roman" panose="02020603050405020304" pitchFamily="18" charset="0"/>
                <a:cs typeface="Times New Roman" panose="02020603050405020304" pitchFamily="18" charset="0"/>
              </a:rPr>
              <a:t>1.2. </a:t>
            </a:r>
            <a:r>
              <a:rPr lang="en-US" sz="2800" b="1" dirty="0" err="1" smtClean="0">
                <a:solidFill>
                  <a:srgbClr val="C00000"/>
                </a:solidFill>
                <a:latin typeface="Times New Roman" panose="02020603050405020304" pitchFamily="18" charset="0"/>
                <a:cs typeface="Times New Roman" panose="02020603050405020304" pitchFamily="18" charset="0"/>
              </a:rPr>
              <a:t>Hệ</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thống</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đếm</a:t>
            </a:r>
            <a:endParaRPr lang="en-US" sz="2800" b="1" dirty="0" smtClean="0">
              <a:solidFill>
                <a:srgbClr val="C00000"/>
              </a:solidFill>
              <a:latin typeface="Times New Roman" panose="02020603050405020304" pitchFamily="18" charset="0"/>
              <a:cs typeface="Times New Roman" panose="02020603050405020304" pitchFamily="18" charset="0"/>
            </a:endParaRPr>
          </a:p>
          <a:p>
            <a:pPr marL="0" indent="0">
              <a:lnSpc>
                <a:spcPct val="150000"/>
              </a:lnSpc>
              <a:buNone/>
            </a:pPr>
            <a:r>
              <a:rPr lang="en-US" sz="2800" b="1" dirty="0" smtClean="0">
                <a:solidFill>
                  <a:srgbClr val="C00000"/>
                </a:solidFill>
                <a:latin typeface="Times New Roman" panose="02020603050405020304" pitchFamily="18" charset="0"/>
                <a:cs typeface="Times New Roman" panose="02020603050405020304" pitchFamily="18" charset="0"/>
              </a:rPr>
              <a:t>1.3. </a:t>
            </a:r>
            <a:r>
              <a:rPr lang="en-US" sz="2800" b="1" dirty="0" err="1" smtClean="0">
                <a:solidFill>
                  <a:srgbClr val="C00000"/>
                </a:solidFill>
                <a:latin typeface="Times New Roman" panose="02020603050405020304" pitchFamily="18" charset="0"/>
                <a:cs typeface="Times New Roman" panose="02020603050405020304" pitchFamily="18" charset="0"/>
              </a:rPr>
              <a:t>Mã</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hóa</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nhị</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phân</a:t>
            </a:r>
            <a:endParaRPr lang="en-US" sz="2800" b="1" dirty="0" smtClean="0">
              <a:solidFill>
                <a:srgbClr val="C0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A8707075-541A-4CB2-8C7D-C1C20183CA57}" type="slidenum">
              <a:rPr lang="en-US" smtClean="0"/>
              <a:pPr/>
              <a:t>7</a:t>
            </a:fld>
            <a:endParaRPr lang="en-US" dirty="0"/>
          </a:p>
        </p:txBody>
      </p:sp>
    </p:spTree>
    <p:extLst>
      <p:ext uri="{BB962C8B-B14F-4D97-AF65-F5344CB8AC3E}">
        <p14:creationId xmlns:p14="http://schemas.microsoft.com/office/powerpoint/2010/main" val="302908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10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10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10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484" y="1458939"/>
            <a:ext cx="2438400" cy="514700"/>
          </a:xfrm>
        </p:spPr>
        <p:txBody>
          <a:bodyPr>
            <a:normAutofit/>
          </a:bodyPr>
          <a:lstStyle/>
          <a:p>
            <a:pPr marL="514350" indent="-514350">
              <a:buNone/>
            </a:pPr>
            <a:r>
              <a:rPr lang="en-US" sz="2400" b="1" i="1" dirty="0" err="1">
                <a:latin typeface="Times New Roman" panose="02020603050405020304" pitchFamily="18" charset="0"/>
                <a:cs typeface="Times New Roman" panose="02020603050405020304" pitchFamily="18" charset="0"/>
              </a:rPr>
              <a:t>Ví</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dụ</a:t>
            </a:r>
            <a:r>
              <a:rPr lang="en-US" sz="2400" b="1" i="1" dirty="0">
                <a:latin typeface="Times New Roman" panose="02020603050405020304" pitchFamily="18" charset="0"/>
                <a:cs typeface="Times New Roman" panose="02020603050405020304" pitchFamily="18" charset="0"/>
              </a:rPr>
              <a:t>:</a:t>
            </a:r>
          </a:p>
        </p:txBody>
      </p:sp>
      <p:sp>
        <p:nvSpPr>
          <p:cNvPr id="2074631" name="Text Box 7"/>
          <p:cNvSpPr txBox="1">
            <a:spLocks noChangeArrowheads="1"/>
          </p:cNvSpPr>
          <p:nvPr/>
        </p:nvSpPr>
        <p:spPr bwMode="auto">
          <a:xfrm>
            <a:off x="1982519" y="2461989"/>
            <a:ext cx="573677" cy="3947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Aft>
                <a:spcPts val="1000"/>
              </a:spcAft>
            </a:pPr>
            <a:r>
              <a:rPr lang="en-US" sz="2000" dirty="0">
                <a:latin typeface="Times New Roman" panose="02020603050405020304" pitchFamily="18" charset="0"/>
                <a:cs typeface="Times New Roman" panose="02020603050405020304" pitchFamily="18" charset="0"/>
              </a:rPr>
              <a:t>a</a:t>
            </a:r>
            <a:endParaRPr lang="en-US" sz="3600" dirty="0">
              <a:latin typeface="Times New Roman" panose="02020603050405020304" pitchFamily="18" charset="0"/>
              <a:cs typeface="Times New Roman" panose="02020603050405020304" pitchFamily="18" charset="0"/>
            </a:endParaRPr>
          </a:p>
        </p:txBody>
      </p:sp>
      <p:sp>
        <p:nvSpPr>
          <p:cNvPr id="2074632" name="Text Box 8"/>
          <p:cNvSpPr txBox="1">
            <a:spLocks noChangeArrowheads="1"/>
          </p:cNvSpPr>
          <p:nvPr/>
        </p:nvSpPr>
        <p:spPr bwMode="auto">
          <a:xfrm>
            <a:off x="3034710" y="2982948"/>
            <a:ext cx="573677" cy="3947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Aft>
                <a:spcPts val="1000"/>
              </a:spcAft>
            </a:pPr>
            <a:r>
              <a:rPr lang="en-US" sz="2000" dirty="0">
                <a:latin typeface="Times New Roman" panose="02020603050405020304" pitchFamily="18" charset="0"/>
                <a:cs typeface="Times New Roman" panose="02020603050405020304" pitchFamily="18" charset="0"/>
              </a:rPr>
              <a:t>b</a:t>
            </a:r>
            <a:endParaRPr lang="en-US" sz="3600" dirty="0">
              <a:latin typeface="Times New Roman" panose="02020603050405020304" pitchFamily="18" charset="0"/>
              <a:cs typeface="Times New Roman" panose="02020603050405020304" pitchFamily="18" charset="0"/>
            </a:endParaRPr>
          </a:p>
        </p:txBody>
      </p:sp>
      <p:sp>
        <p:nvSpPr>
          <p:cNvPr id="2074633" name="Text Box 9"/>
          <p:cNvSpPr txBox="1">
            <a:spLocks noChangeArrowheads="1"/>
          </p:cNvSpPr>
          <p:nvPr/>
        </p:nvSpPr>
        <p:spPr bwMode="auto">
          <a:xfrm>
            <a:off x="2163577" y="3794070"/>
            <a:ext cx="573677" cy="3947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Aft>
                <a:spcPts val="1000"/>
              </a:spcAft>
            </a:pPr>
            <a:r>
              <a:rPr lang="en-US" sz="2000" dirty="0">
                <a:latin typeface="Times New Roman" panose="02020603050405020304" pitchFamily="18" charset="0"/>
                <a:cs typeface="Times New Roman" panose="02020603050405020304" pitchFamily="18" charset="0"/>
              </a:rPr>
              <a:t>c</a:t>
            </a:r>
            <a:endParaRPr lang="en-US" sz="3600" dirty="0">
              <a:latin typeface="Times New Roman" panose="02020603050405020304" pitchFamily="18" charset="0"/>
              <a:cs typeface="Times New Roman" panose="02020603050405020304" pitchFamily="18" charset="0"/>
            </a:endParaRPr>
          </a:p>
        </p:txBody>
      </p:sp>
      <p:grpSp>
        <p:nvGrpSpPr>
          <p:cNvPr id="12" name="Group 11"/>
          <p:cNvGrpSpPr/>
          <p:nvPr/>
        </p:nvGrpSpPr>
        <p:grpSpPr>
          <a:xfrm>
            <a:off x="518557" y="2450151"/>
            <a:ext cx="4280226" cy="2072622"/>
            <a:chOff x="4656896" y="849662"/>
            <a:chExt cx="4280226" cy="2072622"/>
          </a:xfrm>
        </p:grpSpPr>
        <p:sp>
          <p:nvSpPr>
            <p:cNvPr id="2074634" name="Text Box 10"/>
            <p:cNvSpPr txBox="1">
              <a:spLocks noChangeArrowheads="1"/>
            </p:cNvSpPr>
            <p:nvPr/>
          </p:nvSpPr>
          <p:spPr bwMode="auto">
            <a:xfrm>
              <a:off x="8329157" y="1213829"/>
              <a:ext cx="607965" cy="628000"/>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p>
              <a:pPr>
                <a:spcAft>
                  <a:spcPts val="0"/>
                </a:spcAft>
              </a:pPr>
              <a:r>
                <a:rPr lang="en-US" sz="2000" dirty="0">
                  <a:latin typeface="Times New Roman" panose="02020603050405020304" pitchFamily="18" charset="0"/>
                  <a:cs typeface="Times New Roman" panose="02020603050405020304" pitchFamily="18" charset="0"/>
                </a:rPr>
                <a:t>y</a:t>
              </a:r>
              <a:endParaRPr lang="en-US" sz="3600" dirty="0">
                <a:latin typeface="Times New Roman" panose="02020603050405020304" pitchFamily="18" charset="0"/>
                <a:cs typeface="Times New Roman" panose="02020603050405020304" pitchFamily="18" charset="0"/>
              </a:endParaRPr>
            </a:p>
          </p:txBody>
        </p:sp>
        <p:grpSp>
          <p:nvGrpSpPr>
            <p:cNvPr id="2" name="Group 1"/>
            <p:cNvGrpSpPr/>
            <p:nvPr/>
          </p:nvGrpSpPr>
          <p:grpSpPr>
            <a:xfrm>
              <a:off x="4656896" y="849662"/>
              <a:ext cx="3837578" cy="2072622"/>
              <a:chOff x="4102000" y="859955"/>
              <a:chExt cx="3837578" cy="2072622"/>
            </a:xfrm>
          </p:grpSpPr>
          <p:sp>
            <p:nvSpPr>
              <p:cNvPr id="2074627" name="Text Box 3"/>
              <p:cNvSpPr txBox="1">
                <a:spLocks noChangeArrowheads="1"/>
              </p:cNvSpPr>
              <p:nvPr/>
            </p:nvSpPr>
            <p:spPr bwMode="auto">
              <a:xfrm>
                <a:off x="4102000" y="859955"/>
                <a:ext cx="573677" cy="393917"/>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p>
                <a:pPr>
                  <a:spcAft>
                    <a:spcPts val="0"/>
                  </a:spcAft>
                </a:pPr>
                <a:r>
                  <a:rPr lang="en-US" sz="2000" dirty="0">
                    <a:latin typeface="Calibri" pitchFamily="34" charset="0"/>
                    <a:cs typeface="Arial" pitchFamily="34" charset="0"/>
                  </a:rPr>
                  <a:t>x</a:t>
                </a:r>
                <a:r>
                  <a:rPr lang="en-US" sz="2000" baseline="-25000" dirty="0">
                    <a:latin typeface="Calibri" pitchFamily="34" charset="0"/>
                    <a:cs typeface="Arial" pitchFamily="34" charset="0"/>
                  </a:rPr>
                  <a:t>1</a:t>
                </a:r>
                <a:endParaRPr lang="en-US" sz="3600" dirty="0">
                  <a:latin typeface="Arial" pitchFamily="34" charset="0"/>
                  <a:cs typeface="Arial" pitchFamily="34" charset="0"/>
                </a:endParaRPr>
              </a:p>
            </p:txBody>
          </p:sp>
          <p:sp>
            <p:nvSpPr>
              <p:cNvPr id="2074628" name="Text Box 4"/>
              <p:cNvSpPr txBox="1">
                <a:spLocks noChangeArrowheads="1"/>
              </p:cNvSpPr>
              <p:nvPr/>
            </p:nvSpPr>
            <p:spPr bwMode="auto">
              <a:xfrm>
                <a:off x="4114800" y="1194659"/>
                <a:ext cx="573677" cy="394753"/>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p>
                <a:pPr>
                  <a:spcAft>
                    <a:spcPts val="1000"/>
                  </a:spcAft>
                </a:pPr>
                <a:r>
                  <a:rPr lang="en-US" sz="2000" dirty="0">
                    <a:latin typeface="Calibri" pitchFamily="34" charset="0"/>
                    <a:cs typeface="Arial" pitchFamily="34" charset="0"/>
                  </a:rPr>
                  <a:t>x</a:t>
                </a:r>
                <a:r>
                  <a:rPr lang="en-US" sz="2000" baseline="-25000" dirty="0">
                    <a:latin typeface="Calibri" pitchFamily="34" charset="0"/>
                    <a:cs typeface="Arial" pitchFamily="34" charset="0"/>
                  </a:rPr>
                  <a:t>2</a:t>
                </a:r>
                <a:endParaRPr lang="en-US" sz="3600" dirty="0">
                  <a:latin typeface="Arial" pitchFamily="34" charset="0"/>
                  <a:cs typeface="Arial" pitchFamily="34" charset="0"/>
                </a:endParaRPr>
              </a:p>
            </p:txBody>
          </p:sp>
          <p:sp>
            <p:nvSpPr>
              <p:cNvPr id="2074629" name="Text Box 5"/>
              <p:cNvSpPr txBox="1">
                <a:spLocks noChangeArrowheads="1"/>
              </p:cNvSpPr>
              <p:nvPr/>
            </p:nvSpPr>
            <p:spPr bwMode="auto">
              <a:xfrm>
                <a:off x="4114800" y="1579377"/>
                <a:ext cx="573677" cy="394753"/>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p>
                <a:pPr>
                  <a:spcAft>
                    <a:spcPts val="1000"/>
                  </a:spcAft>
                </a:pPr>
                <a:r>
                  <a:rPr lang="en-US" sz="2000">
                    <a:latin typeface="Calibri" pitchFamily="34" charset="0"/>
                    <a:cs typeface="Arial" pitchFamily="34" charset="0"/>
                  </a:rPr>
                  <a:t>x</a:t>
                </a:r>
                <a:r>
                  <a:rPr lang="en-US" sz="2000" baseline="-25000">
                    <a:latin typeface="Calibri" pitchFamily="34" charset="0"/>
                    <a:cs typeface="Arial" pitchFamily="34" charset="0"/>
                  </a:rPr>
                  <a:t>3</a:t>
                </a:r>
                <a:endParaRPr lang="en-US" sz="3600">
                  <a:latin typeface="Arial" pitchFamily="34" charset="0"/>
                  <a:cs typeface="Arial" pitchFamily="34" charset="0"/>
                </a:endParaRPr>
              </a:p>
            </p:txBody>
          </p:sp>
          <p:sp>
            <p:nvSpPr>
              <p:cNvPr id="2074630" name="Text Box 6"/>
              <p:cNvSpPr txBox="1">
                <a:spLocks noChangeArrowheads="1"/>
              </p:cNvSpPr>
              <p:nvPr/>
            </p:nvSpPr>
            <p:spPr bwMode="auto">
              <a:xfrm>
                <a:off x="4114800" y="2537824"/>
                <a:ext cx="573677" cy="394753"/>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p>
                <a:pPr>
                  <a:spcAft>
                    <a:spcPts val="1000"/>
                  </a:spcAft>
                </a:pPr>
                <a:r>
                  <a:rPr lang="en-US" sz="2000">
                    <a:latin typeface="Calibri" pitchFamily="34" charset="0"/>
                    <a:cs typeface="Arial" pitchFamily="34" charset="0"/>
                  </a:rPr>
                  <a:t>x</a:t>
                </a:r>
                <a:r>
                  <a:rPr lang="en-US" sz="2000" baseline="-25000">
                    <a:latin typeface="Calibri" pitchFamily="34" charset="0"/>
                    <a:cs typeface="Arial" pitchFamily="34" charset="0"/>
                  </a:rPr>
                  <a:t>4</a:t>
                </a:r>
                <a:endParaRPr lang="en-US" sz="3600">
                  <a:latin typeface="Arial" pitchFamily="34" charset="0"/>
                  <a:cs typeface="Arial" pitchFamily="34" charset="0"/>
                </a:endParaRPr>
              </a:p>
            </p:txBody>
          </p:sp>
          <p:sp>
            <p:nvSpPr>
              <p:cNvPr id="2074635" name="Line 11"/>
              <p:cNvSpPr>
                <a:spLocks noChangeShapeType="1"/>
              </p:cNvSpPr>
              <p:nvPr/>
            </p:nvSpPr>
            <p:spPr bwMode="auto">
              <a:xfrm>
                <a:off x="7608944" y="1834461"/>
                <a:ext cx="330634" cy="0"/>
              </a:xfrm>
              <a:prstGeom prst="line">
                <a:avLst/>
              </a:prstGeom>
              <a:no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grpSp>
            <p:nvGrpSpPr>
              <p:cNvPr id="2074636" name="Group 12"/>
              <p:cNvGrpSpPr>
                <a:grpSpLocks/>
              </p:cNvGrpSpPr>
              <p:nvPr/>
            </p:nvGrpSpPr>
            <p:grpSpPr bwMode="auto">
              <a:xfrm>
                <a:off x="7082613" y="1600285"/>
                <a:ext cx="512916" cy="469188"/>
                <a:chOff x="6432" y="5420"/>
                <a:chExt cx="403" cy="310"/>
              </a:xfrm>
              <a:noFill/>
            </p:grpSpPr>
            <p:sp>
              <p:nvSpPr>
                <p:cNvPr id="2074637" name="Line 13"/>
                <p:cNvSpPr>
                  <a:spLocks noChangeShapeType="1"/>
                </p:cNvSpPr>
                <p:nvPr/>
              </p:nvSpPr>
              <p:spPr bwMode="auto">
                <a:xfrm>
                  <a:off x="6432" y="5729"/>
                  <a:ext cx="191" cy="1"/>
                </a:xfrm>
                <a:prstGeom prst="line">
                  <a:avLst/>
                </a:prstGeom>
                <a:grp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sp>
              <p:nvSpPr>
                <p:cNvPr id="2074638" name="Line 14"/>
                <p:cNvSpPr>
                  <a:spLocks noChangeShapeType="1"/>
                </p:cNvSpPr>
                <p:nvPr/>
              </p:nvSpPr>
              <p:spPr bwMode="auto">
                <a:xfrm>
                  <a:off x="6432" y="5420"/>
                  <a:ext cx="191" cy="0"/>
                </a:xfrm>
                <a:prstGeom prst="line">
                  <a:avLst/>
                </a:prstGeom>
                <a:grp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sp>
              <p:nvSpPr>
                <p:cNvPr id="2074639" name="Line 15"/>
                <p:cNvSpPr>
                  <a:spLocks noChangeShapeType="1"/>
                </p:cNvSpPr>
                <p:nvPr/>
              </p:nvSpPr>
              <p:spPr bwMode="auto">
                <a:xfrm flipV="1">
                  <a:off x="6432" y="5420"/>
                  <a:ext cx="1" cy="309"/>
                </a:xfrm>
                <a:prstGeom prst="line">
                  <a:avLst/>
                </a:prstGeom>
                <a:grp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sp>
              <p:nvSpPr>
                <p:cNvPr id="2074640" name="Arc 16"/>
                <p:cNvSpPr>
                  <a:spLocks/>
                </p:cNvSpPr>
                <p:nvPr/>
              </p:nvSpPr>
              <p:spPr bwMode="auto">
                <a:xfrm>
                  <a:off x="6618" y="5420"/>
                  <a:ext cx="154" cy="299"/>
                </a:xfrm>
                <a:custGeom>
                  <a:avLst/>
                  <a:gdLst>
                    <a:gd name="G0" fmla="+- 0 0 0"/>
                    <a:gd name="G1" fmla="+- 21589 0 0"/>
                    <a:gd name="G2" fmla="+- 21600 0 0"/>
                    <a:gd name="T0" fmla="*/ 695 w 21600"/>
                    <a:gd name="T1" fmla="*/ 0 h 43179"/>
                    <a:gd name="T2" fmla="*/ 650 w 21600"/>
                    <a:gd name="T3" fmla="*/ 43179 h 43179"/>
                    <a:gd name="T4" fmla="*/ 0 w 21600"/>
                    <a:gd name="T5" fmla="*/ 21589 h 43179"/>
                  </a:gdLst>
                  <a:ahLst/>
                  <a:cxnLst>
                    <a:cxn ang="0">
                      <a:pos x="T0" y="T1"/>
                    </a:cxn>
                    <a:cxn ang="0">
                      <a:pos x="T2" y="T3"/>
                    </a:cxn>
                    <a:cxn ang="0">
                      <a:pos x="T4" y="T5"/>
                    </a:cxn>
                  </a:cxnLst>
                  <a:rect l="0" t="0" r="r" b="b"/>
                  <a:pathLst>
                    <a:path w="21600" h="43179" fill="none" extrusionOk="0">
                      <a:moveTo>
                        <a:pt x="694" y="0"/>
                      </a:moveTo>
                      <a:cubicBezTo>
                        <a:pt x="12347" y="375"/>
                        <a:pt x="21600" y="9930"/>
                        <a:pt x="21600" y="21589"/>
                      </a:cubicBezTo>
                      <a:cubicBezTo>
                        <a:pt x="21600" y="33265"/>
                        <a:pt x="12320" y="42827"/>
                        <a:pt x="650" y="43179"/>
                      </a:cubicBezTo>
                    </a:path>
                    <a:path w="21600" h="43179" stroke="0" extrusionOk="0">
                      <a:moveTo>
                        <a:pt x="694" y="0"/>
                      </a:moveTo>
                      <a:cubicBezTo>
                        <a:pt x="12347" y="375"/>
                        <a:pt x="21600" y="9930"/>
                        <a:pt x="21600" y="21589"/>
                      </a:cubicBezTo>
                      <a:cubicBezTo>
                        <a:pt x="21600" y="33265"/>
                        <a:pt x="12320" y="42827"/>
                        <a:pt x="650" y="43179"/>
                      </a:cubicBezTo>
                      <a:lnTo>
                        <a:pt x="0" y="21589"/>
                      </a:lnTo>
                      <a:close/>
                    </a:path>
                  </a:pathLst>
                </a:custGeom>
                <a:grp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sp>
              <p:nvSpPr>
                <p:cNvPr id="2074641" name="Oval 17"/>
                <p:cNvSpPr>
                  <a:spLocks noChangeArrowheads="1"/>
                </p:cNvSpPr>
                <p:nvPr/>
              </p:nvSpPr>
              <p:spPr bwMode="auto">
                <a:xfrm>
                  <a:off x="6782" y="5544"/>
                  <a:ext cx="53" cy="51"/>
                </a:xfrm>
                <a:prstGeom prst="ellipse">
                  <a:avLst/>
                </a:prstGeom>
                <a:grp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grpSp>
          <p:grpSp>
            <p:nvGrpSpPr>
              <p:cNvPr id="2074642" name="Group 18"/>
              <p:cNvGrpSpPr>
                <a:grpSpLocks/>
              </p:cNvGrpSpPr>
              <p:nvPr/>
            </p:nvGrpSpPr>
            <p:grpSpPr bwMode="auto">
              <a:xfrm>
                <a:off x="5048308" y="2408191"/>
                <a:ext cx="587092" cy="468351"/>
                <a:chOff x="4834" y="5954"/>
                <a:chExt cx="461" cy="310"/>
              </a:xfrm>
              <a:noFill/>
            </p:grpSpPr>
            <p:sp>
              <p:nvSpPr>
                <p:cNvPr id="2074643" name="Line 19"/>
                <p:cNvSpPr>
                  <a:spLocks noChangeShapeType="1"/>
                </p:cNvSpPr>
                <p:nvPr/>
              </p:nvSpPr>
              <p:spPr bwMode="auto">
                <a:xfrm>
                  <a:off x="4839" y="5954"/>
                  <a:ext cx="117" cy="1"/>
                </a:xfrm>
                <a:prstGeom prst="line">
                  <a:avLst/>
                </a:prstGeom>
                <a:grp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sp>
              <p:nvSpPr>
                <p:cNvPr id="2074644" name="Line 20"/>
                <p:cNvSpPr>
                  <a:spLocks noChangeShapeType="1"/>
                </p:cNvSpPr>
                <p:nvPr/>
              </p:nvSpPr>
              <p:spPr bwMode="auto">
                <a:xfrm>
                  <a:off x="4839" y="6263"/>
                  <a:ext cx="117" cy="1"/>
                </a:xfrm>
                <a:prstGeom prst="line">
                  <a:avLst/>
                </a:prstGeom>
                <a:grp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sp>
              <p:nvSpPr>
                <p:cNvPr id="2074645" name="Arc 21"/>
                <p:cNvSpPr>
                  <a:spLocks/>
                </p:cNvSpPr>
                <p:nvPr/>
              </p:nvSpPr>
              <p:spPr bwMode="auto">
                <a:xfrm>
                  <a:off x="4951" y="5954"/>
                  <a:ext cx="281" cy="299"/>
                </a:xfrm>
                <a:custGeom>
                  <a:avLst/>
                  <a:gdLst>
                    <a:gd name="G0" fmla="+- 0 0 0"/>
                    <a:gd name="G1" fmla="+- 21597 0 0"/>
                    <a:gd name="G2" fmla="+- 21600 0 0"/>
                    <a:gd name="T0" fmla="*/ 380 w 21600"/>
                    <a:gd name="T1" fmla="*/ 0 h 43194"/>
                    <a:gd name="T2" fmla="*/ 356 w 21600"/>
                    <a:gd name="T3" fmla="*/ 43194 h 43194"/>
                    <a:gd name="T4" fmla="*/ 0 w 21600"/>
                    <a:gd name="T5" fmla="*/ 21597 h 43194"/>
                  </a:gdLst>
                  <a:ahLst/>
                  <a:cxnLst>
                    <a:cxn ang="0">
                      <a:pos x="T0" y="T1"/>
                    </a:cxn>
                    <a:cxn ang="0">
                      <a:pos x="T2" y="T3"/>
                    </a:cxn>
                    <a:cxn ang="0">
                      <a:pos x="T4" y="T5"/>
                    </a:cxn>
                  </a:cxnLst>
                  <a:rect l="0" t="0" r="r" b="b"/>
                  <a:pathLst>
                    <a:path w="21600" h="43194" fill="none" extrusionOk="0">
                      <a:moveTo>
                        <a:pt x="379" y="0"/>
                      </a:moveTo>
                      <a:cubicBezTo>
                        <a:pt x="12159" y="207"/>
                        <a:pt x="21600" y="9815"/>
                        <a:pt x="21600" y="21597"/>
                      </a:cubicBezTo>
                      <a:cubicBezTo>
                        <a:pt x="21600" y="33387"/>
                        <a:pt x="12144" y="42999"/>
                        <a:pt x="356" y="43194"/>
                      </a:cubicBezTo>
                    </a:path>
                    <a:path w="21600" h="43194" stroke="0" extrusionOk="0">
                      <a:moveTo>
                        <a:pt x="379" y="0"/>
                      </a:moveTo>
                      <a:cubicBezTo>
                        <a:pt x="12159" y="207"/>
                        <a:pt x="21600" y="9815"/>
                        <a:pt x="21600" y="21597"/>
                      </a:cubicBezTo>
                      <a:cubicBezTo>
                        <a:pt x="21600" y="33387"/>
                        <a:pt x="12144" y="42999"/>
                        <a:pt x="356" y="43194"/>
                      </a:cubicBezTo>
                      <a:lnTo>
                        <a:pt x="0" y="21597"/>
                      </a:lnTo>
                      <a:close/>
                    </a:path>
                  </a:pathLst>
                </a:custGeom>
                <a:grp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sp>
              <p:nvSpPr>
                <p:cNvPr id="2074646" name="Arc 22"/>
                <p:cNvSpPr>
                  <a:spLocks/>
                </p:cNvSpPr>
                <p:nvPr/>
              </p:nvSpPr>
              <p:spPr bwMode="auto">
                <a:xfrm>
                  <a:off x="4834" y="5955"/>
                  <a:ext cx="59" cy="298"/>
                </a:xfrm>
                <a:custGeom>
                  <a:avLst/>
                  <a:gdLst>
                    <a:gd name="G0" fmla="+- 0 0 0"/>
                    <a:gd name="G1" fmla="+- 21523 0 0"/>
                    <a:gd name="G2" fmla="+- 21600 0 0"/>
                    <a:gd name="T0" fmla="*/ 1826 w 21600"/>
                    <a:gd name="T1" fmla="*/ 0 h 43055"/>
                    <a:gd name="T2" fmla="*/ 1709 w 21600"/>
                    <a:gd name="T3" fmla="*/ 43055 h 43055"/>
                    <a:gd name="T4" fmla="*/ 0 w 21600"/>
                    <a:gd name="T5" fmla="*/ 21523 h 43055"/>
                  </a:gdLst>
                  <a:ahLst/>
                  <a:cxnLst>
                    <a:cxn ang="0">
                      <a:pos x="T0" y="T1"/>
                    </a:cxn>
                    <a:cxn ang="0">
                      <a:pos x="T2" y="T3"/>
                    </a:cxn>
                    <a:cxn ang="0">
                      <a:pos x="T4" y="T5"/>
                    </a:cxn>
                  </a:cxnLst>
                  <a:rect l="0" t="0" r="r" b="b"/>
                  <a:pathLst>
                    <a:path w="21600" h="43055" fill="none" extrusionOk="0">
                      <a:moveTo>
                        <a:pt x="1825" y="0"/>
                      </a:moveTo>
                      <a:cubicBezTo>
                        <a:pt x="13007" y="948"/>
                        <a:pt x="21600" y="10301"/>
                        <a:pt x="21600" y="21523"/>
                      </a:cubicBezTo>
                      <a:cubicBezTo>
                        <a:pt x="21600" y="32789"/>
                        <a:pt x="12940" y="42163"/>
                        <a:pt x="1709" y="43055"/>
                      </a:cubicBezTo>
                    </a:path>
                    <a:path w="21600" h="43055" stroke="0" extrusionOk="0">
                      <a:moveTo>
                        <a:pt x="1825" y="0"/>
                      </a:moveTo>
                      <a:cubicBezTo>
                        <a:pt x="13007" y="948"/>
                        <a:pt x="21600" y="10301"/>
                        <a:pt x="21600" y="21523"/>
                      </a:cubicBezTo>
                      <a:cubicBezTo>
                        <a:pt x="21600" y="32789"/>
                        <a:pt x="12940" y="42163"/>
                        <a:pt x="1709" y="43055"/>
                      </a:cubicBezTo>
                      <a:lnTo>
                        <a:pt x="0" y="21523"/>
                      </a:lnTo>
                      <a:close/>
                    </a:path>
                  </a:pathLst>
                </a:custGeom>
                <a:grp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sp>
              <p:nvSpPr>
                <p:cNvPr id="2074647" name="Oval 23"/>
                <p:cNvSpPr>
                  <a:spLocks noChangeArrowheads="1"/>
                </p:cNvSpPr>
                <p:nvPr/>
              </p:nvSpPr>
              <p:spPr bwMode="auto">
                <a:xfrm>
                  <a:off x="5242" y="6077"/>
                  <a:ext cx="53" cy="52"/>
                </a:xfrm>
                <a:prstGeom prst="ellipse">
                  <a:avLst/>
                </a:prstGeom>
                <a:grp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grpSp>
          <p:grpSp>
            <p:nvGrpSpPr>
              <p:cNvPr id="2074648" name="Group 24"/>
              <p:cNvGrpSpPr>
                <a:grpSpLocks/>
              </p:cNvGrpSpPr>
              <p:nvPr/>
            </p:nvGrpSpPr>
            <p:grpSpPr bwMode="auto">
              <a:xfrm>
                <a:off x="5992074" y="1480688"/>
                <a:ext cx="505026" cy="469188"/>
                <a:chOff x="5575" y="5341"/>
                <a:chExt cx="397" cy="310"/>
              </a:xfrm>
            </p:grpSpPr>
            <p:sp>
              <p:nvSpPr>
                <p:cNvPr id="2074649" name="Line 25"/>
                <p:cNvSpPr>
                  <a:spLocks noChangeShapeType="1"/>
                </p:cNvSpPr>
                <p:nvPr/>
              </p:nvSpPr>
              <p:spPr bwMode="auto">
                <a:xfrm>
                  <a:off x="5580" y="5341"/>
                  <a:ext cx="116" cy="0"/>
                </a:xfrm>
                <a:prstGeom prst="line">
                  <a:avLst/>
                </a:prstGeom>
                <a:no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sp>
              <p:nvSpPr>
                <p:cNvPr id="2074650" name="Line 26"/>
                <p:cNvSpPr>
                  <a:spLocks noChangeShapeType="1"/>
                </p:cNvSpPr>
                <p:nvPr/>
              </p:nvSpPr>
              <p:spPr bwMode="auto">
                <a:xfrm>
                  <a:off x="5580" y="5650"/>
                  <a:ext cx="116" cy="1"/>
                </a:xfrm>
                <a:prstGeom prst="line">
                  <a:avLst/>
                </a:prstGeom>
                <a:no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sp>
              <p:nvSpPr>
                <p:cNvPr id="2074651" name="Arc 27"/>
                <p:cNvSpPr>
                  <a:spLocks/>
                </p:cNvSpPr>
                <p:nvPr/>
              </p:nvSpPr>
              <p:spPr bwMode="auto">
                <a:xfrm>
                  <a:off x="5691" y="5341"/>
                  <a:ext cx="281" cy="299"/>
                </a:xfrm>
                <a:custGeom>
                  <a:avLst/>
                  <a:gdLst>
                    <a:gd name="G0" fmla="+- 0 0 0"/>
                    <a:gd name="G1" fmla="+- 21597 0 0"/>
                    <a:gd name="G2" fmla="+- 21600 0 0"/>
                    <a:gd name="T0" fmla="*/ 380 w 21600"/>
                    <a:gd name="T1" fmla="*/ 0 h 43194"/>
                    <a:gd name="T2" fmla="*/ 356 w 21600"/>
                    <a:gd name="T3" fmla="*/ 43194 h 43194"/>
                    <a:gd name="T4" fmla="*/ 0 w 21600"/>
                    <a:gd name="T5" fmla="*/ 21597 h 43194"/>
                  </a:gdLst>
                  <a:ahLst/>
                  <a:cxnLst>
                    <a:cxn ang="0">
                      <a:pos x="T0" y="T1"/>
                    </a:cxn>
                    <a:cxn ang="0">
                      <a:pos x="T2" y="T3"/>
                    </a:cxn>
                    <a:cxn ang="0">
                      <a:pos x="T4" y="T5"/>
                    </a:cxn>
                  </a:cxnLst>
                  <a:rect l="0" t="0" r="r" b="b"/>
                  <a:pathLst>
                    <a:path w="21600" h="43194" fill="none" extrusionOk="0">
                      <a:moveTo>
                        <a:pt x="379" y="0"/>
                      </a:moveTo>
                      <a:cubicBezTo>
                        <a:pt x="12159" y="207"/>
                        <a:pt x="21600" y="9815"/>
                        <a:pt x="21600" y="21597"/>
                      </a:cubicBezTo>
                      <a:cubicBezTo>
                        <a:pt x="21600" y="33387"/>
                        <a:pt x="12144" y="42999"/>
                        <a:pt x="356" y="43194"/>
                      </a:cubicBezTo>
                    </a:path>
                    <a:path w="21600" h="43194" stroke="0" extrusionOk="0">
                      <a:moveTo>
                        <a:pt x="379" y="0"/>
                      </a:moveTo>
                      <a:cubicBezTo>
                        <a:pt x="12159" y="207"/>
                        <a:pt x="21600" y="9815"/>
                        <a:pt x="21600" y="21597"/>
                      </a:cubicBezTo>
                      <a:cubicBezTo>
                        <a:pt x="21600" y="33387"/>
                        <a:pt x="12144" y="42999"/>
                        <a:pt x="356" y="43194"/>
                      </a:cubicBezTo>
                      <a:lnTo>
                        <a:pt x="0" y="21597"/>
                      </a:lnTo>
                      <a:close/>
                    </a:path>
                  </a:pathLst>
                </a:custGeom>
                <a:no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sp>
              <p:nvSpPr>
                <p:cNvPr id="2074652" name="Arc 28"/>
                <p:cNvSpPr>
                  <a:spLocks/>
                </p:cNvSpPr>
                <p:nvPr/>
              </p:nvSpPr>
              <p:spPr bwMode="auto">
                <a:xfrm>
                  <a:off x="5575" y="5341"/>
                  <a:ext cx="59" cy="299"/>
                </a:xfrm>
                <a:custGeom>
                  <a:avLst/>
                  <a:gdLst>
                    <a:gd name="G0" fmla="+- 0 0 0"/>
                    <a:gd name="G1" fmla="+- 21523 0 0"/>
                    <a:gd name="G2" fmla="+- 21600 0 0"/>
                    <a:gd name="T0" fmla="*/ 1826 w 21600"/>
                    <a:gd name="T1" fmla="*/ 0 h 43055"/>
                    <a:gd name="T2" fmla="*/ 1709 w 21600"/>
                    <a:gd name="T3" fmla="*/ 43055 h 43055"/>
                    <a:gd name="T4" fmla="*/ 0 w 21600"/>
                    <a:gd name="T5" fmla="*/ 21523 h 43055"/>
                  </a:gdLst>
                  <a:ahLst/>
                  <a:cxnLst>
                    <a:cxn ang="0">
                      <a:pos x="T0" y="T1"/>
                    </a:cxn>
                    <a:cxn ang="0">
                      <a:pos x="T2" y="T3"/>
                    </a:cxn>
                    <a:cxn ang="0">
                      <a:pos x="T4" y="T5"/>
                    </a:cxn>
                  </a:cxnLst>
                  <a:rect l="0" t="0" r="r" b="b"/>
                  <a:pathLst>
                    <a:path w="21600" h="43055" fill="none" extrusionOk="0">
                      <a:moveTo>
                        <a:pt x="1825" y="0"/>
                      </a:moveTo>
                      <a:cubicBezTo>
                        <a:pt x="13007" y="948"/>
                        <a:pt x="21600" y="10301"/>
                        <a:pt x="21600" y="21523"/>
                      </a:cubicBezTo>
                      <a:cubicBezTo>
                        <a:pt x="21600" y="32789"/>
                        <a:pt x="12940" y="42163"/>
                        <a:pt x="1709" y="43055"/>
                      </a:cubicBezTo>
                    </a:path>
                    <a:path w="21600" h="43055" stroke="0" extrusionOk="0">
                      <a:moveTo>
                        <a:pt x="1825" y="0"/>
                      </a:moveTo>
                      <a:cubicBezTo>
                        <a:pt x="13007" y="948"/>
                        <a:pt x="21600" y="10301"/>
                        <a:pt x="21600" y="21523"/>
                      </a:cubicBezTo>
                      <a:cubicBezTo>
                        <a:pt x="21600" y="32789"/>
                        <a:pt x="12940" y="42163"/>
                        <a:pt x="1709" y="43055"/>
                      </a:cubicBezTo>
                      <a:lnTo>
                        <a:pt x="0" y="21523"/>
                      </a:lnTo>
                      <a:close/>
                    </a:path>
                  </a:pathLst>
                </a:custGeom>
                <a:no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grpSp>
          <p:grpSp>
            <p:nvGrpSpPr>
              <p:cNvPr id="2074653" name="Group 29"/>
              <p:cNvGrpSpPr>
                <a:grpSpLocks/>
              </p:cNvGrpSpPr>
              <p:nvPr/>
            </p:nvGrpSpPr>
            <p:grpSpPr bwMode="auto">
              <a:xfrm>
                <a:off x="5094075" y="1027391"/>
                <a:ext cx="433217" cy="470024"/>
                <a:chOff x="4870" y="5041"/>
                <a:chExt cx="340" cy="311"/>
              </a:xfrm>
            </p:grpSpPr>
            <p:sp>
              <p:nvSpPr>
                <p:cNvPr id="2074654" name="Line 30"/>
                <p:cNvSpPr>
                  <a:spLocks noChangeShapeType="1"/>
                </p:cNvSpPr>
                <p:nvPr/>
              </p:nvSpPr>
              <p:spPr bwMode="auto">
                <a:xfrm>
                  <a:off x="4870" y="5351"/>
                  <a:ext cx="191" cy="1"/>
                </a:xfrm>
                <a:prstGeom prst="line">
                  <a:avLst/>
                </a:prstGeom>
                <a:no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sp>
              <p:nvSpPr>
                <p:cNvPr id="2074655" name="Line 31"/>
                <p:cNvSpPr>
                  <a:spLocks noChangeShapeType="1"/>
                </p:cNvSpPr>
                <p:nvPr/>
              </p:nvSpPr>
              <p:spPr bwMode="auto">
                <a:xfrm>
                  <a:off x="4870" y="5041"/>
                  <a:ext cx="191" cy="1"/>
                </a:xfrm>
                <a:prstGeom prst="line">
                  <a:avLst/>
                </a:prstGeom>
                <a:no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sp>
              <p:nvSpPr>
                <p:cNvPr id="2074656" name="Line 32"/>
                <p:cNvSpPr>
                  <a:spLocks noChangeShapeType="1"/>
                </p:cNvSpPr>
                <p:nvPr/>
              </p:nvSpPr>
              <p:spPr bwMode="auto">
                <a:xfrm flipV="1">
                  <a:off x="4870" y="5041"/>
                  <a:ext cx="1" cy="310"/>
                </a:xfrm>
                <a:prstGeom prst="line">
                  <a:avLst/>
                </a:prstGeom>
                <a:no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sp>
              <p:nvSpPr>
                <p:cNvPr id="2074657" name="Arc 33"/>
                <p:cNvSpPr>
                  <a:spLocks/>
                </p:cNvSpPr>
                <p:nvPr/>
              </p:nvSpPr>
              <p:spPr bwMode="auto">
                <a:xfrm>
                  <a:off x="5056" y="5041"/>
                  <a:ext cx="154" cy="300"/>
                </a:xfrm>
                <a:custGeom>
                  <a:avLst/>
                  <a:gdLst>
                    <a:gd name="G0" fmla="+- 0 0 0"/>
                    <a:gd name="G1" fmla="+- 21589 0 0"/>
                    <a:gd name="G2" fmla="+- 21600 0 0"/>
                    <a:gd name="T0" fmla="*/ 695 w 21600"/>
                    <a:gd name="T1" fmla="*/ 0 h 43179"/>
                    <a:gd name="T2" fmla="*/ 650 w 21600"/>
                    <a:gd name="T3" fmla="*/ 43179 h 43179"/>
                    <a:gd name="T4" fmla="*/ 0 w 21600"/>
                    <a:gd name="T5" fmla="*/ 21589 h 43179"/>
                  </a:gdLst>
                  <a:ahLst/>
                  <a:cxnLst>
                    <a:cxn ang="0">
                      <a:pos x="T0" y="T1"/>
                    </a:cxn>
                    <a:cxn ang="0">
                      <a:pos x="T2" y="T3"/>
                    </a:cxn>
                    <a:cxn ang="0">
                      <a:pos x="T4" y="T5"/>
                    </a:cxn>
                  </a:cxnLst>
                  <a:rect l="0" t="0" r="r" b="b"/>
                  <a:pathLst>
                    <a:path w="21600" h="43179" fill="none" extrusionOk="0">
                      <a:moveTo>
                        <a:pt x="694" y="0"/>
                      </a:moveTo>
                      <a:cubicBezTo>
                        <a:pt x="12347" y="375"/>
                        <a:pt x="21600" y="9930"/>
                        <a:pt x="21600" y="21589"/>
                      </a:cubicBezTo>
                      <a:cubicBezTo>
                        <a:pt x="21600" y="33265"/>
                        <a:pt x="12320" y="42827"/>
                        <a:pt x="650" y="43179"/>
                      </a:cubicBezTo>
                    </a:path>
                    <a:path w="21600" h="43179" stroke="0" extrusionOk="0">
                      <a:moveTo>
                        <a:pt x="694" y="0"/>
                      </a:moveTo>
                      <a:cubicBezTo>
                        <a:pt x="12347" y="375"/>
                        <a:pt x="21600" y="9930"/>
                        <a:pt x="21600" y="21589"/>
                      </a:cubicBezTo>
                      <a:cubicBezTo>
                        <a:pt x="21600" y="33265"/>
                        <a:pt x="12320" y="42827"/>
                        <a:pt x="650" y="43179"/>
                      </a:cubicBezTo>
                      <a:lnTo>
                        <a:pt x="0" y="21589"/>
                      </a:lnTo>
                      <a:close/>
                    </a:path>
                  </a:pathLst>
                </a:custGeom>
                <a:no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grpSp>
          <p:sp>
            <p:nvSpPr>
              <p:cNvPr id="2074658" name="Line 34"/>
              <p:cNvSpPr>
                <a:spLocks noChangeShapeType="1"/>
              </p:cNvSpPr>
              <p:nvPr/>
            </p:nvSpPr>
            <p:spPr bwMode="auto">
              <a:xfrm flipH="1">
                <a:off x="4624560" y="1392036"/>
                <a:ext cx="463203" cy="0"/>
              </a:xfrm>
              <a:prstGeom prst="line">
                <a:avLst/>
              </a:prstGeom>
              <a:no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sp>
            <p:nvSpPr>
              <p:cNvPr id="2074659" name="Line 35"/>
              <p:cNvSpPr>
                <a:spLocks noChangeShapeType="1"/>
              </p:cNvSpPr>
              <p:nvPr/>
            </p:nvSpPr>
            <p:spPr bwMode="auto">
              <a:xfrm flipH="1">
                <a:off x="4624560" y="1137788"/>
                <a:ext cx="463203" cy="0"/>
              </a:xfrm>
              <a:prstGeom prst="line">
                <a:avLst/>
              </a:prstGeom>
              <a:no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sp>
            <p:nvSpPr>
              <p:cNvPr id="2074660" name="Line 36"/>
              <p:cNvSpPr>
                <a:spLocks noChangeShapeType="1"/>
              </p:cNvSpPr>
              <p:nvPr/>
            </p:nvSpPr>
            <p:spPr bwMode="auto">
              <a:xfrm flipH="1">
                <a:off x="4849454" y="2495170"/>
                <a:ext cx="238309" cy="0"/>
              </a:xfrm>
              <a:prstGeom prst="line">
                <a:avLst/>
              </a:prstGeom>
              <a:no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sp>
            <p:nvSpPr>
              <p:cNvPr id="2074661" name="Line 37"/>
              <p:cNvSpPr>
                <a:spLocks noChangeShapeType="1"/>
              </p:cNvSpPr>
              <p:nvPr/>
            </p:nvSpPr>
            <p:spPr bwMode="auto">
              <a:xfrm flipH="1">
                <a:off x="4624560" y="2792072"/>
                <a:ext cx="463203" cy="0"/>
              </a:xfrm>
              <a:prstGeom prst="line">
                <a:avLst/>
              </a:prstGeom>
              <a:no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sp>
            <p:nvSpPr>
              <p:cNvPr id="2074662" name="Line 38"/>
              <p:cNvSpPr>
                <a:spLocks noChangeShapeType="1"/>
              </p:cNvSpPr>
              <p:nvPr/>
            </p:nvSpPr>
            <p:spPr bwMode="auto">
              <a:xfrm flipH="1">
                <a:off x="4624560" y="1815225"/>
                <a:ext cx="1425907" cy="0"/>
              </a:xfrm>
              <a:prstGeom prst="line">
                <a:avLst/>
              </a:prstGeom>
              <a:no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sp>
            <p:nvSpPr>
              <p:cNvPr id="2074663" name="Line 39"/>
              <p:cNvSpPr>
                <a:spLocks noChangeShapeType="1"/>
              </p:cNvSpPr>
              <p:nvPr/>
            </p:nvSpPr>
            <p:spPr bwMode="auto">
              <a:xfrm>
                <a:off x="5515456" y="1264912"/>
                <a:ext cx="250145" cy="0"/>
              </a:xfrm>
              <a:prstGeom prst="line">
                <a:avLst/>
              </a:prstGeom>
              <a:no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sp>
            <p:nvSpPr>
              <p:cNvPr id="2074664" name="Line 40"/>
              <p:cNvSpPr>
                <a:spLocks noChangeShapeType="1"/>
              </p:cNvSpPr>
              <p:nvPr/>
            </p:nvSpPr>
            <p:spPr bwMode="auto">
              <a:xfrm>
                <a:off x="5765602" y="1264912"/>
                <a:ext cx="0" cy="296065"/>
              </a:xfrm>
              <a:prstGeom prst="line">
                <a:avLst/>
              </a:prstGeom>
              <a:no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sp>
            <p:nvSpPr>
              <p:cNvPr id="2074665" name="Line 41"/>
              <p:cNvSpPr>
                <a:spLocks noChangeShapeType="1"/>
              </p:cNvSpPr>
              <p:nvPr/>
            </p:nvSpPr>
            <p:spPr bwMode="auto">
              <a:xfrm>
                <a:off x="5765602" y="1560977"/>
                <a:ext cx="284866" cy="0"/>
              </a:xfrm>
              <a:prstGeom prst="line">
                <a:avLst/>
              </a:prstGeom>
              <a:no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sp>
            <p:nvSpPr>
              <p:cNvPr id="2074666" name="Line 42"/>
              <p:cNvSpPr>
                <a:spLocks noChangeShapeType="1"/>
              </p:cNvSpPr>
              <p:nvPr/>
            </p:nvSpPr>
            <p:spPr bwMode="auto">
              <a:xfrm>
                <a:off x="6513670" y="1730754"/>
                <a:ext cx="570521" cy="0"/>
              </a:xfrm>
              <a:prstGeom prst="line">
                <a:avLst/>
              </a:prstGeom>
              <a:no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sp>
            <p:nvSpPr>
              <p:cNvPr id="2074667" name="Line 43"/>
              <p:cNvSpPr>
                <a:spLocks noChangeShapeType="1"/>
              </p:cNvSpPr>
              <p:nvPr/>
            </p:nvSpPr>
            <p:spPr bwMode="auto">
              <a:xfrm flipH="1">
                <a:off x="6834835" y="1942349"/>
                <a:ext cx="249356" cy="0"/>
              </a:xfrm>
              <a:prstGeom prst="line">
                <a:avLst/>
              </a:prstGeom>
              <a:no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sp>
            <p:nvSpPr>
              <p:cNvPr id="2074668" name="Line 44"/>
              <p:cNvSpPr>
                <a:spLocks noChangeShapeType="1"/>
              </p:cNvSpPr>
              <p:nvPr/>
            </p:nvSpPr>
            <p:spPr bwMode="auto">
              <a:xfrm>
                <a:off x="6834835" y="1942349"/>
                <a:ext cx="0" cy="677437"/>
              </a:xfrm>
              <a:prstGeom prst="line">
                <a:avLst/>
              </a:prstGeom>
              <a:no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sp>
            <p:nvSpPr>
              <p:cNvPr id="2074669" name="Line 45"/>
              <p:cNvSpPr>
                <a:spLocks noChangeShapeType="1"/>
              </p:cNvSpPr>
              <p:nvPr/>
            </p:nvSpPr>
            <p:spPr bwMode="auto">
              <a:xfrm>
                <a:off x="5622774" y="2619785"/>
                <a:ext cx="1212060" cy="0"/>
              </a:xfrm>
              <a:prstGeom prst="line">
                <a:avLst/>
              </a:prstGeom>
              <a:no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cxnSp>
            <p:nvCxnSpPr>
              <p:cNvPr id="2074670" name="AutoShape 46"/>
              <p:cNvCxnSpPr>
                <a:cxnSpLocks noChangeShapeType="1"/>
              </p:cNvCxnSpPr>
              <p:nvPr/>
            </p:nvCxnSpPr>
            <p:spPr bwMode="auto">
              <a:xfrm>
                <a:off x="4841563" y="2255977"/>
                <a:ext cx="0" cy="239194"/>
              </a:xfrm>
              <a:prstGeom prst="straightConnector1">
                <a:avLst/>
              </a:prstGeom>
              <a:noFill/>
              <a:ln w="28575">
                <a:solidFill>
                  <a:srgbClr val="000000"/>
                </a:solidFill>
                <a:round/>
                <a:headEnd/>
                <a:tailEnd/>
              </a:ln>
            </p:spPr>
          </p:cxnSp>
          <p:cxnSp>
            <p:nvCxnSpPr>
              <p:cNvPr id="2074671" name="AutoShape 47"/>
              <p:cNvCxnSpPr>
                <a:cxnSpLocks noChangeShapeType="1"/>
              </p:cNvCxnSpPr>
              <p:nvPr/>
            </p:nvCxnSpPr>
            <p:spPr bwMode="auto">
              <a:xfrm flipV="1">
                <a:off x="4849454" y="1410436"/>
                <a:ext cx="0" cy="539440"/>
              </a:xfrm>
              <a:prstGeom prst="straightConnector1">
                <a:avLst/>
              </a:prstGeom>
              <a:noFill/>
              <a:ln w="28575">
                <a:solidFill>
                  <a:srgbClr val="000000"/>
                </a:solidFill>
                <a:round/>
                <a:headEnd/>
                <a:tailEnd/>
              </a:ln>
            </p:spPr>
          </p:cxnSp>
          <p:grpSp>
            <p:nvGrpSpPr>
              <p:cNvPr id="2074672" name="Group 48"/>
              <p:cNvGrpSpPr>
                <a:grpSpLocks/>
              </p:cNvGrpSpPr>
              <p:nvPr/>
            </p:nvGrpSpPr>
            <p:grpSpPr bwMode="auto">
              <a:xfrm>
                <a:off x="4712150" y="1943185"/>
                <a:ext cx="260404" cy="306101"/>
                <a:chOff x="4549" y="11687"/>
                <a:chExt cx="330" cy="366"/>
              </a:xfrm>
              <a:noFill/>
            </p:grpSpPr>
            <p:sp>
              <p:nvSpPr>
                <p:cNvPr id="2074673" name="AutoShape 49"/>
                <p:cNvSpPr>
                  <a:spLocks noChangeArrowheads="1"/>
                </p:cNvSpPr>
                <p:nvPr/>
              </p:nvSpPr>
              <p:spPr bwMode="auto">
                <a:xfrm rot="10800000">
                  <a:off x="4549" y="11687"/>
                  <a:ext cx="330" cy="282"/>
                </a:xfrm>
                <a:prstGeom prst="triangle">
                  <a:avLst>
                    <a:gd name="adj" fmla="val 50000"/>
                  </a:avLst>
                </a:prstGeom>
                <a:grp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sz="3600"/>
                </a:p>
              </p:txBody>
            </p:sp>
            <p:sp>
              <p:nvSpPr>
                <p:cNvPr id="2074674" name="Oval 50"/>
                <p:cNvSpPr>
                  <a:spLocks noChangeArrowheads="1"/>
                </p:cNvSpPr>
                <p:nvPr/>
              </p:nvSpPr>
              <p:spPr bwMode="auto">
                <a:xfrm rot="10800000">
                  <a:off x="4668" y="11968"/>
                  <a:ext cx="85" cy="85"/>
                </a:xfrm>
                <a:prstGeom prst="ellipse">
                  <a:avLst/>
                </a:prstGeom>
                <a:grp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grpSp>
          <p:sp>
            <p:nvSpPr>
              <p:cNvPr id="2074675" name="Oval 51"/>
              <p:cNvSpPr>
                <a:spLocks noChangeArrowheads="1"/>
              </p:cNvSpPr>
              <p:nvPr/>
            </p:nvSpPr>
            <p:spPr bwMode="auto">
              <a:xfrm rot="10800000">
                <a:off x="4806053" y="1351892"/>
                <a:ext cx="67074" cy="71089"/>
              </a:xfrm>
              <a:prstGeom prst="ellipse">
                <a:avLst/>
              </a:prstGeom>
              <a:solidFill>
                <a:srgbClr val="000000"/>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3600"/>
              </a:p>
            </p:txBody>
          </p:sp>
        </p:grpSp>
      </p:grpSp>
      <p:sp>
        <p:nvSpPr>
          <p:cNvPr id="1997829" name="Rectangle 5"/>
          <p:cNvSpPr>
            <a:spLocks noChangeArrowheads="1"/>
          </p:cNvSpPr>
          <p:nvPr/>
        </p:nvSpPr>
        <p:spPr bwMode="auto">
          <a:xfrm>
            <a:off x="8432854" y="1135430"/>
            <a:ext cx="27432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indent="377825"/>
            <a:r>
              <a:rPr kumimoji="0" lang="vi-VN" b="0" i="1" u="none" strike="noStrike" cap="none" normalizeH="0" baseline="0" dirty="0" smtClean="0">
                <a:ln>
                  <a:noFill/>
                </a:ln>
                <a:solidFill>
                  <a:schemeClr val="tx1"/>
                </a:solidFill>
                <a:effectLst/>
                <a:latin typeface="Arial" pitchFamily="34" charset="0"/>
                <a:ea typeface="Arial" pitchFamily="34" charset="0"/>
                <a:cs typeface="Times New Roman" pitchFamily="18" charset="0"/>
              </a:rPr>
              <a:t>* Bảng </a:t>
            </a:r>
            <a:r>
              <a:rPr lang="en-US" i="1" dirty="0" smtClean="0">
                <a:latin typeface="Arial" pitchFamily="34" charset="0"/>
                <a:ea typeface="Arial" pitchFamily="34" charset="0"/>
                <a:cs typeface="Times New Roman" pitchFamily="18" charset="0"/>
              </a:rPr>
              <a:t>trạng thái</a:t>
            </a:r>
            <a:endParaRPr lang="en-US" sz="1000" dirty="0">
              <a:latin typeface="Arial" pitchFamily="34" charset="0"/>
              <a:cs typeface="Arial" pitchFamily="34" charset="0"/>
            </a:endParaRPr>
          </a:p>
        </p:txBody>
      </p:sp>
      <p:graphicFrame>
        <p:nvGraphicFramePr>
          <p:cNvPr id="65" name="Table 64"/>
          <p:cNvGraphicFramePr>
            <a:graphicFrameLocks noGrp="1"/>
          </p:cNvGraphicFramePr>
          <p:nvPr>
            <p:extLst>
              <p:ext uri="{D42A27DB-BD31-4B8C-83A1-F6EECF244321}">
                <p14:modId xmlns:p14="http://schemas.microsoft.com/office/powerpoint/2010/main" val="1393302723"/>
              </p:ext>
            </p:extLst>
          </p:nvPr>
        </p:nvGraphicFramePr>
        <p:xfrm>
          <a:off x="8708452" y="1750747"/>
          <a:ext cx="2285998" cy="3886200"/>
        </p:xfrm>
        <a:graphic>
          <a:graphicData uri="http://schemas.openxmlformats.org/drawingml/2006/table">
            <a:tbl>
              <a:tblPr/>
              <a:tblGrid>
                <a:gridCol w="425150">
                  <a:extLst>
                    <a:ext uri="{9D8B030D-6E8A-4147-A177-3AD203B41FA5}">
                      <a16:colId xmlns:a16="http://schemas.microsoft.com/office/drawing/2014/main" val="20000"/>
                    </a:ext>
                  </a:extLst>
                </a:gridCol>
                <a:gridCol w="465212">
                  <a:extLst>
                    <a:ext uri="{9D8B030D-6E8A-4147-A177-3AD203B41FA5}">
                      <a16:colId xmlns:a16="http://schemas.microsoft.com/office/drawing/2014/main" val="20001"/>
                    </a:ext>
                  </a:extLst>
                </a:gridCol>
                <a:gridCol w="465212">
                  <a:extLst>
                    <a:ext uri="{9D8B030D-6E8A-4147-A177-3AD203B41FA5}">
                      <a16:colId xmlns:a16="http://schemas.microsoft.com/office/drawing/2014/main" val="20002"/>
                    </a:ext>
                  </a:extLst>
                </a:gridCol>
                <a:gridCol w="465212">
                  <a:extLst>
                    <a:ext uri="{9D8B030D-6E8A-4147-A177-3AD203B41FA5}">
                      <a16:colId xmlns:a16="http://schemas.microsoft.com/office/drawing/2014/main" val="20003"/>
                    </a:ext>
                  </a:extLst>
                </a:gridCol>
                <a:gridCol w="465212">
                  <a:extLst>
                    <a:ext uri="{9D8B030D-6E8A-4147-A177-3AD203B41FA5}">
                      <a16:colId xmlns:a16="http://schemas.microsoft.com/office/drawing/2014/main" val="20004"/>
                    </a:ext>
                  </a:extLst>
                </a:gridCol>
              </a:tblGrid>
              <a:tr h="228600">
                <a:tc>
                  <a:txBody>
                    <a:bodyPr/>
                    <a:lstStyle/>
                    <a:p>
                      <a:pPr algn="ctr">
                        <a:spcAft>
                          <a:spcPts val="0"/>
                        </a:spcAft>
                      </a:pPr>
                      <a:r>
                        <a:rPr lang="vi-VN" sz="1400" b="1">
                          <a:latin typeface="Times New Roman"/>
                          <a:ea typeface="Times New Roman"/>
                          <a:cs typeface="Times New Roman"/>
                        </a:rPr>
                        <a:t>x</a:t>
                      </a:r>
                      <a:r>
                        <a:rPr lang="vi-VN" sz="1400" b="1" baseline="-25000">
                          <a:latin typeface="Times New Roman"/>
                          <a:ea typeface="Times New Roman"/>
                          <a:cs typeface="Times New Roman"/>
                        </a:rPr>
                        <a:t>1</a:t>
                      </a:r>
                      <a:endParaRPr lang="en-US" sz="1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b="1">
                          <a:latin typeface="Times New Roman"/>
                          <a:ea typeface="Times New Roman"/>
                          <a:cs typeface="Times New Roman"/>
                        </a:rPr>
                        <a:t>x</a:t>
                      </a:r>
                      <a:r>
                        <a:rPr lang="vi-VN" sz="1400" b="1" baseline="-25000">
                          <a:latin typeface="Times New Roman"/>
                          <a:ea typeface="Times New Roman"/>
                          <a:cs typeface="Times New Roman"/>
                        </a:rPr>
                        <a:t>2</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b="1">
                          <a:latin typeface="Times New Roman"/>
                          <a:ea typeface="Times New Roman"/>
                          <a:cs typeface="Times New Roman"/>
                        </a:rPr>
                        <a:t>x</a:t>
                      </a:r>
                      <a:r>
                        <a:rPr lang="vi-VN" sz="1400" b="1" baseline="-25000">
                          <a:latin typeface="Times New Roman"/>
                          <a:ea typeface="Times New Roman"/>
                          <a:cs typeface="Times New Roman"/>
                        </a:rPr>
                        <a:t>3</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b="1">
                          <a:latin typeface="Times New Roman"/>
                          <a:ea typeface="Times New Roman"/>
                          <a:cs typeface="Times New Roman"/>
                        </a:rPr>
                        <a:t>x</a:t>
                      </a:r>
                      <a:r>
                        <a:rPr lang="vi-VN" sz="1400" b="1" baseline="-25000">
                          <a:latin typeface="Times New Roman"/>
                          <a:ea typeface="Times New Roman"/>
                          <a:cs typeface="Times New Roman"/>
                        </a:rPr>
                        <a:t>4</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b="1">
                          <a:latin typeface="Times New Roman"/>
                          <a:ea typeface="Times New Roman"/>
                          <a:cs typeface="Times New Roman"/>
                        </a:rPr>
                        <a:t>y</a:t>
                      </a:r>
                      <a:endParaRPr lang="en-US" sz="1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0"/>
                  </a:ext>
                </a:extLst>
              </a:tr>
              <a:tr h="228600">
                <a:tc>
                  <a:txBody>
                    <a:bodyPr/>
                    <a:lstStyle/>
                    <a:p>
                      <a:pPr algn="ctr">
                        <a:spcAft>
                          <a:spcPts val="0"/>
                        </a:spcAft>
                      </a:pPr>
                      <a:r>
                        <a:rPr lang="vi-VN" sz="1400" dirty="0">
                          <a:latin typeface="Times New Roman"/>
                          <a:ea typeface="Times New Roman"/>
                          <a:cs typeface="Times New Roman"/>
                        </a:rPr>
                        <a:t>0</a:t>
                      </a:r>
                      <a:endParaRPr lang="en-US" sz="14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400" dirty="0">
                          <a:latin typeface="Times New Roman"/>
                          <a:ea typeface="Times New Roman"/>
                          <a:cs typeface="Times New Roman"/>
                        </a:rPr>
                        <a:t>0</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lumMod val="90000"/>
                      </a:schemeClr>
                    </a:solidFill>
                  </a:tcPr>
                </a:tc>
                <a:tc>
                  <a:txBody>
                    <a:bodyPr/>
                    <a:lstStyle/>
                    <a:p>
                      <a:pPr algn="ctr">
                        <a:spcAft>
                          <a:spcPts val="0"/>
                        </a:spcAft>
                      </a:pPr>
                      <a:r>
                        <a:rPr lang="vi-VN" sz="1400" dirty="0">
                          <a:latin typeface="Times New Roman"/>
                          <a:ea typeface="Times New Roman"/>
                          <a:cs typeface="Times New Roman"/>
                        </a:rPr>
                        <a:t>0</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400">
                          <a:latin typeface="Times New Roman"/>
                          <a:ea typeface="Times New Roman"/>
                          <a:cs typeface="Times New Roman"/>
                        </a:rPr>
                        <a:t>0</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smtClean="0">
                          <a:latin typeface="Times New Roman"/>
                          <a:ea typeface="Times New Roman"/>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1"/>
                  </a:ext>
                </a:extLst>
              </a:tr>
              <a:tr h="228600">
                <a:tc>
                  <a:txBody>
                    <a:bodyPr/>
                    <a:lstStyle/>
                    <a:p>
                      <a:pPr algn="ctr">
                        <a:spcAft>
                          <a:spcPts val="0"/>
                        </a:spcAft>
                      </a:pPr>
                      <a:r>
                        <a:rPr lang="vi-VN" sz="1400" dirty="0">
                          <a:latin typeface="Times New Roman"/>
                          <a:ea typeface="Times New Roman"/>
                          <a:cs typeface="Times New Roman"/>
                        </a:rPr>
                        <a:t>0</a:t>
                      </a:r>
                      <a:endParaRPr lang="en-US" sz="14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400" dirty="0">
                          <a:latin typeface="Times New Roman"/>
                          <a:ea typeface="Times New Roman"/>
                          <a:cs typeface="Times New Roman"/>
                        </a:rPr>
                        <a:t>0</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lumMod val="90000"/>
                      </a:schemeClr>
                    </a:solidFill>
                  </a:tcPr>
                </a:tc>
                <a:tc>
                  <a:txBody>
                    <a:bodyPr/>
                    <a:lstStyle/>
                    <a:p>
                      <a:pPr algn="ctr">
                        <a:spcAft>
                          <a:spcPts val="0"/>
                        </a:spcAft>
                      </a:pPr>
                      <a:r>
                        <a:rPr lang="vi-VN" sz="1400" dirty="0">
                          <a:latin typeface="Times New Roman"/>
                          <a:ea typeface="Times New Roman"/>
                          <a:cs typeface="Times New Roman"/>
                        </a:rPr>
                        <a:t>0</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400" dirty="0">
                          <a:latin typeface="Times New Roman"/>
                          <a:ea typeface="Times New Roman"/>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3">
                        <a:lumMod val="20000"/>
                        <a:lumOff val="80000"/>
                      </a:schemeClr>
                    </a:solidFill>
                  </a:tcPr>
                </a:tc>
                <a:tc>
                  <a:txBody>
                    <a:bodyPr/>
                    <a:lstStyle/>
                    <a:p>
                      <a:pPr algn="ctr">
                        <a:spcAft>
                          <a:spcPts val="0"/>
                        </a:spcAft>
                      </a:pPr>
                      <a:r>
                        <a:rPr lang="vi-VN" sz="1400" dirty="0" smtClean="0">
                          <a:latin typeface="Times New Roman"/>
                          <a:ea typeface="Times New Roman"/>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2"/>
                  </a:ext>
                </a:extLst>
              </a:tr>
              <a:tr h="228600">
                <a:tc>
                  <a:txBody>
                    <a:bodyPr/>
                    <a:lstStyle/>
                    <a:p>
                      <a:pPr algn="ctr">
                        <a:spcAft>
                          <a:spcPts val="0"/>
                        </a:spcAft>
                      </a:pPr>
                      <a:r>
                        <a:rPr lang="vi-VN" sz="1400">
                          <a:latin typeface="Times New Roman"/>
                          <a:ea typeface="Times New Roman"/>
                          <a:cs typeface="Times New Roman"/>
                        </a:rPr>
                        <a:t>0</a:t>
                      </a:r>
                      <a:endParaRPr lang="en-US" sz="1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dirty="0">
                          <a:latin typeface="Times New Roman"/>
                          <a:ea typeface="Times New Roman"/>
                          <a:cs typeface="Times New Roman"/>
                        </a:rPr>
                        <a:t>0</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lumMod val="90000"/>
                      </a:schemeClr>
                    </a:solidFill>
                  </a:tcPr>
                </a:tc>
                <a:tc>
                  <a:txBody>
                    <a:bodyPr/>
                    <a:lstStyle/>
                    <a:p>
                      <a:pPr algn="ctr">
                        <a:spcAft>
                          <a:spcPts val="0"/>
                        </a:spcAft>
                      </a:pPr>
                      <a:r>
                        <a:rPr lang="vi-VN" sz="1400">
                          <a:latin typeface="Times New Roman"/>
                          <a:ea typeface="Times New Roman"/>
                          <a:cs typeface="Times New Roman"/>
                        </a:rPr>
                        <a:t>1</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dirty="0">
                          <a:latin typeface="Times New Roman"/>
                          <a:ea typeface="Times New Roman"/>
                          <a:cs typeface="Times New Roman"/>
                        </a:rPr>
                        <a:t>0</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smtClean="0">
                          <a:latin typeface="Times New Roman"/>
                          <a:ea typeface="Times New Roman"/>
                          <a:cs typeface="Times New Roman"/>
                        </a:rPr>
                        <a:t>1</a:t>
                      </a:r>
                      <a:endParaRPr lang="en-US" sz="1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3"/>
                  </a:ext>
                </a:extLst>
              </a:tr>
              <a:tr h="228600">
                <a:tc>
                  <a:txBody>
                    <a:bodyPr/>
                    <a:lstStyle/>
                    <a:p>
                      <a:pPr algn="ctr">
                        <a:spcAft>
                          <a:spcPts val="0"/>
                        </a:spcAft>
                      </a:pPr>
                      <a:r>
                        <a:rPr lang="vi-VN" sz="1400">
                          <a:latin typeface="Times New Roman"/>
                          <a:ea typeface="Times New Roman"/>
                          <a:cs typeface="Times New Roman"/>
                        </a:rPr>
                        <a:t>0</a:t>
                      </a:r>
                      <a:endParaRPr lang="en-US" sz="1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dirty="0">
                          <a:latin typeface="Times New Roman"/>
                          <a:ea typeface="Times New Roman"/>
                          <a:cs typeface="Times New Roman"/>
                        </a:rPr>
                        <a:t>0</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lumMod val="90000"/>
                      </a:schemeClr>
                    </a:solidFill>
                  </a:tcPr>
                </a:tc>
                <a:tc>
                  <a:txBody>
                    <a:bodyPr/>
                    <a:lstStyle/>
                    <a:p>
                      <a:pPr algn="ctr">
                        <a:spcAft>
                          <a:spcPts val="0"/>
                        </a:spcAft>
                      </a:pPr>
                      <a:r>
                        <a:rPr lang="vi-VN" sz="1400">
                          <a:latin typeface="Times New Roman"/>
                          <a:ea typeface="Times New Roman"/>
                          <a:cs typeface="Times New Roman"/>
                        </a:rPr>
                        <a:t>1</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dirty="0">
                          <a:latin typeface="Times New Roman"/>
                          <a:ea typeface="Times New Roman"/>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3">
                        <a:lumMod val="20000"/>
                        <a:lumOff val="80000"/>
                      </a:schemeClr>
                    </a:solidFill>
                  </a:tcPr>
                </a:tc>
                <a:tc>
                  <a:txBody>
                    <a:bodyPr/>
                    <a:lstStyle/>
                    <a:p>
                      <a:pPr algn="ctr">
                        <a:spcAft>
                          <a:spcPts val="0"/>
                        </a:spcAft>
                      </a:pPr>
                      <a:r>
                        <a:rPr lang="vi-VN" sz="1400" dirty="0" smtClean="0">
                          <a:latin typeface="Times New Roman"/>
                          <a:ea typeface="Times New Roman"/>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4"/>
                  </a:ext>
                </a:extLst>
              </a:tr>
              <a:tr h="228600">
                <a:tc>
                  <a:txBody>
                    <a:bodyPr/>
                    <a:lstStyle/>
                    <a:p>
                      <a:pPr algn="ctr">
                        <a:spcAft>
                          <a:spcPts val="0"/>
                        </a:spcAft>
                      </a:pPr>
                      <a:r>
                        <a:rPr lang="vi-VN" sz="1400" dirty="0">
                          <a:latin typeface="Times New Roman"/>
                          <a:ea typeface="Times New Roman"/>
                          <a:cs typeface="Times New Roman"/>
                        </a:rPr>
                        <a:t>0</a:t>
                      </a:r>
                      <a:endParaRPr lang="en-US" sz="14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400">
                          <a:latin typeface="Times New Roman"/>
                          <a:ea typeface="Times New Roman"/>
                          <a:cs typeface="Times New Roman"/>
                        </a:rPr>
                        <a:t>1</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dirty="0">
                          <a:latin typeface="Times New Roman"/>
                          <a:ea typeface="Times New Roman"/>
                          <a:cs typeface="Times New Roman"/>
                        </a:rPr>
                        <a:t>0</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400">
                          <a:latin typeface="Times New Roman"/>
                          <a:ea typeface="Times New Roman"/>
                          <a:cs typeface="Times New Roman"/>
                        </a:rPr>
                        <a:t>0</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smtClean="0">
                          <a:latin typeface="Times New Roman"/>
                          <a:ea typeface="Times New Roman"/>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5"/>
                  </a:ext>
                </a:extLst>
              </a:tr>
              <a:tr h="228600">
                <a:tc>
                  <a:txBody>
                    <a:bodyPr/>
                    <a:lstStyle/>
                    <a:p>
                      <a:pPr algn="ctr">
                        <a:spcAft>
                          <a:spcPts val="0"/>
                        </a:spcAft>
                      </a:pPr>
                      <a:r>
                        <a:rPr lang="vi-VN" sz="1400" dirty="0">
                          <a:latin typeface="Times New Roman"/>
                          <a:ea typeface="Times New Roman"/>
                          <a:cs typeface="Times New Roman"/>
                        </a:rPr>
                        <a:t>0</a:t>
                      </a:r>
                      <a:endParaRPr lang="en-US" sz="14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400">
                          <a:latin typeface="Times New Roman"/>
                          <a:ea typeface="Times New Roman"/>
                          <a:cs typeface="Times New Roman"/>
                        </a:rPr>
                        <a:t>1</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dirty="0">
                          <a:latin typeface="Times New Roman"/>
                          <a:ea typeface="Times New Roman"/>
                          <a:cs typeface="Times New Roman"/>
                        </a:rPr>
                        <a:t>0</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400" dirty="0">
                          <a:latin typeface="Times New Roman"/>
                          <a:ea typeface="Times New Roman"/>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3">
                        <a:lumMod val="20000"/>
                        <a:lumOff val="80000"/>
                      </a:schemeClr>
                    </a:solidFill>
                  </a:tcPr>
                </a:tc>
                <a:tc>
                  <a:txBody>
                    <a:bodyPr/>
                    <a:lstStyle/>
                    <a:p>
                      <a:pPr algn="ctr">
                        <a:spcAft>
                          <a:spcPts val="0"/>
                        </a:spcAft>
                      </a:pPr>
                      <a:r>
                        <a:rPr lang="vi-VN" sz="1400" dirty="0" smtClean="0">
                          <a:latin typeface="Times New Roman"/>
                          <a:ea typeface="Times New Roman"/>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6"/>
                  </a:ext>
                </a:extLst>
              </a:tr>
              <a:tr h="228600">
                <a:tc>
                  <a:txBody>
                    <a:bodyPr/>
                    <a:lstStyle/>
                    <a:p>
                      <a:pPr algn="ctr">
                        <a:spcAft>
                          <a:spcPts val="0"/>
                        </a:spcAft>
                      </a:pPr>
                      <a:r>
                        <a:rPr lang="vi-VN" sz="1400">
                          <a:latin typeface="Times New Roman"/>
                          <a:ea typeface="Times New Roman"/>
                          <a:cs typeface="Times New Roman"/>
                        </a:rPr>
                        <a:t>0</a:t>
                      </a:r>
                      <a:endParaRPr lang="en-US" sz="1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1">
                        <a:lumMod val="40000"/>
                        <a:lumOff val="60000"/>
                      </a:schemeClr>
                    </a:solidFill>
                  </a:tcPr>
                </a:tc>
                <a:tc>
                  <a:txBody>
                    <a:bodyPr/>
                    <a:lstStyle/>
                    <a:p>
                      <a:pPr algn="ctr">
                        <a:spcAft>
                          <a:spcPts val="0"/>
                        </a:spcAft>
                      </a:pPr>
                      <a:r>
                        <a:rPr lang="vi-VN" sz="1400">
                          <a:latin typeface="Times New Roman"/>
                          <a:ea typeface="Times New Roman"/>
                          <a:cs typeface="Times New Roman"/>
                        </a:rPr>
                        <a:t>1</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1">
                        <a:lumMod val="40000"/>
                        <a:lumOff val="60000"/>
                      </a:schemeClr>
                    </a:solidFill>
                  </a:tcPr>
                </a:tc>
                <a:tc>
                  <a:txBody>
                    <a:bodyPr/>
                    <a:lstStyle/>
                    <a:p>
                      <a:pPr algn="ctr">
                        <a:spcAft>
                          <a:spcPts val="0"/>
                        </a:spcAft>
                      </a:pPr>
                      <a:r>
                        <a:rPr lang="vi-VN" sz="1400">
                          <a:latin typeface="Times New Roman"/>
                          <a:ea typeface="Times New Roman"/>
                          <a:cs typeface="Times New Roman"/>
                        </a:rPr>
                        <a:t>1</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1">
                        <a:lumMod val="40000"/>
                        <a:lumOff val="60000"/>
                      </a:schemeClr>
                    </a:solidFill>
                  </a:tcPr>
                </a:tc>
                <a:tc>
                  <a:txBody>
                    <a:bodyPr/>
                    <a:lstStyle/>
                    <a:p>
                      <a:pPr algn="ctr">
                        <a:spcAft>
                          <a:spcPts val="0"/>
                        </a:spcAft>
                      </a:pPr>
                      <a:r>
                        <a:rPr lang="vi-VN" sz="1400">
                          <a:latin typeface="Times New Roman"/>
                          <a:ea typeface="Times New Roman"/>
                          <a:cs typeface="Times New Roman"/>
                        </a:rPr>
                        <a:t>0</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1">
                        <a:lumMod val="40000"/>
                        <a:lumOff val="60000"/>
                      </a:schemeClr>
                    </a:solidFill>
                  </a:tcPr>
                </a:tc>
                <a:tc>
                  <a:txBody>
                    <a:bodyPr/>
                    <a:lstStyle/>
                    <a:p>
                      <a:pPr algn="ctr">
                        <a:spcAft>
                          <a:spcPts val="0"/>
                        </a:spcAft>
                      </a:pPr>
                      <a:r>
                        <a:rPr lang="vi-VN" sz="1400" dirty="0" smtClean="0">
                          <a:latin typeface="Times New Roman"/>
                          <a:ea typeface="Times New Roman"/>
                          <a:cs typeface="Times New Roman"/>
                        </a:rPr>
                        <a:t>0</a:t>
                      </a:r>
                      <a:endParaRPr lang="en-US" sz="14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7"/>
                  </a:ext>
                </a:extLst>
              </a:tr>
              <a:tr h="228600">
                <a:tc>
                  <a:txBody>
                    <a:bodyPr/>
                    <a:lstStyle/>
                    <a:p>
                      <a:pPr algn="ctr">
                        <a:spcAft>
                          <a:spcPts val="0"/>
                        </a:spcAft>
                      </a:pPr>
                      <a:r>
                        <a:rPr lang="vi-VN" sz="1400">
                          <a:latin typeface="Times New Roman"/>
                          <a:ea typeface="Times New Roman"/>
                          <a:cs typeface="Times New Roman"/>
                        </a:rPr>
                        <a:t>0</a:t>
                      </a:r>
                      <a:endParaRPr lang="en-US" sz="1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a:latin typeface="Times New Roman"/>
                          <a:ea typeface="Times New Roman"/>
                          <a:cs typeface="Times New Roman"/>
                        </a:rPr>
                        <a:t>1</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a:latin typeface="Times New Roman"/>
                          <a:ea typeface="Times New Roman"/>
                          <a:cs typeface="Times New Roman"/>
                        </a:rPr>
                        <a:t>1</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dirty="0">
                          <a:latin typeface="Times New Roman"/>
                          <a:ea typeface="Times New Roman"/>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3">
                        <a:lumMod val="20000"/>
                        <a:lumOff val="80000"/>
                      </a:schemeClr>
                    </a:solidFill>
                  </a:tcPr>
                </a:tc>
                <a:tc>
                  <a:txBody>
                    <a:bodyPr/>
                    <a:lstStyle/>
                    <a:p>
                      <a:pPr algn="ctr">
                        <a:spcAft>
                          <a:spcPts val="0"/>
                        </a:spcAft>
                      </a:pPr>
                      <a:r>
                        <a:rPr lang="vi-VN" sz="1400" dirty="0" smtClean="0">
                          <a:latin typeface="Times New Roman"/>
                          <a:ea typeface="Times New Roman"/>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8"/>
                  </a:ext>
                </a:extLst>
              </a:tr>
              <a:tr h="228600">
                <a:tc>
                  <a:txBody>
                    <a:bodyPr/>
                    <a:lstStyle/>
                    <a:p>
                      <a:pPr algn="ctr">
                        <a:spcAft>
                          <a:spcPts val="0"/>
                        </a:spcAft>
                      </a:pPr>
                      <a:r>
                        <a:rPr lang="vi-VN" sz="1400">
                          <a:latin typeface="Times New Roman"/>
                          <a:ea typeface="Times New Roman"/>
                          <a:cs typeface="Times New Roman"/>
                        </a:rPr>
                        <a:t>1</a:t>
                      </a:r>
                      <a:endParaRPr lang="en-US" sz="1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dirty="0">
                          <a:latin typeface="Times New Roman"/>
                          <a:ea typeface="Times New Roman"/>
                          <a:cs typeface="Times New Roman"/>
                        </a:rPr>
                        <a:t>0</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lumMod val="90000"/>
                      </a:schemeClr>
                    </a:solidFill>
                  </a:tcPr>
                </a:tc>
                <a:tc>
                  <a:txBody>
                    <a:bodyPr/>
                    <a:lstStyle/>
                    <a:p>
                      <a:pPr algn="ctr">
                        <a:spcAft>
                          <a:spcPts val="0"/>
                        </a:spcAft>
                      </a:pPr>
                      <a:r>
                        <a:rPr lang="vi-VN" sz="1400">
                          <a:latin typeface="Times New Roman"/>
                          <a:ea typeface="Times New Roman"/>
                          <a:cs typeface="Times New Roman"/>
                        </a:rPr>
                        <a:t>0</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a:latin typeface="Times New Roman"/>
                          <a:ea typeface="Times New Roman"/>
                          <a:cs typeface="Times New Roman"/>
                        </a:rPr>
                        <a:t>0</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smtClean="0">
                          <a:latin typeface="Times New Roman"/>
                          <a:ea typeface="Times New Roman"/>
                          <a:cs typeface="Times New Roman"/>
                        </a:rPr>
                        <a:t>1</a:t>
                      </a:r>
                      <a:endParaRPr lang="en-US" sz="1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9"/>
                  </a:ext>
                </a:extLst>
              </a:tr>
              <a:tr h="228600">
                <a:tc>
                  <a:txBody>
                    <a:bodyPr/>
                    <a:lstStyle/>
                    <a:p>
                      <a:pPr algn="ctr">
                        <a:spcAft>
                          <a:spcPts val="0"/>
                        </a:spcAft>
                      </a:pPr>
                      <a:r>
                        <a:rPr lang="vi-VN" sz="1400">
                          <a:latin typeface="Times New Roman"/>
                          <a:ea typeface="Times New Roman"/>
                          <a:cs typeface="Times New Roman"/>
                        </a:rPr>
                        <a:t>1</a:t>
                      </a:r>
                      <a:endParaRPr lang="en-US" sz="1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dirty="0">
                          <a:latin typeface="Times New Roman"/>
                          <a:ea typeface="Times New Roman"/>
                          <a:cs typeface="Times New Roman"/>
                        </a:rPr>
                        <a:t>0</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lumMod val="90000"/>
                      </a:schemeClr>
                    </a:solidFill>
                  </a:tcPr>
                </a:tc>
                <a:tc>
                  <a:txBody>
                    <a:bodyPr/>
                    <a:lstStyle/>
                    <a:p>
                      <a:pPr algn="ctr">
                        <a:spcAft>
                          <a:spcPts val="0"/>
                        </a:spcAft>
                      </a:pPr>
                      <a:r>
                        <a:rPr lang="vi-VN" sz="1400">
                          <a:latin typeface="Times New Roman"/>
                          <a:ea typeface="Times New Roman"/>
                          <a:cs typeface="Times New Roman"/>
                        </a:rPr>
                        <a:t>0</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dirty="0">
                          <a:latin typeface="Times New Roman"/>
                          <a:ea typeface="Times New Roman"/>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3">
                        <a:lumMod val="20000"/>
                        <a:lumOff val="80000"/>
                      </a:schemeClr>
                    </a:solidFill>
                  </a:tcPr>
                </a:tc>
                <a:tc>
                  <a:txBody>
                    <a:bodyPr/>
                    <a:lstStyle/>
                    <a:p>
                      <a:pPr algn="ctr">
                        <a:spcAft>
                          <a:spcPts val="0"/>
                        </a:spcAft>
                      </a:pPr>
                      <a:r>
                        <a:rPr lang="vi-VN" sz="1400" dirty="0" smtClean="0">
                          <a:latin typeface="Times New Roman"/>
                          <a:ea typeface="Times New Roman"/>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0"/>
                  </a:ext>
                </a:extLst>
              </a:tr>
              <a:tr h="228600">
                <a:tc>
                  <a:txBody>
                    <a:bodyPr/>
                    <a:lstStyle/>
                    <a:p>
                      <a:pPr algn="ctr">
                        <a:spcAft>
                          <a:spcPts val="0"/>
                        </a:spcAft>
                      </a:pPr>
                      <a:r>
                        <a:rPr lang="vi-VN" sz="1400">
                          <a:latin typeface="Times New Roman"/>
                          <a:ea typeface="Times New Roman"/>
                          <a:cs typeface="Times New Roman"/>
                        </a:rPr>
                        <a:t>1</a:t>
                      </a:r>
                      <a:endParaRPr lang="en-US" sz="1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dirty="0">
                          <a:latin typeface="Times New Roman"/>
                          <a:ea typeface="Times New Roman"/>
                          <a:cs typeface="Times New Roman"/>
                        </a:rPr>
                        <a:t>0</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lumMod val="90000"/>
                      </a:schemeClr>
                    </a:solidFill>
                  </a:tcPr>
                </a:tc>
                <a:tc>
                  <a:txBody>
                    <a:bodyPr/>
                    <a:lstStyle/>
                    <a:p>
                      <a:pPr algn="ctr">
                        <a:spcAft>
                          <a:spcPts val="0"/>
                        </a:spcAft>
                      </a:pPr>
                      <a:r>
                        <a:rPr lang="vi-VN" sz="1400">
                          <a:latin typeface="Times New Roman"/>
                          <a:ea typeface="Times New Roman"/>
                          <a:cs typeface="Times New Roman"/>
                        </a:rPr>
                        <a:t>1</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a:latin typeface="Times New Roman"/>
                          <a:ea typeface="Times New Roman"/>
                          <a:cs typeface="Times New Roman"/>
                        </a:rPr>
                        <a:t>0</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smtClean="0">
                          <a:latin typeface="Times New Roman"/>
                          <a:ea typeface="Times New Roman"/>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1"/>
                  </a:ext>
                </a:extLst>
              </a:tr>
              <a:tr h="228600">
                <a:tc>
                  <a:txBody>
                    <a:bodyPr/>
                    <a:lstStyle/>
                    <a:p>
                      <a:pPr algn="ctr">
                        <a:spcAft>
                          <a:spcPts val="0"/>
                        </a:spcAft>
                      </a:pPr>
                      <a:r>
                        <a:rPr lang="vi-VN" sz="1400">
                          <a:latin typeface="Times New Roman"/>
                          <a:ea typeface="Times New Roman"/>
                          <a:cs typeface="Times New Roman"/>
                        </a:rPr>
                        <a:t>1</a:t>
                      </a:r>
                      <a:endParaRPr lang="en-US" sz="1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dirty="0">
                          <a:latin typeface="Times New Roman"/>
                          <a:ea typeface="Times New Roman"/>
                          <a:cs typeface="Times New Roman"/>
                        </a:rPr>
                        <a:t>0</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lumMod val="90000"/>
                      </a:schemeClr>
                    </a:solidFill>
                  </a:tcPr>
                </a:tc>
                <a:tc>
                  <a:txBody>
                    <a:bodyPr/>
                    <a:lstStyle/>
                    <a:p>
                      <a:pPr algn="ctr">
                        <a:spcAft>
                          <a:spcPts val="0"/>
                        </a:spcAft>
                      </a:pPr>
                      <a:r>
                        <a:rPr lang="vi-VN" sz="1400">
                          <a:latin typeface="Times New Roman"/>
                          <a:ea typeface="Times New Roman"/>
                          <a:cs typeface="Times New Roman"/>
                        </a:rPr>
                        <a:t>1</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dirty="0">
                          <a:latin typeface="Times New Roman"/>
                          <a:ea typeface="Times New Roman"/>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3">
                        <a:lumMod val="20000"/>
                        <a:lumOff val="80000"/>
                      </a:schemeClr>
                    </a:solidFill>
                  </a:tcPr>
                </a:tc>
                <a:tc>
                  <a:txBody>
                    <a:bodyPr/>
                    <a:lstStyle/>
                    <a:p>
                      <a:pPr algn="ctr">
                        <a:spcAft>
                          <a:spcPts val="0"/>
                        </a:spcAft>
                      </a:pPr>
                      <a:r>
                        <a:rPr lang="vi-VN" sz="1400" dirty="0" smtClean="0">
                          <a:latin typeface="Times New Roman"/>
                          <a:ea typeface="Times New Roman"/>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2"/>
                  </a:ext>
                </a:extLst>
              </a:tr>
              <a:tr h="228600">
                <a:tc>
                  <a:txBody>
                    <a:bodyPr/>
                    <a:lstStyle/>
                    <a:p>
                      <a:pPr algn="ctr">
                        <a:spcAft>
                          <a:spcPts val="0"/>
                        </a:spcAft>
                      </a:pPr>
                      <a:r>
                        <a:rPr lang="vi-VN" sz="1400">
                          <a:latin typeface="Times New Roman"/>
                          <a:ea typeface="Times New Roman"/>
                          <a:cs typeface="Times New Roman"/>
                        </a:rPr>
                        <a:t>1</a:t>
                      </a:r>
                      <a:endParaRPr lang="en-US" sz="1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1">
                        <a:lumMod val="40000"/>
                        <a:lumOff val="60000"/>
                      </a:schemeClr>
                    </a:solidFill>
                  </a:tcPr>
                </a:tc>
                <a:tc>
                  <a:txBody>
                    <a:bodyPr/>
                    <a:lstStyle/>
                    <a:p>
                      <a:pPr algn="ctr">
                        <a:spcAft>
                          <a:spcPts val="0"/>
                        </a:spcAft>
                      </a:pPr>
                      <a:r>
                        <a:rPr lang="vi-VN" sz="1400">
                          <a:latin typeface="Times New Roman"/>
                          <a:ea typeface="Times New Roman"/>
                          <a:cs typeface="Times New Roman"/>
                        </a:rPr>
                        <a:t>1</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1">
                        <a:lumMod val="40000"/>
                        <a:lumOff val="60000"/>
                      </a:schemeClr>
                    </a:solidFill>
                  </a:tcPr>
                </a:tc>
                <a:tc>
                  <a:txBody>
                    <a:bodyPr/>
                    <a:lstStyle/>
                    <a:p>
                      <a:pPr algn="ctr">
                        <a:spcAft>
                          <a:spcPts val="0"/>
                        </a:spcAft>
                      </a:pPr>
                      <a:r>
                        <a:rPr lang="vi-VN" sz="1400">
                          <a:latin typeface="Times New Roman"/>
                          <a:ea typeface="Times New Roman"/>
                          <a:cs typeface="Times New Roman"/>
                        </a:rPr>
                        <a:t>0</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1">
                        <a:lumMod val="40000"/>
                        <a:lumOff val="60000"/>
                      </a:schemeClr>
                    </a:solidFill>
                  </a:tcPr>
                </a:tc>
                <a:tc>
                  <a:txBody>
                    <a:bodyPr/>
                    <a:lstStyle/>
                    <a:p>
                      <a:pPr algn="ctr">
                        <a:spcAft>
                          <a:spcPts val="0"/>
                        </a:spcAft>
                      </a:pPr>
                      <a:r>
                        <a:rPr lang="vi-VN" sz="1400">
                          <a:latin typeface="Times New Roman"/>
                          <a:ea typeface="Times New Roman"/>
                          <a:cs typeface="Times New Roman"/>
                        </a:rPr>
                        <a:t>0</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1">
                        <a:lumMod val="40000"/>
                        <a:lumOff val="60000"/>
                      </a:schemeClr>
                    </a:solidFill>
                  </a:tcPr>
                </a:tc>
                <a:tc>
                  <a:txBody>
                    <a:bodyPr/>
                    <a:lstStyle/>
                    <a:p>
                      <a:pPr algn="ctr">
                        <a:spcAft>
                          <a:spcPts val="0"/>
                        </a:spcAft>
                      </a:pPr>
                      <a:r>
                        <a:rPr lang="vi-VN" sz="1400" dirty="0" smtClean="0">
                          <a:latin typeface="Times New Roman"/>
                          <a:ea typeface="Times New Roman"/>
                          <a:cs typeface="Times New Roman"/>
                        </a:rPr>
                        <a:t>0</a:t>
                      </a:r>
                      <a:endParaRPr lang="en-US" sz="14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13"/>
                  </a:ext>
                </a:extLst>
              </a:tr>
              <a:tr h="228600">
                <a:tc>
                  <a:txBody>
                    <a:bodyPr/>
                    <a:lstStyle/>
                    <a:p>
                      <a:pPr algn="ctr">
                        <a:spcAft>
                          <a:spcPts val="0"/>
                        </a:spcAft>
                      </a:pPr>
                      <a:r>
                        <a:rPr lang="vi-VN" sz="1400">
                          <a:latin typeface="Times New Roman"/>
                          <a:ea typeface="Times New Roman"/>
                          <a:cs typeface="Times New Roman"/>
                        </a:rPr>
                        <a:t>1</a:t>
                      </a:r>
                      <a:endParaRPr lang="en-US" sz="1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a:latin typeface="Times New Roman"/>
                          <a:ea typeface="Times New Roman"/>
                          <a:cs typeface="Times New Roman"/>
                        </a:rPr>
                        <a:t>1</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a:latin typeface="Times New Roman"/>
                          <a:ea typeface="Times New Roman"/>
                          <a:cs typeface="Times New Roman"/>
                        </a:rPr>
                        <a:t>0</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dirty="0">
                          <a:latin typeface="Times New Roman"/>
                          <a:ea typeface="Times New Roman"/>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3">
                        <a:lumMod val="20000"/>
                        <a:lumOff val="80000"/>
                      </a:schemeClr>
                    </a:solidFill>
                  </a:tcPr>
                </a:tc>
                <a:tc>
                  <a:txBody>
                    <a:bodyPr/>
                    <a:lstStyle/>
                    <a:p>
                      <a:pPr algn="ctr">
                        <a:spcAft>
                          <a:spcPts val="0"/>
                        </a:spcAft>
                      </a:pPr>
                      <a:r>
                        <a:rPr lang="vi-VN" sz="1400" dirty="0" smtClean="0">
                          <a:latin typeface="Times New Roman"/>
                          <a:ea typeface="Times New Roman"/>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4"/>
                  </a:ext>
                </a:extLst>
              </a:tr>
              <a:tr h="228600">
                <a:tc>
                  <a:txBody>
                    <a:bodyPr/>
                    <a:lstStyle/>
                    <a:p>
                      <a:pPr algn="ctr">
                        <a:spcAft>
                          <a:spcPts val="0"/>
                        </a:spcAft>
                      </a:pPr>
                      <a:r>
                        <a:rPr lang="vi-VN" sz="1400">
                          <a:latin typeface="Times New Roman"/>
                          <a:ea typeface="Times New Roman"/>
                          <a:cs typeface="Times New Roman"/>
                        </a:rPr>
                        <a:t>1</a:t>
                      </a:r>
                      <a:endParaRPr lang="en-US" sz="1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1">
                        <a:lumMod val="40000"/>
                        <a:lumOff val="60000"/>
                      </a:schemeClr>
                    </a:solidFill>
                  </a:tcPr>
                </a:tc>
                <a:tc>
                  <a:txBody>
                    <a:bodyPr/>
                    <a:lstStyle/>
                    <a:p>
                      <a:pPr algn="ctr">
                        <a:spcAft>
                          <a:spcPts val="0"/>
                        </a:spcAft>
                      </a:pPr>
                      <a:r>
                        <a:rPr lang="vi-VN" sz="1400">
                          <a:latin typeface="Times New Roman"/>
                          <a:ea typeface="Times New Roman"/>
                          <a:cs typeface="Times New Roman"/>
                        </a:rPr>
                        <a:t>1</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1">
                        <a:lumMod val="40000"/>
                        <a:lumOff val="60000"/>
                      </a:schemeClr>
                    </a:solidFill>
                  </a:tcPr>
                </a:tc>
                <a:tc>
                  <a:txBody>
                    <a:bodyPr/>
                    <a:lstStyle/>
                    <a:p>
                      <a:pPr algn="ctr">
                        <a:spcAft>
                          <a:spcPts val="0"/>
                        </a:spcAft>
                      </a:pPr>
                      <a:r>
                        <a:rPr lang="vi-VN" sz="1400">
                          <a:latin typeface="Times New Roman"/>
                          <a:ea typeface="Times New Roman"/>
                          <a:cs typeface="Times New Roman"/>
                        </a:rPr>
                        <a:t>1</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1">
                        <a:lumMod val="40000"/>
                        <a:lumOff val="60000"/>
                      </a:schemeClr>
                    </a:solidFill>
                  </a:tcPr>
                </a:tc>
                <a:tc>
                  <a:txBody>
                    <a:bodyPr/>
                    <a:lstStyle/>
                    <a:p>
                      <a:pPr algn="ctr">
                        <a:spcAft>
                          <a:spcPts val="0"/>
                        </a:spcAft>
                      </a:pPr>
                      <a:r>
                        <a:rPr lang="vi-VN" sz="1400">
                          <a:latin typeface="Times New Roman"/>
                          <a:ea typeface="Times New Roman"/>
                          <a:cs typeface="Times New Roman"/>
                        </a:rPr>
                        <a:t>0</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1">
                        <a:lumMod val="40000"/>
                        <a:lumOff val="60000"/>
                      </a:schemeClr>
                    </a:solidFill>
                  </a:tcPr>
                </a:tc>
                <a:tc>
                  <a:txBody>
                    <a:bodyPr/>
                    <a:lstStyle/>
                    <a:p>
                      <a:pPr algn="ctr">
                        <a:spcAft>
                          <a:spcPts val="0"/>
                        </a:spcAft>
                      </a:pPr>
                      <a:r>
                        <a:rPr lang="vi-VN" sz="1400" dirty="0" smtClean="0">
                          <a:latin typeface="Times New Roman"/>
                          <a:ea typeface="Times New Roman"/>
                          <a:cs typeface="Times New Roman"/>
                        </a:rPr>
                        <a:t>0</a:t>
                      </a:r>
                      <a:endParaRPr lang="en-US" sz="14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15"/>
                  </a:ext>
                </a:extLst>
              </a:tr>
              <a:tr h="228600">
                <a:tc>
                  <a:txBody>
                    <a:bodyPr/>
                    <a:lstStyle/>
                    <a:p>
                      <a:pPr algn="ctr">
                        <a:spcAft>
                          <a:spcPts val="0"/>
                        </a:spcAft>
                      </a:pPr>
                      <a:r>
                        <a:rPr lang="vi-VN" sz="1400">
                          <a:latin typeface="Times New Roman"/>
                          <a:ea typeface="Times New Roman"/>
                          <a:cs typeface="Times New Roman"/>
                        </a:rPr>
                        <a:t>1</a:t>
                      </a:r>
                      <a:endParaRPr lang="en-US" sz="1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400">
                          <a:latin typeface="Times New Roman"/>
                          <a:ea typeface="Times New Roman"/>
                          <a:cs typeface="Times New Roman"/>
                        </a:rPr>
                        <a:t>1</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400">
                          <a:latin typeface="Times New Roman"/>
                          <a:ea typeface="Times New Roman"/>
                          <a:cs typeface="Times New Roman"/>
                        </a:rPr>
                        <a:t>1</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400" dirty="0">
                          <a:latin typeface="Times New Roman"/>
                          <a:ea typeface="Times New Roman"/>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spcAft>
                          <a:spcPts val="0"/>
                        </a:spcAft>
                      </a:pPr>
                      <a:r>
                        <a:rPr lang="vi-VN" sz="1400" dirty="0" smtClean="0">
                          <a:latin typeface="Times New Roman"/>
                          <a:ea typeface="Times New Roman"/>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pic>
        <p:nvPicPr>
          <p:cNvPr id="4" name="Picture 3"/>
          <p:cNvPicPr>
            <a:picLocks noChangeAspect="1"/>
          </p:cNvPicPr>
          <p:nvPr/>
        </p:nvPicPr>
        <p:blipFill>
          <a:blip r:embed="rId2"/>
          <a:stretch>
            <a:fillRect/>
          </a:stretch>
        </p:blipFill>
        <p:spPr>
          <a:xfrm>
            <a:off x="4921355" y="1135430"/>
            <a:ext cx="1123906" cy="466009"/>
          </a:xfrm>
          <a:prstGeom prst="rect">
            <a:avLst/>
          </a:prstGeom>
        </p:spPr>
      </p:pic>
      <p:pic>
        <p:nvPicPr>
          <p:cNvPr id="5" name="Picture 4"/>
          <p:cNvPicPr>
            <a:picLocks noChangeAspect="1"/>
          </p:cNvPicPr>
          <p:nvPr/>
        </p:nvPicPr>
        <p:blipFill>
          <a:blip r:embed="rId3"/>
          <a:stretch>
            <a:fillRect/>
          </a:stretch>
        </p:blipFill>
        <p:spPr>
          <a:xfrm>
            <a:off x="5121700" y="1581802"/>
            <a:ext cx="2752361" cy="624246"/>
          </a:xfrm>
          <a:prstGeom prst="rect">
            <a:avLst/>
          </a:prstGeom>
        </p:spPr>
      </p:pic>
      <p:pic>
        <p:nvPicPr>
          <p:cNvPr id="6" name="Picture 5"/>
          <p:cNvPicPr>
            <a:picLocks noChangeAspect="1"/>
          </p:cNvPicPr>
          <p:nvPr/>
        </p:nvPicPr>
        <p:blipFill>
          <a:blip r:embed="rId4"/>
          <a:stretch>
            <a:fillRect/>
          </a:stretch>
        </p:blipFill>
        <p:spPr>
          <a:xfrm>
            <a:off x="5096652" y="2215798"/>
            <a:ext cx="3356656" cy="683213"/>
          </a:xfrm>
          <a:prstGeom prst="rect">
            <a:avLst/>
          </a:prstGeom>
        </p:spPr>
      </p:pic>
      <p:pic>
        <p:nvPicPr>
          <p:cNvPr id="7" name="Picture 6"/>
          <p:cNvPicPr>
            <a:picLocks noChangeAspect="1"/>
          </p:cNvPicPr>
          <p:nvPr/>
        </p:nvPicPr>
        <p:blipFill>
          <a:blip r:embed="rId5"/>
          <a:stretch>
            <a:fillRect/>
          </a:stretch>
        </p:blipFill>
        <p:spPr>
          <a:xfrm>
            <a:off x="4988644" y="2899011"/>
            <a:ext cx="2903358" cy="609186"/>
          </a:xfrm>
          <a:prstGeom prst="rect">
            <a:avLst/>
          </a:prstGeom>
        </p:spPr>
      </p:pic>
      <p:pic>
        <p:nvPicPr>
          <p:cNvPr id="8" name="Picture 7"/>
          <p:cNvPicPr>
            <a:picLocks noChangeAspect="1"/>
          </p:cNvPicPr>
          <p:nvPr/>
        </p:nvPicPr>
        <p:blipFill>
          <a:blip r:embed="rId6"/>
          <a:stretch>
            <a:fillRect/>
          </a:stretch>
        </p:blipFill>
        <p:spPr>
          <a:xfrm>
            <a:off x="5184719" y="3477393"/>
            <a:ext cx="2754231" cy="564618"/>
          </a:xfrm>
          <a:prstGeom prst="rect">
            <a:avLst/>
          </a:prstGeom>
        </p:spPr>
      </p:pic>
      <p:pic>
        <p:nvPicPr>
          <p:cNvPr id="9" name="Picture 8"/>
          <p:cNvPicPr>
            <a:picLocks noChangeAspect="1"/>
          </p:cNvPicPr>
          <p:nvPr/>
        </p:nvPicPr>
        <p:blipFill>
          <a:blip r:embed="rId7"/>
          <a:stretch>
            <a:fillRect/>
          </a:stretch>
        </p:blipFill>
        <p:spPr>
          <a:xfrm>
            <a:off x="5130861" y="4086580"/>
            <a:ext cx="2896741" cy="610524"/>
          </a:xfrm>
          <a:prstGeom prst="rect">
            <a:avLst/>
          </a:prstGeom>
        </p:spPr>
      </p:pic>
      <p:pic>
        <p:nvPicPr>
          <p:cNvPr id="10" name="Picture 9"/>
          <p:cNvPicPr>
            <a:picLocks noChangeAspect="1"/>
          </p:cNvPicPr>
          <p:nvPr/>
        </p:nvPicPr>
        <p:blipFill>
          <a:blip r:embed="rId8"/>
          <a:stretch>
            <a:fillRect/>
          </a:stretch>
        </p:blipFill>
        <p:spPr>
          <a:xfrm>
            <a:off x="5184719" y="4841587"/>
            <a:ext cx="2935441" cy="595808"/>
          </a:xfrm>
          <a:prstGeom prst="rect">
            <a:avLst/>
          </a:prstGeom>
        </p:spPr>
      </p:pic>
      <p:pic>
        <p:nvPicPr>
          <p:cNvPr id="11" name="Picture 10"/>
          <p:cNvPicPr>
            <a:picLocks noChangeAspect="1"/>
          </p:cNvPicPr>
          <p:nvPr/>
        </p:nvPicPr>
        <p:blipFill>
          <a:blip r:embed="rId9"/>
          <a:stretch>
            <a:fillRect/>
          </a:stretch>
        </p:blipFill>
        <p:spPr>
          <a:xfrm>
            <a:off x="5184718" y="5572882"/>
            <a:ext cx="2531292" cy="659670"/>
          </a:xfrm>
          <a:prstGeom prst="rect">
            <a:avLst/>
          </a:prstGeom>
        </p:spPr>
      </p:pic>
      <p:sp>
        <p:nvSpPr>
          <p:cNvPr id="13" name="Right Arrow 12">
            <a:hlinkClick r:id="rId10" action="ppaction://hlinkfile"/>
          </p:cNvPr>
          <p:cNvSpPr/>
          <p:nvPr/>
        </p:nvSpPr>
        <p:spPr>
          <a:xfrm>
            <a:off x="11326528" y="3486462"/>
            <a:ext cx="540379" cy="284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itle 1"/>
          <p:cNvSpPr>
            <a:spLocks noGrp="1"/>
          </p:cNvSpPr>
          <p:nvPr>
            <p:ph type="title"/>
          </p:nvPr>
        </p:nvSpPr>
        <p:spPr>
          <a:xfrm>
            <a:off x="203254" y="186887"/>
            <a:ext cx="8229600" cy="563562"/>
          </a:xfrm>
        </p:spPr>
        <p:txBody>
          <a:bodyPr vert="horz" lIns="91440" tIns="45720" rIns="91440" bIns="45720" rtlCol="0" anchor="ctr">
            <a:noAutofit/>
          </a:bodyPr>
          <a:lstStyle/>
          <a:p>
            <a:pPr algn="l">
              <a:defRPr/>
            </a:pPr>
            <a:r>
              <a:rPr lang="en-US" sz="3200" b="1" dirty="0" smtClean="0">
                <a:solidFill>
                  <a:srgbClr val="C00000"/>
                </a:solidFill>
                <a:latin typeface="Times New Roman" panose="02020603050405020304" pitchFamily="18" charset="0"/>
                <a:cs typeface="Times New Roman" panose="02020603050405020304" pitchFamily="18" charset="0"/>
              </a:rPr>
              <a:t>3.2</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Phân</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tích</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mạch</a:t>
            </a:r>
            <a:r>
              <a:rPr lang="en-US" sz="3200" b="1" dirty="0" smtClean="0">
                <a:solidFill>
                  <a:srgbClr val="C00000"/>
                </a:solidFill>
                <a:latin typeface="Times New Roman" panose="02020603050405020304" pitchFamily="18" charset="0"/>
                <a:cs typeface="Times New Roman" panose="02020603050405020304" pitchFamily="18" charset="0"/>
              </a:rPr>
              <a:t> logic </a:t>
            </a:r>
            <a:r>
              <a:rPr lang="en-US" sz="3200" b="1" dirty="0" err="1" smtClean="0">
                <a:solidFill>
                  <a:srgbClr val="C00000"/>
                </a:solidFill>
                <a:latin typeface="Times New Roman" panose="02020603050405020304" pitchFamily="18" charset="0"/>
                <a:cs typeface="Times New Roman" panose="02020603050405020304" pitchFamily="18" charset="0"/>
              </a:rPr>
              <a:t>tổ</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hợp</a:t>
            </a:r>
            <a:r>
              <a:rPr lang="en-US" sz="3200" b="1" dirty="0" smtClean="0">
                <a:solidFill>
                  <a:srgbClr val="C00000"/>
                </a:solidFill>
                <a:latin typeface="Times New Roman" panose="02020603050405020304" pitchFamily="18" charset="0"/>
                <a:cs typeface="Times New Roman" panose="02020603050405020304" pitchFamily="18" charset="0"/>
              </a:rPr>
              <a:t> (2)</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arn(inVertical)">
                                      <p:cBhvr>
                                        <p:cTn id="14" dur="10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074631"/>
                                        </p:tgtEl>
                                        <p:attrNameLst>
                                          <p:attrName>style.visibility</p:attrName>
                                        </p:attrNameLst>
                                      </p:cBhvr>
                                      <p:to>
                                        <p:strVal val="visible"/>
                                      </p:to>
                                    </p:set>
                                    <p:animEffect transition="in" filter="barn(inVertical)">
                                      <p:cBhvr>
                                        <p:cTn id="19" dur="500"/>
                                        <p:tgtEl>
                                          <p:spTgt spid="2074631"/>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2074632"/>
                                        </p:tgtEl>
                                        <p:attrNameLst>
                                          <p:attrName>style.visibility</p:attrName>
                                        </p:attrNameLst>
                                      </p:cBhvr>
                                      <p:to>
                                        <p:strVal val="visible"/>
                                      </p:to>
                                    </p:set>
                                    <p:animEffect transition="in" filter="barn(inVertical)">
                                      <p:cBhvr>
                                        <p:cTn id="24" dur="500"/>
                                        <p:tgtEl>
                                          <p:spTgt spid="2074632"/>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2074633"/>
                                        </p:tgtEl>
                                        <p:attrNameLst>
                                          <p:attrName>style.visibility</p:attrName>
                                        </p:attrNameLst>
                                      </p:cBhvr>
                                      <p:to>
                                        <p:strVal val="visible"/>
                                      </p:to>
                                    </p:set>
                                    <p:animEffect transition="in" filter="barn(inVertical)">
                                      <p:cBhvr>
                                        <p:cTn id="29" dur="750"/>
                                        <p:tgtEl>
                                          <p:spTgt spid="2074633"/>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1000"/>
                                        <p:tgtEl>
                                          <p:spTgt spid="5"/>
                                        </p:tgtEl>
                                      </p:cBhvr>
                                    </p:animEffect>
                                    <p:anim calcmode="lin" valueType="num">
                                      <p:cBhvr>
                                        <p:cTn id="42" dur="1000" fill="hold"/>
                                        <p:tgtEl>
                                          <p:spTgt spid="5"/>
                                        </p:tgtEl>
                                        <p:attrNameLst>
                                          <p:attrName>ppt_x</p:attrName>
                                        </p:attrNameLst>
                                      </p:cBhvr>
                                      <p:tavLst>
                                        <p:tav tm="0">
                                          <p:val>
                                            <p:strVal val="#ppt_x"/>
                                          </p:val>
                                        </p:tav>
                                        <p:tav tm="100000">
                                          <p:val>
                                            <p:strVal val="#ppt_x"/>
                                          </p:val>
                                        </p:tav>
                                      </p:tavLst>
                                    </p:anim>
                                    <p:anim calcmode="lin" valueType="num">
                                      <p:cBhvr>
                                        <p:cTn id="4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1000"/>
                                        <p:tgtEl>
                                          <p:spTgt spid="6"/>
                                        </p:tgtEl>
                                      </p:cBhvr>
                                    </p:animEffect>
                                    <p:anim calcmode="lin" valueType="num">
                                      <p:cBhvr>
                                        <p:cTn id="49" dur="1000" fill="hold"/>
                                        <p:tgtEl>
                                          <p:spTgt spid="6"/>
                                        </p:tgtEl>
                                        <p:attrNameLst>
                                          <p:attrName>ppt_x</p:attrName>
                                        </p:attrNameLst>
                                      </p:cBhvr>
                                      <p:tavLst>
                                        <p:tav tm="0">
                                          <p:val>
                                            <p:strVal val="#ppt_x"/>
                                          </p:val>
                                        </p:tav>
                                        <p:tav tm="100000">
                                          <p:val>
                                            <p:strVal val="#ppt_x"/>
                                          </p:val>
                                        </p:tav>
                                      </p:tavLst>
                                    </p:anim>
                                    <p:anim calcmode="lin" valueType="num">
                                      <p:cBhvr>
                                        <p:cTn id="5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1000"/>
                                        <p:tgtEl>
                                          <p:spTgt spid="7"/>
                                        </p:tgtEl>
                                      </p:cBhvr>
                                    </p:animEffect>
                                    <p:anim calcmode="lin" valueType="num">
                                      <p:cBhvr>
                                        <p:cTn id="56" dur="1000" fill="hold"/>
                                        <p:tgtEl>
                                          <p:spTgt spid="7"/>
                                        </p:tgtEl>
                                        <p:attrNameLst>
                                          <p:attrName>ppt_x</p:attrName>
                                        </p:attrNameLst>
                                      </p:cBhvr>
                                      <p:tavLst>
                                        <p:tav tm="0">
                                          <p:val>
                                            <p:strVal val="#ppt_x"/>
                                          </p:val>
                                        </p:tav>
                                        <p:tav tm="100000">
                                          <p:val>
                                            <p:strVal val="#ppt_x"/>
                                          </p:val>
                                        </p:tav>
                                      </p:tavLst>
                                    </p:anim>
                                    <p:anim calcmode="lin" valueType="num">
                                      <p:cBhvr>
                                        <p:cTn id="5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1000"/>
                                        <p:tgtEl>
                                          <p:spTgt spid="8"/>
                                        </p:tgtEl>
                                      </p:cBhvr>
                                    </p:animEffect>
                                    <p:anim calcmode="lin" valueType="num">
                                      <p:cBhvr>
                                        <p:cTn id="63" dur="1000" fill="hold"/>
                                        <p:tgtEl>
                                          <p:spTgt spid="8"/>
                                        </p:tgtEl>
                                        <p:attrNameLst>
                                          <p:attrName>ppt_x</p:attrName>
                                        </p:attrNameLst>
                                      </p:cBhvr>
                                      <p:tavLst>
                                        <p:tav tm="0">
                                          <p:val>
                                            <p:strVal val="#ppt_x"/>
                                          </p:val>
                                        </p:tav>
                                        <p:tav tm="100000">
                                          <p:val>
                                            <p:strVal val="#ppt_x"/>
                                          </p:val>
                                        </p:tav>
                                      </p:tavLst>
                                    </p:anim>
                                    <p:anim calcmode="lin" valueType="num">
                                      <p:cBhvr>
                                        <p:cTn id="6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1000"/>
                                        <p:tgtEl>
                                          <p:spTgt spid="9"/>
                                        </p:tgtEl>
                                      </p:cBhvr>
                                    </p:animEffect>
                                    <p:anim calcmode="lin" valueType="num">
                                      <p:cBhvr>
                                        <p:cTn id="70" dur="1000" fill="hold"/>
                                        <p:tgtEl>
                                          <p:spTgt spid="9"/>
                                        </p:tgtEl>
                                        <p:attrNameLst>
                                          <p:attrName>ppt_x</p:attrName>
                                        </p:attrNameLst>
                                      </p:cBhvr>
                                      <p:tavLst>
                                        <p:tav tm="0">
                                          <p:val>
                                            <p:strVal val="#ppt_x"/>
                                          </p:val>
                                        </p:tav>
                                        <p:tav tm="100000">
                                          <p:val>
                                            <p:strVal val="#ppt_x"/>
                                          </p:val>
                                        </p:tav>
                                      </p:tavLst>
                                    </p:anim>
                                    <p:anim calcmode="lin" valueType="num">
                                      <p:cBhvr>
                                        <p:cTn id="7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fade">
                                      <p:cBhvr>
                                        <p:cTn id="76" dur="1000"/>
                                        <p:tgtEl>
                                          <p:spTgt spid="10"/>
                                        </p:tgtEl>
                                      </p:cBhvr>
                                    </p:animEffect>
                                    <p:anim calcmode="lin" valueType="num">
                                      <p:cBhvr>
                                        <p:cTn id="77" dur="1000" fill="hold"/>
                                        <p:tgtEl>
                                          <p:spTgt spid="10"/>
                                        </p:tgtEl>
                                        <p:attrNameLst>
                                          <p:attrName>ppt_x</p:attrName>
                                        </p:attrNameLst>
                                      </p:cBhvr>
                                      <p:tavLst>
                                        <p:tav tm="0">
                                          <p:val>
                                            <p:strVal val="#ppt_x"/>
                                          </p:val>
                                        </p:tav>
                                        <p:tav tm="100000">
                                          <p:val>
                                            <p:strVal val="#ppt_x"/>
                                          </p:val>
                                        </p:tav>
                                      </p:tavLst>
                                    </p:anim>
                                    <p:anim calcmode="lin" valueType="num">
                                      <p:cBhvr>
                                        <p:cTn id="7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fade">
                                      <p:cBhvr>
                                        <p:cTn id="83" dur="1000"/>
                                        <p:tgtEl>
                                          <p:spTgt spid="11"/>
                                        </p:tgtEl>
                                      </p:cBhvr>
                                    </p:animEffect>
                                    <p:anim calcmode="lin" valueType="num">
                                      <p:cBhvr>
                                        <p:cTn id="84" dur="1000" fill="hold"/>
                                        <p:tgtEl>
                                          <p:spTgt spid="11"/>
                                        </p:tgtEl>
                                        <p:attrNameLst>
                                          <p:attrName>ppt_x</p:attrName>
                                        </p:attrNameLst>
                                      </p:cBhvr>
                                      <p:tavLst>
                                        <p:tav tm="0">
                                          <p:val>
                                            <p:strVal val="#ppt_x"/>
                                          </p:val>
                                        </p:tav>
                                        <p:tav tm="100000">
                                          <p:val>
                                            <p:strVal val="#ppt_x"/>
                                          </p:val>
                                        </p:tav>
                                      </p:tavLst>
                                    </p:anim>
                                    <p:anim calcmode="lin" valueType="num">
                                      <p:cBhvr>
                                        <p:cTn id="8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1997829"/>
                                        </p:tgtEl>
                                        <p:attrNameLst>
                                          <p:attrName>style.visibility</p:attrName>
                                        </p:attrNameLst>
                                      </p:cBhvr>
                                      <p:to>
                                        <p:strVal val="visible"/>
                                      </p:to>
                                    </p:set>
                                    <p:animEffect transition="in" filter="fade">
                                      <p:cBhvr>
                                        <p:cTn id="90" dur="1000"/>
                                        <p:tgtEl>
                                          <p:spTgt spid="1997829"/>
                                        </p:tgtEl>
                                      </p:cBhvr>
                                    </p:animEffect>
                                    <p:anim calcmode="lin" valueType="num">
                                      <p:cBhvr>
                                        <p:cTn id="91" dur="1000" fill="hold"/>
                                        <p:tgtEl>
                                          <p:spTgt spid="1997829"/>
                                        </p:tgtEl>
                                        <p:attrNameLst>
                                          <p:attrName>ppt_x</p:attrName>
                                        </p:attrNameLst>
                                      </p:cBhvr>
                                      <p:tavLst>
                                        <p:tav tm="0">
                                          <p:val>
                                            <p:strVal val="#ppt_x"/>
                                          </p:val>
                                        </p:tav>
                                        <p:tav tm="100000">
                                          <p:val>
                                            <p:strVal val="#ppt_x"/>
                                          </p:val>
                                        </p:tav>
                                      </p:tavLst>
                                    </p:anim>
                                    <p:anim calcmode="lin" valueType="num">
                                      <p:cBhvr>
                                        <p:cTn id="92" dur="1000" fill="hold"/>
                                        <p:tgtEl>
                                          <p:spTgt spid="1997829"/>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16" presetClass="entr" presetSubtype="21" fill="hold" nodeType="clickEffect">
                                  <p:stCondLst>
                                    <p:cond delay="0"/>
                                  </p:stCondLst>
                                  <p:childTnLst>
                                    <p:set>
                                      <p:cBhvr>
                                        <p:cTn id="96" dur="1" fill="hold">
                                          <p:stCondLst>
                                            <p:cond delay="0"/>
                                          </p:stCondLst>
                                        </p:cTn>
                                        <p:tgtEl>
                                          <p:spTgt spid="65"/>
                                        </p:tgtEl>
                                        <p:attrNameLst>
                                          <p:attrName>style.visibility</p:attrName>
                                        </p:attrNameLst>
                                      </p:cBhvr>
                                      <p:to>
                                        <p:strVal val="visible"/>
                                      </p:to>
                                    </p:set>
                                    <p:animEffect transition="in" filter="barn(inVertical)">
                                      <p:cBhvr>
                                        <p:cTn id="97" dur="1000"/>
                                        <p:tgtEl>
                                          <p:spTgt spid="65"/>
                                        </p:tgtEl>
                                      </p:cBhvr>
                                    </p:animEffect>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grpId="0" nodeType="clickEffect">
                                  <p:stCondLst>
                                    <p:cond delay="0"/>
                                  </p:stCondLst>
                                  <p:childTnLst>
                                    <p:set>
                                      <p:cBhvr>
                                        <p:cTn id="101" dur="1" fill="hold">
                                          <p:stCondLst>
                                            <p:cond delay="0"/>
                                          </p:stCondLst>
                                        </p:cTn>
                                        <p:tgtEl>
                                          <p:spTgt spid="13"/>
                                        </p:tgtEl>
                                        <p:attrNameLst>
                                          <p:attrName>style.visibility</p:attrName>
                                        </p:attrNameLst>
                                      </p:cBhvr>
                                      <p:to>
                                        <p:strVal val="visible"/>
                                      </p:to>
                                    </p:set>
                                    <p:animEffect transition="in" filter="barn(inVertical)">
                                      <p:cBhvr>
                                        <p:cTn id="10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074631" grpId="0"/>
      <p:bldP spid="2074632" grpId="0"/>
      <p:bldP spid="2074633" grpId="0"/>
      <p:bldP spid="1997829" grpId="0"/>
      <p:bldP spid="1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48279"/>
            <a:ext cx="8229600" cy="487362"/>
          </a:xfrm>
        </p:spPr>
        <p:txBody>
          <a:bodyPr>
            <a:noAutofit/>
          </a:bodyPr>
          <a:lstStyle/>
          <a:p>
            <a:r>
              <a:rPr lang="en-US" sz="3200" b="1" dirty="0">
                <a:solidFill>
                  <a:schemeClr val="accent1">
                    <a:lumMod val="50000"/>
                  </a:schemeClr>
                </a:solidFill>
                <a:latin typeface="Times New Roman" panose="02020603050405020304" pitchFamily="18" charset="0"/>
                <a:cs typeface="Times New Roman" panose="02020603050405020304" pitchFamily="18" charset="0"/>
              </a:rPr>
              <a:t>Bài tập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phân</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tích</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mạch</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tổ</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hợp</a:t>
            </a:r>
            <a:endParaRPr lang="en-US" sz="32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A8707075-541A-4CB2-8C7D-C1C20183CA57}" type="slidenum">
              <a:rPr lang="en-US" smtClean="0"/>
              <a:pPr/>
              <a:t>71</a:t>
            </a:fld>
            <a:endParaRPr lang="en-US" dirty="0"/>
          </a:p>
        </p:txBody>
      </p:sp>
      <p:pic>
        <p:nvPicPr>
          <p:cNvPr id="6" name="Picture 5"/>
          <p:cNvPicPr>
            <a:picLocks noChangeAspect="1"/>
          </p:cNvPicPr>
          <p:nvPr/>
        </p:nvPicPr>
        <p:blipFill>
          <a:blip r:embed="rId2"/>
          <a:stretch>
            <a:fillRect/>
          </a:stretch>
        </p:blipFill>
        <p:spPr>
          <a:xfrm>
            <a:off x="249468" y="1223661"/>
            <a:ext cx="5305574" cy="2854095"/>
          </a:xfrm>
          <a:prstGeom prst="rect">
            <a:avLst/>
          </a:prstGeom>
        </p:spPr>
      </p:pic>
      <p:sp>
        <p:nvSpPr>
          <p:cNvPr id="8" name="TextBox 7"/>
          <p:cNvSpPr txBox="1"/>
          <p:nvPr/>
        </p:nvSpPr>
        <p:spPr>
          <a:xfrm>
            <a:off x="-90714" y="652722"/>
            <a:ext cx="8991600" cy="461665"/>
          </a:xfrm>
          <a:prstGeom prst="rect">
            <a:avLst/>
          </a:prstGeom>
          <a:noFill/>
        </p:spPr>
        <p:txBody>
          <a:bodyPr wrap="square" rtlCol="0">
            <a:spAutoFit/>
          </a:bodyPr>
          <a:lstStyle/>
          <a:p>
            <a:pPr indent="290513" algn="just"/>
            <a:r>
              <a:rPr lang="en-US" sz="2400" dirty="0">
                <a:latin typeface="Times New Roman" panose="02020603050405020304" pitchFamily="18" charset="0"/>
                <a:cs typeface="Times New Roman" panose="02020603050405020304" pitchFamily="18" charset="0"/>
              </a:rPr>
              <a:t>Cho </a:t>
            </a:r>
            <a:r>
              <a:rPr lang="en-US" sz="2400" dirty="0" err="1">
                <a:latin typeface="Times New Roman" panose="02020603050405020304" pitchFamily="18" charset="0"/>
                <a:cs typeface="Times New Roman" panose="02020603050405020304" pitchFamily="18" charset="0"/>
              </a:rPr>
              <a:t>sơ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mạch</a:t>
            </a:r>
            <a:r>
              <a:rPr lang="en-US" sz="2400" dirty="0">
                <a:latin typeface="Times New Roman" panose="02020603050405020304" pitchFamily="18" charset="0"/>
                <a:cs typeface="Times New Roman" panose="02020603050405020304" pitchFamily="18" charset="0"/>
              </a:rPr>
              <a:t>.</a:t>
            </a:r>
          </a:p>
        </p:txBody>
      </p:sp>
      <p:sp>
        <p:nvSpPr>
          <p:cNvPr id="3" name="TextBox 2"/>
          <p:cNvSpPr txBox="1"/>
          <p:nvPr/>
        </p:nvSpPr>
        <p:spPr>
          <a:xfrm>
            <a:off x="3642484" y="1603820"/>
            <a:ext cx="533400" cy="381000"/>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x1</a:t>
            </a:r>
            <a:endParaRPr 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3642484" y="2524581"/>
            <a:ext cx="533400" cy="381000"/>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x2</a:t>
            </a:r>
            <a:endParaRPr lang="en-US" dirty="0">
              <a:latin typeface="Times New Roman" panose="02020603050405020304" pitchFamily="18" charset="0"/>
              <a:cs typeface="Times New Roman" panose="02020603050405020304" pitchFamily="18" charset="0"/>
            </a:endParaRPr>
          </a:p>
        </p:txBody>
      </p:sp>
      <p:sp>
        <p:nvSpPr>
          <p:cNvPr id="9" name="TextBox 8"/>
          <p:cNvSpPr txBox="1"/>
          <p:nvPr/>
        </p:nvSpPr>
        <p:spPr>
          <a:xfrm>
            <a:off x="3642484" y="3445342"/>
            <a:ext cx="533400" cy="381000"/>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x3</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p:cNvSpPr txBox="1"/>
              <p:nvPr/>
            </p:nvSpPr>
            <p:spPr>
              <a:xfrm>
                <a:off x="4357311" y="3724360"/>
                <a:ext cx="2209800" cy="4008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X</m:t>
                      </m:r>
                      <m:r>
                        <a:rPr lang="en-US" sz="2000">
                          <a:latin typeface="Cambria Math" panose="02040503050406030204" pitchFamily="18" charset="0"/>
                        </a:rPr>
                        <m:t>=</m:t>
                      </m:r>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x</m:t>
                          </m:r>
                          <m:r>
                            <a:rPr lang="en-US" sz="2000">
                              <a:latin typeface="Cambria Math" panose="02040503050406030204" pitchFamily="18" charset="0"/>
                            </a:rPr>
                            <m:t>1.</m:t>
                          </m:r>
                          <m:r>
                            <m:rPr>
                              <m:sty m:val="p"/>
                            </m:rPr>
                            <a:rPr lang="en-US" sz="2000">
                              <a:latin typeface="Cambria Math" panose="02040503050406030204" pitchFamily="18" charset="0"/>
                            </a:rPr>
                            <m:t>x</m:t>
                          </m:r>
                          <m:r>
                            <a:rPr lang="en-US" sz="2000">
                              <a:latin typeface="Cambria Math" panose="02040503050406030204" pitchFamily="18" charset="0"/>
                            </a:rPr>
                            <m:t>2.</m:t>
                          </m:r>
                          <m:r>
                            <m:rPr>
                              <m:sty m:val="p"/>
                            </m:rPr>
                            <a:rPr lang="en-US" sz="2000">
                              <a:latin typeface="Cambria Math" panose="02040503050406030204" pitchFamily="18" charset="0"/>
                            </a:rPr>
                            <m:t>x</m:t>
                          </m:r>
                          <m:r>
                            <a:rPr lang="en-US" sz="2000">
                              <a:latin typeface="Cambria Math" panose="02040503050406030204" pitchFamily="18" charset="0"/>
                            </a:rPr>
                            <m:t>3</m:t>
                          </m:r>
                        </m:e>
                      </m:acc>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4357311" y="3724360"/>
                <a:ext cx="2209800" cy="40081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535111" y="4177755"/>
                <a:ext cx="2286000" cy="4008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X</m:t>
                      </m:r>
                      <m:r>
                        <a:rPr lang="en-US" sz="2000">
                          <a:latin typeface="Cambria Math" panose="02040503050406030204" pitchFamily="18" charset="0"/>
                        </a:rPr>
                        <m:t>=</m:t>
                      </m:r>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x</m:t>
                          </m:r>
                          <m:r>
                            <a:rPr lang="en-US" sz="2000">
                              <a:latin typeface="Cambria Math" panose="02040503050406030204" pitchFamily="18" charset="0"/>
                            </a:rPr>
                            <m:t>1</m:t>
                          </m:r>
                        </m:e>
                      </m:acc>
                      <m:r>
                        <a:rPr lang="en-US" sz="2000">
                          <a:latin typeface="Cambria Math" panose="02040503050406030204" pitchFamily="18" charset="0"/>
                        </a:rPr>
                        <m:t>+</m:t>
                      </m:r>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x</m:t>
                          </m:r>
                          <m:r>
                            <a:rPr lang="en-US" sz="2000">
                              <a:latin typeface="Cambria Math" panose="02040503050406030204" pitchFamily="18" charset="0"/>
                            </a:rPr>
                            <m:t>2</m:t>
                          </m:r>
                        </m:e>
                      </m:acc>
                      <m:r>
                        <a:rPr lang="en-US" sz="2000">
                          <a:latin typeface="Cambria Math" panose="02040503050406030204" pitchFamily="18" charset="0"/>
                        </a:rPr>
                        <m:t>+</m:t>
                      </m:r>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x</m:t>
                          </m:r>
                          <m:r>
                            <a:rPr lang="en-US" sz="2000">
                              <a:latin typeface="Cambria Math" panose="02040503050406030204" pitchFamily="18" charset="0"/>
                            </a:rPr>
                            <m:t>3</m:t>
                          </m:r>
                        </m:e>
                      </m:acc>
                    </m:oMath>
                  </m:oMathPara>
                </a14:m>
                <a:endParaRPr lang="en-US" sz="2000" dirty="0"/>
              </a:p>
            </p:txBody>
          </p:sp>
        </mc:Choice>
        <mc:Fallback xmlns="">
          <p:sp>
            <p:nvSpPr>
              <p:cNvPr id="10" name="TextBox 9"/>
              <p:cNvSpPr txBox="1">
                <a:spLocks noRot="1" noChangeAspect="1" noMove="1" noResize="1" noEditPoints="1" noAdjustHandles="1" noChangeArrowheads="1" noChangeShapeType="1" noTextEdit="1"/>
              </p:cNvSpPr>
              <p:nvPr/>
            </p:nvSpPr>
            <p:spPr>
              <a:xfrm>
                <a:off x="4535111" y="4177755"/>
                <a:ext cx="2286000" cy="40081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571397" y="4578570"/>
                <a:ext cx="3505200" cy="5073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X</m:t>
                      </m:r>
                      <m:r>
                        <a:rPr lang="en-US" sz="2000">
                          <a:latin typeface="Cambria Math" panose="02040503050406030204" pitchFamily="18" charset="0"/>
                        </a:rPr>
                        <m:t>=</m:t>
                      </m:r>
                      <m:acc>
                        <m:accPr>
                          <m:chr m:val="̅"/>
                          <m:ctrlPr>
                            <a:rPr lang="en-US" sz="2000" i="1">
                              <a:latin typeface="Cambria Math" panose="02040503050406030204" pitchFamily="18" charset="0"/>
                            </a:rPr>
                          </m:ctrlPr>
                        </m:accPr>
                        <m:e>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A</m:t>
                                      </m:r>
                                    </m:e>
                                  </m:acc>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B</m:t>
                                      </m:r>
                                    </m:e>
                                  </m:acc>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C</m:t>
                                      </m:r>
                                    </m:e>
                                  </m:acc>
                                </m:e>
                              </m:acc>
                            </m:e>
                          </m:d>
                        </m:e>
                      </m:acc>
                      <m:r>
                        <a:rPr lang="en-US" sz="2000">
                          <a:latin typeface="Cambria Math" panose="02040503050406030204" pitchFamily="18" charset="0"/>
                        </a:rPr>
                        <m:t>+</m:t>
                      </m:r>
                      <m:acc>
                        <m:accPr>
                          <m:chr m:val="̅"/>
                          <m:ctrlPr>
                            <a:rPr lang="en-US" sz="2000" i="1">
                              <a:latin typeface="Cambria Math" panose="02040503050406030204" pitchFamily="18" charset="0"/>
                            </a:rPr>
                          </m:ctrlPr>
                        </m:accPr>
                        <m:e>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A</m:t>
                                  </m:r>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B</m:t>
                                      </m:r>
                                    </m:e>
                                  </m:acc>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C</m:t>
                                      </m:r>
                                    </m:e>
                                  </m:acc>
                                </m:e>
                              </m:acc>
                            </m:e>
                          </m:d>
                        </m:e>
                      </m:acc>
                      <m:r>
                        <a:rPr lang="en-US" sz="2000">
                          <a:latin typeface="Cambria Math" panose="02040503050406030204" pitchFamily="18" charset="0"/>
                        </a:rPr>
                        <m:t>+</m:t>
                      </m:r>
                      <m:acc>
                        <m:accPr>
                          <m:chr m:val="̅"/>
                          <m:ctrlPr>
                            <a:rPr lang="en-US" sz="2000" i="1">
                              <a:latin typeface="Cambria Math" panose="02040503050406030204" pitchFamily="18" charset="0"/>
                            </a:rPr>
                          </m:ctrlPr>
                        </m:accPr>
                        <m:e>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A</m:t>
                                      </m:r>
                                    </m:e>
                                  </m:acc>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B</m:t>
                                      </m:r>
                                    </m:e>
                                  </m:acc>
                                  <m:r>
                                    <m:rPr>
                                      <m:sty m:val="p"/>
                                    </m:rPr>
                                    <a:rPr lang="en-US" sz="2000">
                                      <a:latin typeface="Cambria Math" panose="02040503050406030204" pitchFamily="18" charset="0"/>
                                    </a:rPr>
                                    <m:t>D</m:t>
                                  </m:r>
                                </m:e>
                              </m:acc>
                            </m:e>
                          </m:d>
                        </m:e>
                      </m:acc>
                    </m:oMath>
                  </m:oMathPara>
                </a14:m>
                <a:endParaRPr lang="en-US" sz="2000" dirty="0"/>
              </a:p>
            </p:txBody>
          </p:sp>
        </mc:Choice>
        <mc:Fallback xmlns="">
          <p:sp>
            <p:nvSpPr>
              <p:cNvPr id="11" name="TextBox 10"/>
              <p:cNvSpPr txBox="1">
                <a:spLocks noRot="1" noChangeAspect="1" noMove="1" noResize="1" noEditPoints="1" noAdjustHandles="1" noChangeArrowheads="1" noChangeShapeType="1" noTextEdit="1"/>
              </p:cNvSpPr>
              <p:nvPr/>
            </p:nvSpPr>
            <p:spPr>
              <a:xfrm>
                <a:off x="4571397" y="4578570"/>
                <a:ext cx="3505200" cy="50738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357312" y="5145539"/>
                <a:ext cx="3254829" cy="4008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X</m:t>
                      </m:r>
                      <m:r>
                        <a:rPr lang="en-US" sz="2000">
                          <a:latin typeface="Cambria Math" panose="02040503050406030204" pitchFamily="18" charset="0"/>
                        </a:rPr>
                        <m:t>=</m:t>
                      </m:r>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A</m:t>
                          </m:r>
                        </m:e>
                      </m:acc>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B</m:t>
                          </m:r>
                        </m:e>
                      </m:acc>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C</m:t>
                          </m:r>
                        </m:e>
                      </m:acc>
                      <m:r>
                        <a:rPr lang="en-US" sz="2000">
                          <a:latin typeface="Cambria Math" panose="02040503050406030204" pitchFamily="18" charset="0"/>
                        </a:rPr>
                        <m:t>+</m:t>
                      </m:r>
                      <m:r>
                        <m:rPr>
                          <m:sty m:val="p"/>
                        </m:rPr>
                        <a:rPr lang="en-US" sz="2000">
                          <a:latin typeface="Cambria Math" panose="02040503050406030204" pitchFamily="18" charset="0"/>
                        </a:rPr>
                        <m:t>A</m:t>
                      </m:r>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B</m:t>
                          </m:r>
                        </m:e>
                      </m:acc>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C</m:t>
                          </m:r>
                        </m:e>
                      </m:acc>
                      <m:r>
                        <a:rPr lang="en-US" sz="2000">
                          <a:latin typeface="Cambria Math" panose="02040503050406030204" pitchFamily="18" charset="0"/>
                        </a:rPr>
                        <m:t>+</m:t>
                      </m:r>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A</m:t>
                          </m:r>
                        </m:e>
                      </m:acc>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B</m:t>
                          </m:r>
                        </m:e>
                      </m:acc>
                      <m:r>
                        <m:rPr>
                          <m:sty m:val="p"/>
                        </m:rPr>
                        <a:rPr lang="en-US" sz="2000">
                          <a:latin typeface="Cambria Math" panose="02040503050406030204" pitchFamily="18" charset="0"/>
                        </a:rPr>
                        <m:t>D</m:t>
                      </m:r>
                    </m:oMath>
                  </m:oMathPara>
                </a14:m>
                <a:endParaRPr lang="en-US" sz="2000" dirty="0"/>
              </a:p>
            </p:txBody>
          </p:sp>
        </mc:Choice>
        <mc:Fallback xmlns="">
          <p:sp>
            <p:nvSpPr>
              <p:cNvPr id="12" name="TextBox 11"/>
              <p:cNvSpPr txBox="1">
                <a:spLocks noRot="1" noChangeAspect="1" noMove="1" noResize="1" noEditPoints="1" noAdjustHandles="1" noChangeArrowheads="1" noChangeShapeType="1" noTextEdit="1"/>
              </p:cNvSpPr>
              <p:nvPr/>
            </p:nvSpPr>
            <p:spPr>
              <a:xfrm>
                <a:off x="4357312" y="5145539"/>
                <a:ext cx="3254829" cy="40081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175884" y="5591258"/>
                <a:ext cx="2735943" cy="4008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X</m:t>
                      </m:r>
                      <m:r>
                        <a:rPr lang="en-US" sz="2000">
                          <a:latin typeface="Cambria Math" panose="02040503050406030204" pitchFamily="18" charset="0"/>
                        </a:rPr>
                        <m:t>=</m:t>
                      </m:r>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B</m:t>
                          </m:r>
                        </m:e>
                      </m:acc>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C</m:t>
                          </m:r>
                        </m:e>
                      </m:acc>
                      <m:r>
                        <a:rPr lang="en-US" sz="2000">
                          <a:latin typeface="Cambria Math" panose="02040503050406030204" pitchFamily="18" charset="0"/>
                        </a:rPr>
                        <m:t>+</m:t>
                      </m:r>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A</m:t>
                          </m:r>
                        </m:e>
                      </m:acc>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B</m:t>
                          </m:r>
                        </m:e>
                      </m:acc>
                      <m:r>
                        <m:rPr>
                          <m:sty m:val="p"/>
                        </m:rPr>
                        <a:rPr lang="en-US" sz="2000">
                          <a:latin typeface="Cambria Math" panose="02040503050406030204" pitchFamily="18" charset="0"/>
                        </a:rPr>
                        <m:t>D</m:t>
                      </m:r>
                    </m:oMath>
                  </m:oMathPara>
                </a14:m>
                <a:endParaRPr lang="en-US" sz="2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4175884" y="5591258"/>
                <a:ext cx="2735943" cy="400815"/>
              </a:xfrm>
              <a:prstGeom prst="rect">
                <a:avLst/>
              </a:prstGeom>
              <a:blipFill>
                <a:blip r:embed="rId7"/>
                <a:stretch>
                  <a:fillRect/>
                </a:stretch>
              </a:blipFill>
            </p:spPr>
            <p:txBody>
              <a:bodyPr/>
              <a:lstStyle/>
              <a:p>
                <a:r>
                  <a:rPr lang="en-US">
                    <a:noFill/>
                  </a:rPr>
                  <a:t> </a:t>
                </a:r>
              </a:p>
            </p:txBody>
          </p:sp>
        </mc:Fallback>
      </mc:AlternateContent>
      <p:graphicFrame>
        <p:nvGraphicFramePr>
          <p:cNvPr id="14" name="Table 13"/>
          <p:cNvGraphicFramePr>
            <a:graphicFrameLocks noGrp="1"/>
          </p:cNvGraphicFramePr>
          <p:nvPr>
            <p:extLst>
              <p:ext uri="{D42A27DB-BD31-4B8C-83A1-F6EECF244321}">
                <p14:modId xmlns:p14="http://schemas.microsoft.com/office/powerpoint/2010/main" val="2380198008"/>
              </p:ext>
            </p:extLst>
          </p:nvPr>
        </p:nvGraphicFramePr>
        <p:xfrm>
          <a:off x="8616042" y="1128261"/>
          <a:ext cx="2514600" cy="5507150"/>
        </p:xfrm>
        <a:graphic>
          <a:graphicData uri="http://schemas.openxmlformats.org/drawingml/2006/table">
            <a:tbl>
              <a:tblPr firstRow="1" bandRow="1">
                <a:tableStyleId>{2D5ABB26-0587-4C30-8999-92F81FD0307C}</a:tableStyleId>
              </a:tblPr>
              <a:tblGrid>
                <a:gridCol w="502920">
                  <a:extLst>
                    <a:ext uri="{9D8B030D-6E8A-4147-A177-3AD203B41FA5}">
                      <a16:colId xmlns:a16="http://schemas.microsoft.com/office/drawing/2014/main" val="3533478531"/>
                    </a:ext>
                  </a:extLst>
                </a:gridCol>
                <a:gridCol w="502920">
                  <a:extLst>
                    <a:ext uri="{9D8B030D-6E8A-4147-A177-3AD203B41FA5}">
                      <a16:colId xmlns:a16="http://schemas.microsoft.com/office/drawing/2014/main" val="3984986466"/>
                    </a:ext>
                  </a:extLst>
                </a:gridCol>
                <a:gridCol w="502920">
                  <a:extLst>
                    <a:ext uri="{9D8B030D-6E8A-4147-A177-3AD203B41FA5}">
                      <a16:colId xmlns:a16="http://schemas.microsoft.com/office/drawing/2014/main" val="524328332"/>
                    </a:ext>
                  </a:extLst>
                </a:gridCol>
                <a:gridCol w="502920">
                  <a:extLst>
                    <a:ext uri="{9D8B030D-6E8A-4147-A177-3AD203B41FA5}">
                      <a16:colId xmlns:a16="http://schemas.microsoft.com/office/drawing/2014/main" val="1221105536"/>
                    </a:ext>
                  </a:extLst>
                </a:gridCol>
                <a:gridCol w="502920">
                  <a:extLst>
                    <a:ext uri="{9D8B030D-6E8A-4147-A177-3AD203B41FA5}">
                      <a16:colId xmlns:a16="http://schemas.microsoft.com/office/drawing/2014/main" val="2246157667"/>
                    </a:ext>
                  </a:extLst>
                </a:gridCol>
              </a:tblGrid>
              <a:tr h="323950">
                <a:tc>
                  <a:txBody>
                    <a:bodyPr/>
                    <a:lstStyle/>
                    <a:p>
                      <a:pPr algn="ctr"/>
                      <a:r>
                        <a:rPr lang="en-US" sz="1400" b="1" dirty="0" smtClean="0">
                          <a:latin typeface="Times New Roman" panose="02020603050405020304" pitchFamily="18" charset="0"/>
                          <a:cs typeface="Times New Roman" panose="02020603050405020304" pitchFamily="18" charset="0"/>
                        </a:rPr>
                        <a:t>A</a:t>
                      </a:r>
                      <a:endParaRPr lang="en-US" sz="1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b="1" dirty="0" smtClean="0">
                          <a:latin typeface="Times New Roman" panose="02020603050405020304" pitchFamily="18" charset="0"/>
                          <a:cs typeface="Times New Roman" panose="02020603050405020304" pitchFamily="18" charset="0"/>
                        </a:rPr>
                        <a:t>B</a:t>
                      </a:r>
                      <a:endParaRPr lang="en-US" sz="1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b="1" dirty="0" smtClean="0">
                          <a:latin typeface="Times New Roman" panose="02020603050405020304" pitchFamily="18" charset="0"/>
                          <a:cs typeface="Times New Roman" panose="02020603050405020304" pitchFamily="18" charset="0"/>
                        </a:rPr>
                        <a:t>C</a:t>
                      </a:r>
                      <a:endParaRPr lang="en-US" sz="1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b="1" dirty="0" smtClean="0">
                          <a:latin typeface="Times New Roman" panose="02020603050405020304" pitchFamily="18" charset="0"/>
                          <a:cs typeface="Times New Roman" panose="02020603050405020304" pitchFamily="18" charset="0"/>
                        </a:rPr>
                        <a:t>D</a:t>
                      </a:r>
                      <a:endParaRPr lang="en-US" sz="1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b="1" dirty="0" smtClean="0">
                          <a:latin typeface="Times New Roman" panose="02020603050405020304" pitchFamily="18" charset="0"/>
                          <a:cs typeface="Times New Roman" panose="02020603050405020304" pitchFamily="18" charset="0"/>
                        </a:rPr>
                        <a:t>X</a:t>
                      </a:r>
                      <a:endParaRPr lang="en-US" sz="1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813736566"/>
                  </a:ext>
                </a:extLst>
              </a:tr>
              <a:tr h="323950">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latinLnBrk="0" hangingPunct="1"/>
                      <a:r>
                        <a:rPr lang="en-US" sz="1400" kern="1200" dirty="0" smtClean="0">
                          <a:solidFill>
                            <a:schemeClr val="tx1"/>
                          </a:solidFill>
                          <a:latin typeface="Times New Roman" panose="02020603050405020304" pitchFamily="18" charset="0"/>
                          <a:ea typeface="+mn-ea"/>
                          <a:cs typeface="Times New Roman" panose="02020603050405020304" pitchFamily="18" charset="0"/>
                        </a:rPr>
                        <a:t>1</a:t>
                      </a:r>
                      <a:endParaRPr lang="en-US" sz="140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923028482"/>
                  </a:ext>
                </a:extLst>
              </a:tr>
              <a:tr h="323950">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latinLnBrk="0" hangingPunct="1"/>
                      <a:r>
                        <a:rPr lang="en-US" sz="1400" kern="1200" dirty="0" smtClean="0">
                          <a:solidFill>
                            <a:schemeClr val="tx1"/>
                          </a:solidFill>
                          <a:latin typeface="Times New Roman" panose="02020603050405020304" pitchFamily="18" charset="0"/>
                          <a:ea typeface="+mn-ea"/>
                          <a:cs typeface="Times New Roman" panose="02020603050405020304" pitchFamily="18" charset="0"/>
                        </a:rPr>
                        <a:t>1</a:t>
                      </a:r>
                      <a:endParaRPr lang="en-US" sz="140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170512807"/>
                  </a:ext>
                </a:extLst>
              </a:tr>
              <a:tr h="323950">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12988415"/>
                  </a:ext>
                </a:extLst>
              </a:tr>
              <a:tr h="323950">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745810386"/>
                  </a:ext>
                </a:extLst>
              </a:tr>
              <a:tr h="323950">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370437378"/>
                  </a:ext>
                </a:extLst>
              </a:tr>
              <a:tr h="323950">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511057750"/>
                  </a:ext>
                </a:extLst>
              </a:tr>
              <a:tr h="323950">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170199316"/>
                  </a:ext>
                </a:extLst>
              </a:tr>
              <a:tr h="323950">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831448366"/>
                  </a:ext>
                </a:extLst>
              </a:tr>
              <a:tr h="323950">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latinLnBrk="0" hangingPunct="1"/>
                      <a:r>
                        <a:rPr lang="en-US" sz="1400" kern="1200" dirty="0" smtClean="0">
                          <a:solidFill>
                            <a:schemeClr val="tx1"/>
                          </a:solidFill>
                          <a:latin typeface="Times New Roman" panose="02020603050405020304" pitchFamily="18" charset="0"/>
                          <a:ea typeface="+mn-ea"/>
                          <a:cs typeface="Times New Roman" panose="02020603050405020304" pitchFamily="18" charset="0"/>
                        </a:rPr>
                        <a:t>1</a:t>
                      </a:r>
                      <a:endParaRPr lang="en-US" sz="140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790983342"/>
                  </a:ext>
                </a:extLst>
              </a:tr>
              <a:tr h="323950">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latinLnBrk="0" hangingPunct="1"/>
                      <a:r>
                        <a:rPr lang="en-US" sz="1400" kern="1200" dirty="0" smtClean="0">
                          <a:solidFill>
                            <a:schemeClr val="tx1"/>
                          </a:solidFill>
                          <a:latin typeface="Times New Roman" panose="02020603050405020304" pitchFamily="18" charset="0"/>
                          <a:ea typeface="+mn-ea"/>
                          <a:cs typeface="Times New Roman" panose="02020603050405020304" pitchFamily="18" charset="0"/>
                        </a:rPr>
                        <a:t>1</a:t>
                      </a:r>
                      <a:endParaRPr lang="en-US" sz="140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371783893"/>
                  </a:ext>
                </a:extLst>
              </a:tr>
              <a:tr h="323950">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86592628"/>
                  </a:ext>
                </a:extLst>
              </a:tr>
              <a:tr h="323950">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462882235"/>
                  </a:ext>
                </a:extLst>
              </a:tr>
              <a:tr h="323950">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44304660"/>
                  </a:ext>
                </a:extLst>
              </a:tr>
              <a:tr h="323950">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36599372"/>
                  </a:ext>
                </a:extLst>
              </a:tr>
              <a:tr h="323950">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547191000"/>
                  </a:ext>
                </a:extLst>
              </a:tr>
              <a:tr h="323950">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988972343"/>
                  </a:ext>
                </a:extLst>
              </a:tr>
            </a:tbl>
          </a:graphicData>
        </a:graphic>
      </p:graphicFrame>
    </p:spTree>
    <p:extLst>
      <p:ext uri="{BB962C8B-B14F-4D97-AF65-F5344CB8AC3E}">
        <p14:creationId xmlns:p14="http://schemas.microsoft.com/office/powerpoint/2010/main" val="60971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ppt_w</p:attrName>
                                        </p:attrNameLst>
                                      </p:cBhvr>
                                      <p:tavLst>
                                        <p:tav tm="0">
                                          <p:val>
                                            <p:fltVal val="0"/>
                                          </p:val>
                                        </p:tav>
                                        <p:tav tm="100000">
                                          <p:val>
                                            <p:strVal val="#ppt_w"/>
                                          </p:val>
                                        </p:tav>
                                      </p:tavLst>
                                    </p:anim>
                                    <p:anim calcmode="lin" valueType="num">
                                      <p:cBhvr>
                                        <p:cTn id="8"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Horizontal)">
                                      <p:cBhvr>
                                        <p:cTn id="13" dur="10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6"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Horizont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6"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6"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arn(inHorizontal)">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6"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inHorizontal)">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6"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arn(inHorizontal)">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6"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barn(inHorizontal)">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6"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barn(inHorizontal)">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6"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barn(inHorizontal)">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6" fill="hold"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barn(inHorizontal)">
                                      <p:cBhvr>
                                        <p:cTn id="5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P spid="3" grpId="0"/>
      <p:bldP spid="7" grpId="0"/>
      <p:bldP spid="9" grpId="0"/>
      <p:bldP spid="5" grpId="0" animBg="1"/>
      <p:bldP spid="10" grpId="0" animBg="1"/>
      <p:bldP spid="11" grpId="0" animBg="1"/>
      <p:bldP spid="12" grpId="0" animBg="1"/>
      <p:bldP spid="1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685" y="47734"/>
            <a:ext cx="10116457" cy="838200"/>
          </a:xfrm>
        </p:spPr>
        <p:txBody>
          <a:bodyPr vert="horz" lIns="91440" tIns="45720" rIns="91440" bIns="45720" rtlCol="0" anchor="ctr">
            <a:noAutofit/>
          </a:bodyPr>
          <a:lstStyle/>
          <a:p>
            <a:pPr algn="l">
              <a:defRPr/>
            </a:pPr>
            <a:r>
              <a:rPr lang="en-US" sz="3200" b="1" dirty="0">
                <a:solidFill>
                  <a:srgbClr val="C00000"/>
                </a:solidFill>
                <a:latin typeface="Times New Roman" panose="02020603050405020304" pitchFamily="18" charset="0"/>
                <a:cs typeface="Times New Roman" panose="02020603050405020304" pitchFamily="18" charset="0"/>
              </a:rPr>
              <a:t>3</a:t>
            </a:r>
            <a:r>
              <a:rPr lang="en-US" sz="3200" b="1" dirty="0" smtClean="0">
                <a:solidFill>
                  <a:srgbClr val="C00000"/>
                </a:solidFill>
                <a:latin typeface="Times New Roman" panose="02020603050405020304" pitchFamily="18" charset="0"/>
                <a:cs typeface="Times New Roman" panose="02020603050405020304" pitchFamily="18" charset="0"/>
              </a:rPr>
              <a:t>.3</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Thiết</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kế</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mạch</a:t>
            </a:r>
            <a:r>
              <a:rPr lang="en-US" sz="3200" b="1" dirty="0" smtClean="0">
                <a:solidFill>
                  <a:srgbClr val="C00000"/>
                </a:solidFill>
                <a:latin typeface="Times New Roman" panose="02020603050405020304" pitchFamily="18" charset="0"/>
                <a:cs typeface="Times New Roman" panose="02020603050405020304" pitchFamily="18" charset="0"/>
              </a:rPr>
              <a:t> logic </a:t>
            </a:r>
            <a:r>
              <a:rPr lang="en-US" sz="3200" b="1" dirty="0" err="1" smtClean="0">
                <a:solidFill>
                  <a:srgbClr val="C00000"/>
                </a:solidFill>
                <a:latin typeface="Times New Roman" panose="02020603050405020304" pitchFamily="18" charset="0"/>
                <a:cs typeface="Times New Roman" panose="02020603050405020304" pitchFamily="18" charset="0"/>
              </a:rPr>
              <a:t>tổ</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hợp</a:t>
            </a:r>
            <a:r>
              <a:rPr lang="en-US" sz="3200" b="1" dirty="0" smtClean="0">
                <a:solidFill>
                  <a:srgbClr val="C00000"/>
                </a:solidFill>
                <a:latin typeface="Times New Roman" panose="02020603050405020304" pitchFamily="18" charset="0"/>
                <a:cs typeface="Times New Roman" panose="02020603050405020304" pitchFamily="18" charset="0"/>
              </a:rPr>
              <a:t> – </a:t>
            </a:r>
            <a:r>
              <a:rPr lang="en-US" sz="3200" b="1" dirty="0" err="1" smtClean="0">
                <a:solidFill>
                  <a:srgbClr val="C00000"/>
                </a:solidFill>
                <a:latin typeface="Times New Roman" panose="02020603050405020304" pitchFamily="18" charset="0"/>
                <a:cs typeface="Times New Roman" panose="02020603050405020304" pitchFamily="18" charset="0"/>
              </a:rPr>
              <a:t>Các</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bước</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thực</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hiện</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5" name="Rectangle 4"/>
          <p:cNvSpPr/>
          <p:nvPr/>
        </p:nvSpPr>
        <p:spPr>
          <a:xfrm>
            <a:off x="1359122" y="1331336"/>
            <a:ext cx="4539235" cy="523220"/>
          </a:xfrm>
          <a:prstGeom prst="rect">
            <a:avLst/>
          </a:prstGeom>
        </p:spPr>
        <p:txBody>
          <a:bodyPr wrap="square">
            <a:spAutoFit/>
          </a:bodyPr>
          <a:lstStyle/>
          <a:p>
            <a:pPr marL="0" lvl="1"/>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Phát biểu bài toán</a:t>
            </a:r>
            <a:endParaRPr lang="en-US" sz="2800" dirty="0">
              <a:latin typeface="Times New Roman" panose="02020603050405020304" pitchFamily="18" charset="0"/>
              <a:cs typeface="Times New Roman" panose="02020603050405020304" pitchFamily="18" charset="0"/>
            </a:endParaRPr>
          </a:p>
        </p:txBody>
      </p:sp>
      <p:sp>
        <p:nvSpPr>
          <p:cNvPr id="6" name="Rectangle 5"/>
          <p:cNvSpPr/>
          <p:nvPr/>
        </p:nvSpPr>
        <p:spPr>
          <a:xfrm>
            <a:off x="1193853" y="2125790"/>
            <a:ext cx="8995182" cy="523220"/>
          </a:xfrm>
          <a:prstGeom prst="rect">
            <a:avLst/>
          </a:prstGeom>
        </p:spPr>
        <p:txBody>
          <a:bodyPr wrap="square">
            <a:spAutoFit/>
          </a:bodyPr>
          <a:lstStyle/>
          <a:p>
            <a:pPr marL="0" lvl="1"/>
            <a:r>
              <a:rPr lang="vi-VN"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Xác định số biến ngõ vào và số biến ngõ ra.</a:t>
            </a:r>
            <a:endParaRPr lang="en-US" sz="2800" dirty="0">
              <a:latin typeface="Times New Roman" panose="02020603050405020304" pitchFamily="18" charset="0"/>
              <a:cs typeface="Times New Roman" panose="02020603050405020304" pitchFamily="18" charset="0"/>
            </a:endParaRPr>
          </a:p>
        </p:txBody>
      </p:sp>
      <p:sp>
        <p:nvSpPr>
          <p:cNvPr id="7" name="Rectangle 6"/>
          <p:cNvSpPr/>
          <p:nvPr/>
        </p:nvSpPr>
        <p:spPr>
          <a:xfrm>
            <a:off x="1196315" y="2934110"/>
            <a:ext cx="10016149" cy="954107"/>
          </a:xfrm>
          <a:prstGeom prst="rect">
            <a:avLst/>
          </a:prstGeom>
        </p:spPr>
        <p:txBody>
          <a:bodyPr wrap="square">
            <a:spAutoFit/>
          </a:bodyPr>
          <a:lstStyle/>
          <a:p>
            <a:pPr marL="347663" lvl="1" indent="-347663"/>
            <a:r>
              <a:rPr lang="vi-VN"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Thành lập bảng chức năng (bảng  giá trị thực) chỉ rõ mối quan hệ giữa ngõ vào và ngõ ra.</a:t>
            </a:r>
            <a:endParaRPr lang="en-US" sz="2800" dirty="0">
              <a:latin typeface="Times New Roman" panose="02020603050405020304" pitchFamily="18" charset="0"/>
              <a:cs typeface="Times New Roman" panose="02020603050405020304" pitchFamily="18" charset="0"/>
            </a:endParaRPr>
          </a:p>
        </p:txBody>
      </p:sp>
      <p:sp>
        <p:nvSpPr>
          <p:cNvPr id="8" name="Rectangle 7"/>
          <p:cNvSpPr/>
          <p:nvPr/>
        </p:nvSpPr>
        <p:spPr>
          <a:xfrm>
            <a:off x="1146629" y="4078679"/>
            <a:ext cx="10595428" cy="523220"/>
          </a:xfrm>
          <a:prstGeom prst="rect">
            <a:avLst/>
          </a:prstGeom>
        </p:spPr>
        <p:txBody>
          <a:bodyPr wrap="square">
            <a:spAutoFit/>
          </a:bodyPr>
          <a:lstStyle/>
          <a:p>
            <a:pPr marL="0" lvl="1"/>
            <a:r>
              <a:rPr lang="vi-VN"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Tìm biểu thức rút gọn của từng ngõ  ra phụ thuộc vào các biến ngõ vào</a:t>
            </a:r>
            <a:endParaRPr lang="en-US" sz="2800" dirty="0">
              <a:latin typeface="Times New Roman" panose="02020603050405020304" pitchFamily="18" charset="0"/>
              <a:cs typeface="Times New Roman" panose="02020603050405020304" pitchFamily="18" charset="0"/>
            </a:endParaRPr>
          </a:p>
        </p:txBody>
      </p:sp>
      <p:sp>
        <p:nvSpPr>
          <p:cNvPr id="9" name="Rectangle 8"/>
          <p:cNvSpPr/>
          <p:nvPr/>
        </p:nvSpPr>
        <p:spPr>
          <a:xfrm>
            <a:off x="1226905" y="4840450"/>
            <a:ext cx="9720950" cy="523220"/>
          </a:xfrm>
          <a:prstGeom prst="rect">
            <a:avLst/>
          </a:prstGeom>
        </p:spPr>
        <p:txBody>
          <a:bodyPr wrap="square">
            <a:spAutoFit/>
          </a:bodyPr>
          <a:lstStyle/>
          <a:p>
            <a:pPr marL="0" lvl="1"/>
            <a:r>
              <a:rPr lang="en-US" sz="2800" dirty="0">
                <a:latin typeface="Times New Roman" panose="02020603050405020304" pitchFamily="18" charset="0"/>
                <a:cs typeface="Times New Roman" panose="02020603050405020304" pitchFamily="18" charset="0"/>
              </a:rPr>
              <a:t>-</a:t>
            </a:r>
            <a:r>
              <a:rPr lang="vi-VN" sz="2800" dirty="0">
                <a:latin typeface="Times New Roman" panose="02020603050405020304" pitchFamily="18" charset="0"/>
                <a:cs typeface="Times New Roman" panose="02020603050405020304" pitchFamily="18" charset="0"/>
              </a:rPr>
              <a:t> Biến đổi về dạng cần thiết (nếu yếu cầu)</a:t>
            </a:r>
            <a:endParaRPr lang="en-US" sz="2800" dirty="0">
              <a:latin typeface="Times New Roman" panose="02020603050405020304" pitchFamily="18" charset="0"/>
              <a:cs typeface="Times New Roman" panose="02020603050405020304" pitchFamily="18" charset="0"/>
            </a:endParaRPr>
          </a:p>
        </p:txBody>
      </p:sp>
      <p:sp>
        <p:nvSpPr>
          <p:cNvPr id="10" name="Rectangle 9"/>
          <p:cNvSpPr/>
          <p:nvPr/>
        </p:nvSpPr>
        <p:spPr>
          <a:xfrm>
            <a:off x="1226905" y="5624125"/>
            <a:ext cx="4803671" cy="523220"/>
          </a:xfrm>
          <a:prstGeom prst="rect">
            <a:avLst/>
          </a:prstGeom>
        </p:spPr>
        <p:txBody>
          <a:bodyPr wrap="square">
            <a:spAutoFit/>
          </a:bodyPr>
          <a:lstStyle/>
          <a:p>
            <a:pPr marL="0" lvl="1"/>
            <a:r>
              <a:rPr lang="en-US" sz="2800" dirty="0">
                <a:latin typeface="Times New Roman" panose="02020603050405020304" pitchFamily="18" charset="0"/>
                <a:cs typeface="Times New Roman" panose="02020603050405020304" pitchFamily="18" charset="0"/>
              </a:rPr>
              <a:t>-</a:t>
            </a:r>
            <a:r>
              <a:rPr lang="vi-VN" sz="2800" dirty="0">
                <a:latin typeface="Times New Roman" panose="02020603050405020304" pitchFamily="18" charset="0"/>
                <a:cs typeface="Times New Roman" panose="02020603050405020304" pitchFamily="18" charset="0"/>
              </a:rPr>
              <a:t> Thực hiện sơ đồ logic.</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1000"/>
                                        <p:tgtEl>
                                          <p:spTgt spid="7">
                                            <p:txEl>
                                              <p:pRg st="0" end="0"/>
                                            </p:txEl>
                                          </p:spTgt>
                                        </p:tgtEl>
                                      </p:cBhvr>
                                    </p:animEffect>
                                    <p:anim calcmode="lin" valueType="num">
                                      <p:cBhvr>
                                        <p:cTn id="22"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fade">
                                      <p:cBhvr>
                                        <p:cTn id="28" dur="1000"/>
                                        <p:tgtEl>
                                          <p:spTgt spid="8">
                                            <p:txEl>
                                              <p:pRg st="0" end="0"/>
                                            </p:txEl>
                                          </p:spTgt>
                                        </p:tgtEl>
                                      </p:cBhvr>
                                    </p:animEffect>
                                    <p:anim calcmode="lin" valueType="num">
                                      <p:cBhvr>
                                        <p:cTn id="29"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animEffect transition="in" filter="fade">
                                      <p:cBhvr>
                                        <p:cTn id="35" dur="1000"/>
                                        <p:tgtEl>
                                          <p:spTgt spid="9">
                                            <p:txEl>
                                              <p:pRg st="0" end="0"/>
                                            </p:txEl>
                                          </p:spTgt>
                                        </p:tgtEl>
                                      </p:cBhvr>
                                    </p:animEffect>
                                    <p:anim calcmode="lin" valueType="num">
                                      <p:cBhvr>
                                        <p:cTn id="36"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fade">
                                      <p:cBhvr>
                                        <p:cTn id="42" dur="1000"/>
                                        <p:tgtEl>
                                          <p:spTgt spid="10">
                                            <p:txEl>
                                              <p:pRg st="0" end="0"/>
                                            </p:txEl>
                                          </p:spTgt>
                                        </p:tgtEl>
                                      </p:cBhvr>
                                    </p:animEffect>
                                    <p:anim calcmode="lin" valueType="num">
                                      <p:cBhvr>
                                        <p:cTn id="4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141" y="1621970"/>
            <a:ext cx="10711543" cy="2688773"/>
          </a:xfrm>
        </p:spPr>
        <p:txBody>
          <a:bodyPr>
            <a:normAutofit/>
          </a:bodyPr>
          <a:lstStyle/>
          <a:p>
            <a:pPr lvl="1" algn="just">
              <a:spcBef>
                <a:spcPts val="1200"/>
              </a:spcBef>
            </a:pPr>
            <a:r>
              <a:rPr lang="vi-VN" dirty="0" smtClean="0">
                <a:latin typeface="Times New Roman" panose="02020603050405020304" pitchFamily="18" charset="0"/>
                <a:cs typeface="Times New Roman" panose="02020603050405020304" pitchFamily="18" charset="0"/>
              </a:rPr>
              <a:t>Thiết kế mạch tổ hợp có 3 ngõ vào X,Y,Z; và 2 ngõ ra F,G. </a:t>
            </a:r>
            <a:endParaRPr lang="en-US" dirty="0" smtClean="0">
              <a:latin typeface="Times New Roman" panose="02020603050405020304" pitchFamily="18" charset="0"/>
              <a:cs typeface="Times New Roman" panose="02020603050405020304" pitchFamily="18" charset="0"/>
            </a:endParaRPr>
          </a:p>
          <a:p>
            <a:pPr lvl="1" algn="just">
              <a:spcBef>
                <a:spcPts val="1200"/>
              </a:spcBef>
            </a:pPr>
            <a:r>
              <a:rPr lang="vi-VN" dirty="0" smtClean="0">
                <a:latin typeface="Times New Roman" panose="02020603050405020304" pitchFamily="18" charset="0"/>
                <a:cs typeface="Times New Roman" panose="02020603050405020304" pitchFamily="18" charset="0"/>
              </a:rPr>
              <a:t> Ngõ ra F là 1 nếu như 3 ngõ vào có số bit 1 nhiều hơn số bit 0, ngược lại F=0.</a:t>
            </a:r>
            <a:endParaRPr lang="en-US" dirty="0" smtClean="0">
              <a:latin typeface="Times New Roman" panose="02020603050405020304" pitchFamily="18" charset="0"/>
              <a:cs typeface="Times New Roman" panose="02020603050405020304" pitchFamily="18" charset="0"/>
            </a:endParaRPr>
          </a:p>
          <a:p>
            <a:pPr lvl="1" algn="just">
              <a:spcBef>
                <a:spcPts val="1200"/>
              </a:spcBef>
            </a:pPr>
            <a:r>
              <a:rPr lang="vi-VN" dirty="0" smtClean="0">
                <a:latin typeface="Times New Roman" panose="02020603050405020304" pitchFamily="18" charset="0"/>
                <a:cs typeface="Times New Roman" panose="02020603050405020304" pitchFamily="18" charset="0"/>
              </a:rPr>
              <a:t> Ngõ ra G là 1 nếu như giá trị nhị phân của 3 ngõ vào lớn hơn 1 và nh</a:t>
            </a:r>
            <a:r>
              <a:rPr lang="en-US" dirty="0" smtClean="0">
                <a:latin typeface="Times New Roman" panose="02020603050405020304" pitchFamily="18" charset="0"/>
                <a:cs typeface="Times New Roman" panose="02020603050405020304" pitchFamily="18" charset="0"/>
              </a:rPr>
              <a:t>ỏ</a:t>
            </a:r>
            <a:r>
              <a:rPr lang="vi-VN" dirty="0" smtClean="0">
                <a:latin typeface="Times New Roman" panose="02020603050405020304" pitchFamily="18" charset="0"/>
                <a:cs typeface="Times New Roman" panose="02020603050405020304" pitchFamily="18" charset="0"/>
              </a:rPr>
              <a:t> hơn 6, ngược lại G=0.</a:t>
            </a:r>
            <a:endParaRPr lang="en-US" dirty="0" smtClean="0">
              <a:latin typeface="Times New Roman" panose="02020603050405020304" pitchFamily="18" charset="0"/>
              <a:cs typeface="Times New Roman" panose="02020603050405020304" pitchFamily="18" charset="0"/>
            </a:endParaRPr>
          </a:p>
          <a:p>
            <a:pPr algn="just">
              <a:spcBef>
                <a:spcPts val="1200"/>
              </a:spcBef>
            </a:pPr>
            <a:endParaRPr lang="en-US" dirty="0">
              <a:latin typeface="Times New Roman" panose="02020603050405020304" pitchFamily="18" charset="0"/>
              <a:cs typeface="Times New Roman" panose="02020603050405020304" pitchFamily="18" charset="0"/>
            </a:endParaRPr>
          </a:p>
        </p:txBody>
      </p:sp>
      <p:sp>
        <p:nvSpPr>
          <p:cNvPr id="6" name="Title 1"/>
          <p:cNvSpPr>
            <a:spLocks noGrp="1"/>
          </p:cNvSpPr>
          <p:nvPr>
            <p:ph type="title"/>
          </p:nvPr>
        </p:nvSpPr>
        <p:spPr>
          <a:xfrm>
            <a:off x="203254" y="186887"/>
            <a:ext cx="8229600" cy="563562"/>
          </a:xfrm>
        </p:spPr>
        <p:txBody>
          <a:bodyPr vert="horz" lIns="91440" tIns="45720" rIns="91440" bIns="45720" rtlCol="0" anchor="ctr">
            <a:noAutofit/>
          </a:bodyPr>
          <a:lstStyle/>
          <a:p>
            <a:pPr algn="l">
              <a:defRPr/>
            </a:pPr>
            <a:r>
              <a:rPr lang="en-US" sz="3200" b="1" dirty="0" smtClean="0">
                <a:solidFill>
                  <a:srgbClr val="C00000"/>
                </a:solidFill>
                <a:latin typeface="Times New Roman" panose="02020603050405020304" pitchFamily="18" charset="0"/>
                <a:cs typeface="Times New Roman" panose="02020603050405020304" pitchFamily="18" charset="0"/>
              </a:rPr>
              <a:t>3.2</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Phân</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tích</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mạch</a:t>
            </a:r>
            <a:r>
              <a:rPr lang="en-US" sz="3200" b="1" dirty="0" smtClean="0">
                <a:solidFill>
                  <a:srgbClr val="C00000"/>
                </a:solidFill>
                <a:latin typeface="Times New Roman" panose="02020603050405020304" pitchFamily="18" charset="0"/>
                <a:cs typeface="Times New Roman" panose="02020603050405020304" pitchFamily="18" charset="0"/>
              </a:rPr>
              <a:t> logic </a:t>
            </a:r>
            <a:r>
              <a:rPr lang="en-US" sz="3200" b="1" dirty="0" err="1" smtClean="0">
                <a:solidFill>
                  <a:srgbClr val="C00000"/>
                </a:solidFill>
                <a:latin typeface="Times New Roman" panose="02020603050405020304" pitchFamily="18" charset="0"/>
                <a:cs typeface="Times New Roman" panose="02020603050405020304" pitchFamily="18" charset="0"/>
              </a:rPr>
              <a:t>tổ</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hợp</a:t>
            </a:r>
            <a:r>
              <a:rPr lang="en-US" sz="3200" b="1" dirty="0" smtClean="0">
                <a:solidFill>
                  <a:srgbClr val="C00000"/>
                </a:solidFill>
                <a:latin typeface="Times New Roman" panose="02020603050405020304" pitchFamily="18" charset="0"/>
                <a:cs typeface="Times New Roman" panose="02020603050405020304" pitchFamily="18" charset="0"/>
              </a:rPr>
              <a:t> – </a:t>
            </a:r>
            <a:r>
              <a:rPr lang="en-US" sz="3200" b="1" dirty="0" err="1" smtClean="0">
                <a:solidFill>
                  <a:srgbClr val="C00000"/>
                </a:solidFill>
                <a:latin typeface="Times New Roman" panose="02020603050405020304" pitchFamily="18" charset="0"/>
                <a:cs typeface="Times New Roman" panose="02020603050405020304" pitchFamily="18" charset="0"/>
              </a:rPr>
              <a:t>Ví</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dụ</a:t>
            </a:r>
            <a:r>
              <a:rPr lang="en-US" sz="3200" b="1" dirty="0" smtClean="0">
                <a:solidFill>
                  <a:srgbClr val="C00000"/>
                </a:solidFill>
                <a:latin typeface="Times New Roman" panose="02020603050405020304" pitchFamily="18" charset="0"/>
                <a:cs typeface="Times New Roman" panose="02020603050405020304" pitchFamily="18" charset="0"/>
              </a:rPr>
              <a:t> (1)</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9094" name="Picture 2009093"/>
          <p:cNvPicPr>
            <a:picLocks noChangeAspect="1"/>
          </p:cNvPicPr>
          <p:nvPr/>
        </p:nvPicPr>
        <p:blipFill>
          <a:blip r:embed="rId3"/>
          <a:stretch>
            <a:fillRect/>
          </a:stretch>
        </p:blipFill>
        <p:spPr>
          <a:xfrm>
            <a:off x="7516327" y="1197349"/>
            <a:ext cx="3000034" cy="1967952"/>
          </a:xfrm>
          <a:prstGeom prst="rect">
            <a:avLst/>
          </a:prstGeom>
        </p:spPr>
      </p:pic>
      <p:pic>
        <p:nvPicPr>
          <p:cNvPr id="2009092" name="Picture 2009091"/>
          <p:cNvPicPr>
            <a:picLocks noChangeAspect="1"/>
          </p:cNvPicPr>
          <p:nvPr/>
        </p:nvPicPr>
        <p:blipFill>
          <a:blip r:embed="rId4"/>
          <a:stretch>
            <a:fillRect/>
          </a:stretch>
        </p:blipFill>
        <p:spPr>
          <a:xfrm>
            <a:off x="4134226" y="1101230"/>
            <a:ext cx="3157963" cy="2099171"/>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4271877969"/>
              </p:ext>
            </p:extLst>
          </p:nvPr>
        </p:nvGraphicFramePr>
        <p:xfrm>
          <a:off x="593159" y="1280643"/>
          <a:ext cx="2285999" cy="2362203"/>
        </p:xfrm>
        <a:graphic>
          <a:graphicData uri="http://schemas.openxmlformats.org/drawingml/2006/table">
            <a:tbl>
              <a:tblPr/>
              <a:tblGrid>
                <a:gridCol w="470325">
                  <a:extLst>
                    <a:ext uri="{9D8B030D-6E8A-4147-A177-3AD203B41FA5}">
                      <a16:colId xmlns:a16="http://schemas.microsoft.com/office/drawing/2014/main" val="20000"/>
                    </a:ext>
                  </a:extLst>
                </a:gridCol>
                <a:gridCol w="470325">
                  <a:extLst>
                    <a:ext uri="{9D8B030D-6E8A-4147-A177-3AD203B41FA5}">
                      <a16:colId xmlns:a16="http://schemas.microsoft.com/office/drawing/2014/main" val="20001"/>
                    </a:ext>
                  </a:extLst>
                </a:gridCol>
                <a:gridCol w="444243">
                  <a:extLst>
                    <a:ext uri="{9D8B030D-6E8A-4147-A177-3AD203B41FA5}">
                      <a16:colId xmlns:a16="http://schemas.microsoft.com/office/drawing/2014/main" val="20002"/>
                    </a:ext>
                  </a:extLst>
                </a:gridCol>
                <a:gridCol w="430781">
                  <a:extLst>
                    <a:ext uri="{9D8B030D-6E8A-4147-A177-3AD203B41FA5}">
                      <a16:colId xmlns:a16="http://schemas.microsoft.com/office/drawing/2014/main" val="20003"/>
                    </a:ext>
                  </a:extLst>
                </a:gridCol>
                <a:gridCol w="470325">
                  <a:extLst>
                    <a:ext uri="{9D8B030D-6E8A-4147-A177-3AD203B41FA5}">
                      <a16:colId xmlns:a16="http://schemas.microsoft.com/office/drawing/2014/main" val="20004"/>
                    </a:ext>
                  </a:extLst>
                </a:gridCol>
              </a:tblGrid>
              <a:tr h="262467">
                <a:tc>
                  <a:txBody>
                    <a:bodyPr/>
                    <a:lstStyle/>
                    <a:p>
                      <a:pPr algn="ctr">
                        <a:spcAft>
                          <a:spcPts val="0"/>
                        </a:spcAft>
                      </a:pPr>
                      <a:r>
                        <a:rPr lang="vi-VN" sz="1400" b="1" dirty="0">
                          <a:latin typeface="Times New Roman"/>
                          <a:ea typeface="Arial"/>
                          <a:cs typeface="Times New Roman"/>
                        </a:rPr>
                        <a:t>X</a:t>
                      </a:r>
                      <a:endParaRPr lang="en-US" sz="14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400" b="1">
                          <a:latin typeface="Times New Roman"/>
                          <a:ea typeface="Arial"/>
                          <a:cs typeface="Times New Roman"/>
                        </a:rPr>
                        <a:t>Y</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400" b="1">
                          <a:latin typeface="Times New Roman"/>
                          <a:ea typeface="Arial"/>
                          <a:cs typeface="Times New Roman"/>
                        </a:rPr>
                        <a:t>Z</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400" b="1">
                          <a:latin typeface="Times New Roman"/>
                          <a:ea typeface="Arial"/>
                          <a:cs typeface="Times New Roman"/>
                        </a:rPr>
                        <a:t>F</a:t>
                      </a:r>
                      <a:endParaRPr lang="en-US" sz="1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400" b="1">
                          <a:latin typeface="Times New Roman"/>
                          <a:ea typeface="Arial"/>
                          <a:cs typeface="Times New Roman"/>
                        </a:rPr>
                        <a:t>G</a:t>
                      </a:r>
                      <a:endParaRPr lang="en-US" sz="1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2467">
                <a:tc>
                  <a:txBody>
                    <a:bodyPr/>
                    <a:lstStyle/>
                    <a:p>
                      <a:pPr algn="ctr">
                        <a:spcAft>
                          <a:spcPts val="0"/>
                        </a:spcAft>
                      </a:pPr>
                      <a:r>
                        <a:rPr lang="vi-VN" sz="1400">
                          <a:latin typeface="Times New Roman"/>
                          <a:ea typeface="Arial"/>
                          <a:cs typeface="Times New Roman"/>
                        </a:rPr>
                        <a:t>0</a:t>
                      </a:r>
                      <a:endParaRPr lang="en-US" sz="1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a:latin typeface="Times New Roman"/>
                          <a:ea typeface="Arial"/>
                          <a:cs typeface="Times New Roman"/>
                        </a:rPr>
                        <a:t>0</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a:latin typeface="Times New Roman"/>
                          <a:ea typeface="Arial"/>
                          <a:cs typeface="Times New Roman"/>
                        </a:rPr>
                        <a:t>0</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a:latin typeface="Times New Roman"/>
                          <a:ea typeface="Arial"/>
                          <a:cs typeface="Times New Roman"/>
                        </a:rPr>
                        <a:t>0</a:t>
                      </a:r>
                      <a:endParaRPr lang="en-US" sz="1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a:latin typeface="Times New Roman"/>
                          <a:ea typeface="Arial"/>
                          <a:cs typeface="Times New Roman"/>
                        </a:rPr>
                        <a:t>0</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1"/>
                  </a:ext>
                </a:extLst>
              </a:tr>
              <a:tr h="262467">
                <a:tc>
                  <a:txBody>
                    <a:bodyPr/>
                    <a:lstStyle/>
                    <a:p>
                      <a:pPr algn="ctr">
                        <a:spcAft>
                          <a:spcPts val="0"/>
                        </a:spcAft>
                      </a:pPr>
                      <a:r>
                        <a:rPr lang="vi-VN" sz="1400">
                          <a:latin typeface="Times New Roman"/>
                          <a:ea typeface="Arial"/>
                          <a:cs typeface="Times New Roman"/>
                        </a:rPr>
                        <a:t>0</a:t>
                      </a:r>
                      <a:endParaRPr lang="en-US" sz="1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a:latin typeface="Times New Roman"/>
                          <a:ea typeface="Arial"/>
                          <a:cs typeface="Times New Roman"/>
                        </a:rPr>
                        <a:t>0</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a:latin typeface="Times New Roman"/>
                          <a:ea typeface="Arial"/>
                          <a:cs typeface="Times New Roman"/>
                        </a:rPr>
                        <a:t>1</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a:latin typeface="Times New Roman"/>
                          <a:ea typeface="Arial"/>
                          <a:cs typeface="Times New Roman"/>
                        </a:rPr>
                        <a:t>0</a:t>
                      </a:r>
                      <a:endParaRPr lang="en-US" sz="1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dirty="0">
                          <a:latin typeface="Times New Roman"/>
                          <a:ea typeface="Arial"/>
                          <a:cs typeface="Times New Roman"/>
                        </a:rPr>
                        <a:t>0</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2"/>
                  </a:ext>
                </a:extLst>
              </a:tr>
              <a:tr h="262467">
                <a:tc>
                  <a:txBody>
                    <a:bodyPr/>
                    <a:lstStyle/>
                    <a:p>
                      <a:pPr algn="ctr">
                        <a:spcAft>
                          <a:spcPts val="0"/>
                        </a:spcAft>
                      </a:pPr>
                      <a:r>
                        <a:rPr lang="vi-VN" sz="1400">
                          <a:latin typeface="Times New Roman"/>
                          <a:ea typeface="Arial"/>
                          <a:cs typeface="Times New Roman"/>
                        </a:rPr>
                        <a:t>0</a:t>
                      </a:r>
                      <a:endParaRPr lang="en-US" sz="1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a:latin typeface="Times New Roman"/>
                          <a:ea typeface="Arial"/>
                          <a:cs typeface="Times New Roman"/>
                        </a:rPr>
                        <a:t>1</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a:latin typeface="Times New Roman"/>
                          <a:ea typeface="Arial"/>
                          <a:cs typeface="Times New Roman"/>
                        </a:rPr>
                        <a:t>0</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a:latin typeface="Times New Roman"/>
                          <a:ea typeface="Arial"/>
                          <a:cs typeface="Times New Roman"/>
                        </a:rPr>
                        <a:t>0</a:t>
                      </a:r>
                      <a:endParaRPr lang="en-US" sz="1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dirty="0">
                          <a:latin typeface="Times New Roman"/>
                          <a:ea typeface="Arial"/>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lumMod val="90000"/>
                      </a:schemeClr>
                    </a:solidFill>
                  </a:tcPr>
                </a:tc>
                <a:extLst>
                  <a:ext uri="{0D108BD9-81ED-4DB2-BD59-A6C34878D82A}">
                    <a16:rowId xmlns:a16="http://schemas.microsoft.com/office/drawing/2014/main" val="10003"/>
                  </a:ext>
                </a:extLst>
              </a:tr>
              <a:tr h="262467">
                <a:tc>
                  <a:txBody>
                    <a:bodyPr/>
                    <a:lstStyle/>
                    <a:p>
                      <a:pPr algn="ctr">
                        <a:spcAft>
                          <a:spcPts val="0"/>
                        </a:spcAft>
                      </a:pPr>
                      <a:r>
                        <a:rPr lang="vi-VN" sz="1400" dirty="0">
                          <a:latin typeface="Times New Roman"/>
                          <a:ea typeface="Arial"/>
                          <a:cs typeface="Times New Roman"/>
                        </a:rPr>
                        <a:t>0</a:t>
                      </a:r>
                      <a:endParaRPr lang="en-US" sz="14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dirty="0">
                          <a:latin typeface="Times New Roman"/>
                          <a:ea typeface="Arial"/>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dirty="0">
                          <a:latin typeface="Times New Roman"/>
                          <a:ea typeface="Arial"/>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dirty="0">
                          <a:latin typeface="Times New Roman"/>
                          <a:ea typeface="Arial"/>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3">
                        <a:lumMod val="40000"/>
                        <a:lumOff val="60000"/>
                      </a:schemeClr>
                    </a:solidFill>
                  </a:tcPr>
                </a:tc>
                <a:tc>
                  <a:txBody>
                    <a:bodyPr/>
                    <a:lstStyle/>
                    <a:p>
                      <a:pPr algn="ctr">
                        <a:spcAft>
                          <a:spcPts val="0"/>
                        </a:spcAft>
                      </a:pPr>
                      <a:r>
                        <a:rPr lang="vi-VN" sz="1400" dirty="0">
                          <a:latin typeface="Times New Roman"/>
                          <a:ea typeface="Arial"/>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lumMod val="90000"/>
                      </a:schemeClr>
                    </a:solidFill>
                  </a:tcPr>
                </a:tc>
                <a:extLst>
                  <a:ext uri="{0D108BD9-81ED-4DB2-BD59-A6C34878D82A}">
                    <a16:rowId xmlns:a16="http://schemas.microsoft.com/office/drawing/2014/main" val="10004"/>
                  </a:ext>
                </a:extLst>
              </a:tr>
              <a:tr h="262467">
                <a:tc>
                  <a:txBody>
                    <a:bodyPr/>
                    <a:lstStyle/>
                    <a:p>
                      <a:pPr algn="ctr">
                        <a:spcAft>
                          <a:spcPts val="0"/>
                        </a:spcAft>
                      </a:pPr>
                      <a:r>
                        <a:rPr lang="vi-VN" sz="1400">
                          <a:latin typeface="Times New Roman"/>
                          <a:ea typeface="Arial"/>
                          <a:cs typeface="Times New Roman"/>
                        </a:rPr>
                        <a:t>1</a:t>
                      </a:r>
                      <a:endParaRPr lang="en-US" sz="1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a:latin typeface="Times New Roman"/>
                          <a:ea typeface="Arial"/>
                          <a:cs typeface="Times New Roman"/>
                        </a:rPr>
                        <a:t>0</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dirty="0">
                          <a:latin typeface="Times New Roman"/>
                          <a:ea typeface="Arial"/>
                          <a:cs typeface="Times New Roman"/>
                        </a:rPr>
                        <a:t>0</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a:latin typeface="Times New Roman"/>
                          <a:ea typeface="Arial"/>
                          <a:cs typeface="Times New Roman"/>
                        </a:rPr>
                        <a:t>0</a:t>
                      </a:r>
                      <a:endParaRPr lang="en-US" sz="1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dirty="0">
                          <a:latin typeface="Times New Roman"/>
                          <a:ea typeface="Arial"/>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lumMod val="90000"/>
                      </a:schemeClr>
                    </a:solidFill>
                  </a:tcPr>
                </a:tc>
                <a:extLst>
                  <a:ext uri="{0D108BD9-81ED-4DB2-BD59-A6C34878D82A}">
                    <a16:rowId xmlns:a16="http://schemas.microsoft.com/office/drawing/2014/main" val="10005"/>
                  </a:ext>
                </a:extLst>
              </a:tr>
              <a:tr h="262467">
                <a:tc>
                  <a:txBody>
                    <a:bodyPr/>
                    <a:lstStyle/>
                    <a:p>
                      <a:pPr algn="ctr">
                        <a:spcAft>
                          <a:spcPts val="0"/>
                        </a:spcAft>
                      </a:pPr>
                      <a:r>
                        <a:rPr lang="vi-VN" sz="1400" dirty="0">
                          <a:latin typeface="Times New Roman"/>
                          <a:ea typeface="Arial"/>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dirty="0">
                          <a:latin typeface="Times New Roman"/>
                          <a:ea typeface="Arial"/>
                          <a:cs typeface="Times New Roman"/>
                        </a:rPr>
                        <a:t>0</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dirty="0">
                          <a:latin typeface="Times New Roman"/>
                          <a:ea typeface="Arial"/>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dirty="0">
                          <a:latin typeface="Times New Roman"/>
                          <a:ea typeface="Arial"/>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3">
                        <a:lumMod val="40000"/>
                        <a:lumOff val="60000"/>
                      </a:schemeClr>
                    </a:solidFill>
                  </a:tcPr>
                </a:tc>
                <a:tc>
                  <a:txBody>
                    <a:bodyPr/>
                    <a:lstStyle/>
                    <a:p>
                      <a:pPr algn="ctr">
                        <a:spcAft>
                          <a:spcPts val="0"/>
                        </a:spcAft>
                      </a:pPr>
                      <a:r>
                        <a:rPr lang="vi-VN" sz="1400" dirty="0">
                          <a:latin typeface="Times New Roman"/>
                          <a:ea typeface="Arial"/>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lumMod val="90000"/>
                      </a:schemeClr>
                    </a:solidFill>
                  </a:tcPr>
                </a:tc>
                <a:extLst>
                  <a:ext uri="{0D108BD9-81ED-4DB2-BD59-A6C34878D82A}">
                    <a16:rowId xmlns:a16="http://schemas.microsoft.com/office/drawing/2014/main" val="10006"/>
                  </a:ext>
                </a:extLst>
              </a:tr>
              <a:tr h="262467">
                <a:tc>
                  <a:txBody>
                    <a:bodyPr/>
                    <a:lstStyle/>
                    <a:p>
                      <a:pPr algn="ctr">
                        <a:spcAft>
                          <a:spcPts val="0"/>
                        </a:spcAft>
                      </a:pPr>
                      <a:r>
                        <a:rPr lang="vi-VN" sz="1400" dirty="0">
                          <a:latin typeface="Times New Roman"/>
                          <a:ea typeface="Arial"/>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dirty="0">
                          <a:latin typeface="Times New Roman"/>
                          <a:ea typeface="Arial"/>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dirty="0">
                          <a:latin typeface="Times New Roman"/>
                          <a:ea typeface="Arial"/>
                          <a:cs typeface="Times New Roman"/>
                        </a:rPr>
                        <a:t>0</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400" dirty="0">
                          <a:latin typeface="Times New Roman"/>
                          <a:ea typeface="Arial"/>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3">
                        <a:lumMod val="40000"/>
                        <a:lumOff val="60000"/>
                      </a:schemeClr>
                    </a:solidFill>
                  </a:tcPr>
                </a:tc>
                <a:tc>
                  <a:txBody>
                    <a:bodyPr/>
                    <a:lstStyle/>
                    <a:p>
                      <a:pPr algn="ctr">
                        <a:spcAft>
                          <a:spcPts val="0"/>
                        </a:spcAft>
                      </a:pPr>
                      <a:r>
                        <a:rPr lang="vi-VN" sz="1400">
                          <a:latin typeface="Times New Roman"/>
                          <a:ea typeface="Arial"/>
                          <a:cs typeface="Times New Roman"/>
                        </a:rPr>
                        <a:t>0</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7"/>
                  </a:ext>
                </a:extLst>
              </a:tr>
              <a:tr h="262467">
                <a:tc>
                  <a:txBody>
                    <a:bodyPr/>
                    <a:lstStyle/>
                    <a:p>
                      <a:pPr algn="ctr">
                        <a:spcAft>
                          <a:spcPts val="0"/>
                        </a:spcAft>
                      </a:pPr>
                      <a:r>
                        <a:rPr lang="vi-VN" sz="1400">
                          <a:latin typeface="Times New Roman"/>
                          <a:ea typeface="Arial"/>
                          <a:cs typeface="Times New Roman"/>
                        </a:rPr>
                        <a:t>1</a:t>
                      </a:r>
                      <a:endParaRPr lang="en-US" sz="1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400">
                          <a:latin typeface="Times New Roman"/>
                          <a:ea typeface="Arial"/>
                          <a:cs typeface="Times New Roman"/>
                        </a:rPr>
                        <a:t>1</a:t>
                      </a:r>
                      <a:endParaRPr lang="en-US" sz="1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400" dirty="0">
                          <a:latin typeface="Times New Roman"/>
                          <a:ea typeface="Arial"/>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400" dirty="0">
                          <a:latin typeface="Times New Roman"/>
                          <a:ea typeface="Arial"/>
                          <a:cs typeface="Times New Roman"/>
                        </a:rPr>
                        <a:t>1</a:t>
                      </a:r>
                      <a:endParaRPr lang="en-US" sz="14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algn="ctr">
                        <a:spcAft>
                          <a:spcPts val="0"/>
                        </a:spcAft>
                      </a:pPr>
                      <a:r>
                        <a:rPr lang="vi-VN" sz="1400" dirty="0">
                          <a:latin typeface="Times New Roman"/>
                          <a:ea typeface="Arial"/>
                          <a:cs typeface="Times New Roman"/>
                        </a:rPr>
                        <a:t>0</a:t>
                      </a:r>
                      <a:endParaRPr lang="en-US" sz="1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2009107" name="Rectangle 19"/>
          <p:cNvSpPr>
            <a:spLocks noChangeArrowheads="1"/>
          </p:cNvSpPr>
          <p:nvPr/>
        </p:nvSpPr>
        <p:spPr bwMode="auto">
          <a:xfrm>
            <a:off x="4929916" y="3228032"/>
            <a:ext cx="2667658"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kumimoji="0" lang="vi-VN" b="1" i="0" u="none" strike="noStrike" cap="none" normalizeH="0" baseline="0" dirty="0" smtClean="0">
                <a:ln>
                  <a:noFill/>
                </a:ln>
                <a:solidFill>
                  <a:schemeClr val="tx1"/>
                </a:solidFill>
                <a:effectLst/>
                <a:latin typeface="Times New Roman" panose="02020603050405020304" pitchFamily="18" charset="0"/>
                <a:ea typeface="Arial" pitchFamily="34" charset="0"/>
                <a:cs typeface="Times New Roman" panose="02020603050405020304" pitchFamily="18" charset="0"/>
              </a:rPr>
              <a:t>F</a:t>
            </a:r>
            <a:r>
              <a:rPr kumimoji="0" lang="en-US" b="1" i="0" u="none" strike="noStrike" cap="none" normalizeH="0" baseline="0" dirty="0" smtClean="0">
                <a:ln>
                  <a:noFill/>
                </a:ln>
                <a:solidFill>
                  <a:schemeClr val="tx1"/>
                </a:solidFill>
                <a:effectLst/>
                <a:latin typeface="Times New Roman" panose="02020603050405020304" pitchFamily="18" charset="0"/>
                <a:ea typeface="Arial" pitchFamily="34" charset="0"/>
                <a:cs typeface="Times New Roman" panose="02020603050405020304" pitchFamily="18" charset="0"/>
              </a:rPr>
              <a:t> </a:t>
            </a:r>
            <a:r>
              <a:rPr kumimoji="0" lang="vi-VN" b="1" i="0" u="none" strike="noStrike" cap="none" normalizeH="0" baseline="0" dirty="0" smtClean="0">
                <a:ln>
                  <a:noFill/>
                </a:ln>
                <a:solidFill>
                  <a:schemeClr val="tx1"/>
                </a:solidFill>
                <a:effectLst/>
                <a:latin typeface="Times New Roman" panose="02020603050405020304" pitchFamily="18" charset="0"/>
                <a:ea typeface="Arial" pitchFamily="34" charset="0"/>
                <a:cs typeface="Times New Roman" panose="02020603050405020304" pitchFamily="18" charset="0"/>
              </a:rPr>
              <a:t>=</a:t>
            </a:r>
            <a:r>
              <a:rPr kumimoji="0" lang="en-US" b="1" i="0" u="none" strike="noStrike" cap="none" normalizeH="0" baseline="0" dirty="0" smtClean="0">
                <a:ln>
                  <a:noFill/>
                </a:ln>
                <a:solidFill>
                  <a:schemeClr val="tx1"/>
                </a:solidFill>
                <a:effectLst/>
                <a:latin typeface="Times New Roman" panose="02020603050405020304" pitchFamily="18" charset="0"/>
                <a:ea typeface="Arial" pitchFamily="34" charset="0"/>
                <a:cs typeface="Times New Roman" panose="02020603050405020304" pitchFamily="18" charset="0"/>
              </a:rPr>
              <a:t> </a:t>
            </a:r>
            <a:r>
              <a:rPr kumimoji="0" lang="vi-VN" b="1" i="0" u="none" strike="noStrike" cap="none" normalizeH="0" baseline="0" dirty="0" smtClean="0">
                <a:ln>
                  <a:noFill/>
                </a:ln>
                <a:solidFill>
                  <a:srgbClr val="FF0000"/>
                </a:solidFill>
                <a:effectLst/>
                <a:latin typeface="Times New Roman" panose="02020603050405020304" pitchFamily="18" charset="0"/>
                <a:ea typeface="Arial" pitchFamily="34" charset="0"/>
                <a:cs typeface="Times New Roman" panose="02020603050405020304" pitchFamily="18" charset="0"/>
              </a:rPr>
              <a:t>XZ</a:t>
            </a:r>
            <a:r>
              <a:rPr kumimoji="0" lang="en-US" b="1" i="0" u="none" strike="noStrike" cap="none" normalizeH="0" baseline="0" dirty="0" smtClean="0">
                <a:ln>
                  <a:noFill/>
                </a:ln>
                <a:solidFill>
                  <a:schemeClr val="tx1"/>
                </a:solidFill>
                <a:effectLst/>
                <a:latin typeface="Times New Roman" panose="02020603050405020304" pitchFamily="18" charset="0"/>
                <a:ea typeface="Arial" pitchFamily="34" charset="0"/>
                <a:cs typeface="Times New Roman" panose="02020603050405020304" pitchFamily="18" charset="0"/>
              </a:rPr>
              <a:t> + </a:t>
            </a:r>
            <a:r>
              <a:rPr kumimoji="0" lang="en-US" b="1" i="0" u="none" strike="noStrike" cap="none" normalizeH="0" baseline="0" dirty="0" smtClean="0">
                <a:ln>
                  <a:noFill/>
                </a:ln>
                <a:solidFill>
                  <a:schemeClr val="bg2">
                    <a:lumMod val="50000"/>
                  </a:schemeClr>
                </a:solidFill>
                <a:effectLst/>
                <a:latin typeface="Times New Roman" panose="02020603050405020304" pitchFamily="18" charset="0"/>
                <a:ea typeface="Arial" pitchFamily="34" charset="0"/>
                <a:cs typeface="Times New Roman" panose="02020603050405020304" pitchFamily="18" charset="0"/>
              </a:rPr>
              <a:t>XY</a:t>
            </a:r>
            <a:r>
              <a:rPr kumimoji="0" lang="en-US" b="1" i="0" u="none" strike="noStrike" cap="none" normalizeH="0" baseline="0" dirty="0" smtClean="0">
                <a:ln>
                  <a:noFill/>
                </a:ln>
                <a:solidFill>
                  <a:schemeClr val="tx1"/>
                </a:solidFill>
                <a:effectLst/>
                <a:latin typeface="Times New Roman" panose="02020603050405020304" pitchFamily="18" charset="0"/>
                <a:ea typeface="Arial" pitchFamily="34" charset="0"/>
                <a:cs typeface="Times New Roman" panose="02020603050405020304" pitchFamily="18" charset="0"/>
              </a:rPr>
              <a:t> + </a:t>
            </a:r>
            <a:r>
              <a:rPr kumimoji="0" lang="en-US" b="1" i="0" u="none" strike="noStrike" cap="none" normalizeH="0" baseline="0" dirty="0" smtClean="0">
                <a:ln>
                  <a:noFill/>
                </a:ln>
                <a:solidFill>
                  <a:schemeClr val="accent2">
                    <a:lumMod val="60000"/>
                    <a:lumOff val="40000"/>
                  </a:schemeClr>
                </a:solidFill>
                <a:effectLst/>
                <a:latin typeface="Times New Roman" panose="02020603050405020304" pitchFamily="18" charset="0"/>
                <a:ea typeface="Arial" pitchFamily="34" charset="0"/>
                <a:cs typeface="Times New Roman" panose="02020603050405020304" pitchFamily="18" charset="0"/>
              </a:rPr>
              <a:t>YZ</a:t>
            </a:r>
            <a:endParaRPr lang="vi-VN" sz="2400" b="1"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2009110" name="Rectangle 22"/>
          <p:cNvSpPr>
            <a:spLocks noChangeArrowheads="1"/>
          </p:cNvSpPr>
          <p:nvPr/>
        </p:nvSpPr>
        <p:spPr bwMode="auto">
          <a:xfrm>
            <a:off x="1524001" y="758309"/>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latin typeface="Arial" pitchFamily="34" charset="0"/>
              <a:cs typeface="Arial" pitchFamily="34" charset="0"/>
            </a:endParaRPr>
          </a:p>
        </p:txBody>
      </p:sp>
      <p:sp>
        <p:nvSpPr>
          <p:cNvPr id="31" name="Flowchart: Alternate Process 30"/>
          <p:cNvSpPr/>
          <p:nvPr/>
        </p:nvSpPr>
        <p:spPr>
          <a:xfrm>
            <a:off x="5791200" y="2621160"/>
            <a:ext cx="814853" cy="340256"/>
          </a:xfrm>
          <a:prstGeom prst="flowChartAlternateProcess">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Alternate Process 31"/>
          <p:cNvSpPr/>
          <p:nvPr/>
        </p:nvSpPr>
        <p:spPr>
          <a:xfrm>
            <a:off x="6293956" y="2150814"/>
            <a:ext cx="304800" cy="810602"/>
          </a:xfrm>
          <a:prstGeom prst="flowChartAlternateProcess">
            <a:avLst/>
          </a:prstGeom>
          <a:noFill/>
          <a:ln>
            <a:solidFill>
              <a:schemeClr val="accent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Alternate Process 29"/>
          <p:cNvSpPr/>
          <p:nvPr/>
        </p:nvSpPr>
        <p:spPr>
          <a:xfrm>
            <a:off x="6366714" y="2621022"/>
            <a:ext cx="833181" cy="314900"/>
          </a:xfrm>
          <a:prstGeom prst="flowChartAlternateProcess">
            <a:avLst/>
          </a:prstGeom>
          <a:noFill/>
          <a:ln>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Alternate Process 32"/>
          <p:cNvSpPr/>
          <p:nvPr/>
        </p:nvSpPr>
        <p:spPr>
          <a:xfrm>
            <a:off x="9455347" y="2150815"/>
            <a:ext cx="894133" cy="358451"/>
          </a:xfrm>
          <a:prstGeom prst="flowChartAlternateProcess">
            <a:avLst/>
          </a:prstGeom>
          <a:noFill/>
          <a:ln>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Alternate Process 33"/>
          <p:cNvSpPr/>
          <p:nvPr/>
        </p:nvSpPr>
        <p:spPr>
          <a:xfrm>
            <a:off x="8535283" y="2621022"/>
            <a:ext cx="916636" cy="350778"/>
          </a:xfrm>
          <a:prstGeom prst="flowChartAlternateProcess">
            <a:avLst/>
          </a:prstGeom>
          <a:no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hlinkClick r:id="rId5" action="ppaction://hlinkfile"/>
          </p:cNvPr>
          <p:cNvSpPr/>
          <p:nvPr/>
        </p:nvSpPr>
        <p:spPr>
          <a:xfrm>
            <a:off x="8326914" y="5271563"/>
            <a:ext cx="512287" cy="344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09093" name="TextBox 2009092"/>
              <p:cNvSpPr txBox="1"/>
              <p:nvPr/>
            </p:nvSpPr>
            <p:spPr>
              <a:xfrm>
                <a:off x="7924800" y="3242736"/>
                <a:ext cx="254264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a:latin typeface="Cambria Math" panose="02040503050406030204" pitchFamily="18" charset="0"/>
                        </a:rPr>
                        <m:t>𝐆</m:t>
                      </m:r>
                      <m:r>
                        <a:rPr lang="en-US" sz="2000" b="1">
                          <a:latin typeface="Cambria Math" panose="02040503050406030204" pitchFamily="18" charset="0"/>
                        </a:rPr>
                        <m:t>=</m:t>
                      </m:r>
                      <m:r>
                        <a:rPr lang="en-US" sz="2000" b="1">
                          <a:solidFill>
                            <a:srgbClr val="C00000"/>
                          </a:solidFill>
                          <a:latin typeface="Cambria Math" panose="02040503050406030204" pitchFamily="18" charset="0"/>
                        </a:rPr>
                        <m:t>𝐗</m:t>
                      </m:r>
                      <m:acc>
                        <m:accPr>
                          <m:chr m:val="̅"/>
                          <m:ctrlPr>
                            <a:rPr lang="en-US" sz="2000" b="1" i="1">
                              <a:solidFill>
                                <a:srgbClr val="C00000"/>
                              </a:solidFill>
                              <a:latin typeface="Cambria Math" panose="02040503050406030204" pitchFamily="18" charset="0"/>
                            </a:rPr>
                          </m:ctrlPr>
                        </m:accPr>
                        <m:e>
                          <m:r>
                            <a:rPr lang="en-US" sz="2000" b="1">
                              <a:solidFill>
                                <a:srgbClr val="C00000"/>
                              </a:solidFill>
                              <a:latin typeface="Cambria Math" panose="02040503050406030204" pitchFamily="18" charset="0"/>
                            </a:rPr>
                            <m:t>𝐘</m:t>
                          </m:r>
                        </m:e>
                      </m:acc>
                      <m:r>
                        <a:rPr lang="en-US" sz="2000" b="1">
                          <a:latin typeface="Cambria Math" panose="02040503050406030204" pitchFamily="18" charset="0"/>
                        </a:rPr>
                        <m:t>+</m:t>
                      </m:r>
                      <m:acc>
                        <m:accPr>
                          <m:chr m:val="̅"/>
                          <m:ctrlPr>
                            <a:rPr lang="en-US" sz="2000" b="1" i="1">
                              <a:solidFill>
                                <a:schemeClr val="bg2">
                                  <a:lumMod val="50000"/>
                                </a:schemeClr>
                              </a:solidFill>
                              <a:latin typeface="Cambria Math" panose="02040503050406030204" pitchFamily="18" charset="0"/>
                            </a:rPr>
                          </m:ctrlPr>
                        </m:accPr>
                        <m:e>
                          <m:r>
                            <a:rPr lang="en-US" sz="2000" b="1">
                              <a:solidFill>
                                <a:schemeClr val="bg2">
                                  <a:lumMod val="50000"/>
                                </a:schemeClr>
                              </a:solidFill>
                              <a:latin typeface="Cambria Math" panose="02040503050406030204" pitchFamily="18" charset="0"/>
                            </a:rPr>
                            <m:t>𝐗</m:t>
                          </m:r>
                        </m:e>
                      </m:acc>
                      <m:r>
                        <a:rPr lang="en-US" sz="2000" b="1">
                          <a:solidFill>
                            <a:schemeClr val="bg2">
                              <a:lumMod val="50000"/>
                            </a:schemeClr>
                          </a:solidFill>
                          <a:latin typeface="Cambria Math" panose="02040503050406030204" pitchFamily="18" charset="0"/>
                        </a:rPr>
                        <m:t>𝐘</m:t>
                      </m:r>
                      <m:r>
                        <a:rPr lang="en-US" sz="2000" b="1">
                          <a:latin typeface="Cambria Math" panose="02040503050406030204" pitchFamily="18" charset="0"/>
                        </a:rPr>
                        <m:t>=</m:t>
                      </m:r>
                      <m:r>
                        <a:rPr lang="en-US" sz="2000" b="1">
                          <a:latin typeface="Cambria Math" panose="02040503050406030204" pitchFamily="18" charset="0"/>
                        </a:rPr>
                        <m:t>𝐗</m:t>
                      </m:r>
                      <m:r>
                        <a:rPr lang="en-US" sz="2000" b="1">
                          <a:latin typeface="Cambria Math" panose="02040503050406030204" pitchFamily="18" charset="0"/>
                          <a:ea typeface="Cambria Math" panose="02040503050406030204" pitchFamily="18" charset="0"/>
                        </a:rPr>
                        <m:t>⨁</m:t>
                      </m:r>
                      <m:r>
                        <a:rPr lang="en-US" sz="2000" b="1">
                          <a:latin typeface="Cambria Math" panose="02040503050406030204" pitchFamily="18" charset="0"/>
                          <a:ea typeface="Cambria Math" panose="02040503050406030204" pitchFamily="18" charset="0"/>
                        </a:rPr>
                        <m:t>𝐘</m:t>
                      </m:r>
                    </m:oMath>
                  </m:oMathPara>
                </a14:m>
                <a:endParaRPr lang="en-US" sz="2000" b="1" dirty="0">
                  <a:latin typeface="Times New Roman" panose="02020603050405020304" pitchFamily="18" charset="0"/>
                  <a:cs typeface="Times New Roman" panose="02020603050405020304" pitchFamily="18" charset="0"/>
                </a:endParaRPr>
              </a:p>
            </p:txBody>
          </p:sp>
        </mc:Choice>
        <mc:Fallback xmlns="">
          <p:sp>
            <p:nvSpPr>
              <p:cNvPr id="2009093" name="TextBox 2009092"/>
              <p:cNvSpPr txBox="1">
                <a:spLocks noRot="1" noChangeAspect="1" noMove="1" noResize="1" noEditPoints="1" noAdjustHandles="1" noChangeArrowheads="1" noChangeShapeType="1" noTextEdit="1"/>
              </p:cNvSpPr>
              <p:nvPr/>
            </p:nvSpPr>
            <p:spPr>
              <a:xfrm>
                <a:off x="7924800" y="3242736"/>
                <a:ext cx="2542646" cy="400110"/>
              </a:xfrm>
              <a:prstGeom prst="rect">
                <a:avLst/>
              </a:prstGeom>
              <a:blipFill>
                <a:blip r:embed="rId6"/>
                <a:stretch>
                  <a:fillRect b="-3030"/>
                </a:stretch>
              </a:blipFill>
            </p:spPr>
            <p:txBody>
              <a:bodyPr/>
              <a:lstStyle/>
              <a:p>
                <a:r>
                  <a:rPr lang="en-US">
                    <a:noFill/>
                  </a:rPr>
                  <a:t> </a:t>
                </a:r>
              </a:p>
            </p:txBody>
          </p:sp>
        </mc:Fallback>
      </mc:AlternateContent>
      <p:pic>
        <p:nvPicPr>
          <p:cNvPr id="2009096" name="Picture 2009095"/>
          <p:cNvPicPr>
            <a:picLocks noChangeAspect="1"/>
          </p:cNvPicPr>
          <p:nvPr/>
        </p:nvPicPr>
        <p:blipFill>
          <a:blip r:embed="rId7"/>
          <a:stretch>
            <a:fillRect/>
          </a:stretch>
        </p:blipFill>
        <p:spPr>
          <a:xfrm>
            <a:off x="3192323" y="3936450"/>
            <a:ext cx="3798936" cy="2616750"/>
          </a:xfrm>
          <a:prstGeom prst="rect">
            <a:avLst/>
          </a:prstGeom>
        </p:spPr>
      </p:pic>
      <p:sp>
        <p:nvSpPr>
          <p:cNvPr id="17" name="Title 1"/>
          <p:cNvSpPr>
            <a:spLocks noGrp="1"/>
          </p:cNvSpPr>
          <p:nvPr>
            <p:ph type="title"/>
          </p:nvPr>
        </p:nvSpPr>
        <p:spPr>
          <a:xfrm>
            <a:off x="203254" y="186887"/>
            <a:ext cx="8229600" cy="563562"/>
          </a:xfrm>
        </p:spPr>
        <p:txBody>
          <a:bodyPr vert="horz" lIns="91440" tIns="45720" rIns="91440" bIns="45720" rtlCol="0" anchor="ctr">
            <a:noAutofit/>
          </a:bodyPr>
          <a:lstStyle/>
          <a:p>
            <a:pPr algn="l">
              <a:defRPr/>
            </a:pPr>
            <a:r>
              <a:rPr lang="en-US" sz="3200" b="1" dirty="0" smtClean="0">
                <a:solidFill>
                  <a:srgbClr val="C00000"/>
                </a:solidFill>
                <a:latin typeface="Times New Roman" panose="02020603050405020304" pitchFamily="18" charset="0"/>
                <a:cs typeface="Times New Roman" panose="02020603050405020304" pitchFamily="18" charset="0"/>
              </a:rPr>
              <a:t>3.2</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Phân</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tích</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mạch</a:t>
            </a:r>
            <a:r>
              <a:rPr lang="en-US" sz="3200" b="1" dirty="0" smtClean="0">
                <a:solidFill>
                  <a:srgbClr val="C00000"/>
                </a:solidFill>
                <a:latin typeface="Times New Roman" panose="02020603050405020304" pitchFamily="18" charset="0"/>
                <a:cs typeface="Times New Roman" panose="02020603050405020304" pitchFamily="18" charset="0"/>
              </a:rPr>
              <a:t> logic </a:t>
            </a:r>
            <a:r>
              <a:rPr lang="en-US" sz="3200" b="1" dirty="0" err="1" smtClean="0">
                <a:solidFill>
                  <a:srgbClr val="C00000"/>
                </a:solidFill>
                <a:latin typeface="Times New Roman" panose="02020603050405020304" pitchFamily="18" charset="0"/>
                <a:cs typeface="Times New Roman" panose="02020603050405020304" pitchFamily="18" charset="0"/>
              </a:rPr>
              <a:t>tổ</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hợp</a:t>
            </a:r>
            <a:r>
              <a:rPr lang="en-US" sz="3200" b="1" dirty="0" smtClean="0">
                <a:solidFill>
                  <a:srgbClr val="C00000"/>
                </a:solidFill>
                <a:latin typeface="Times New Roman" panose="02020603050405020304" pitchFamily="18" charset="0"/>
                <a:cs typeface="Times New Roman" panose="02020603050405020304" pitchFamily="18" charset="0"/>
              </a:rPr>
              <a:t> – </a:t>
            </a:r>
            <a:r>
              <a:rPr lang="en-US" sz="3200" b="1" dirty="0" err="1" smtClean="0">
                <a:solidFill>
                  <a:srgbClr val="C00000"/>
                </a:solidFill>
                <a:latin typeface="Times New Roman" panose="02020603050405020304" pitchFamily="18" charset="0"/>
                <a:cs typeface="Times New Roman" panose="02020603050405020304" pitchFamily="18" charset="0"/>
              </a:rPr>
              <a:t>Ví</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dụ</a:t>
            </a:r>
            <a:r>
              <a:rPr lang="en-US" sz="3200" b="1" dirty="0" smtClean="0">
                <a:solidFill>
                  <a:srgbClr val="C00000"/>
                </a:solidFill>
                <a:latin typeface="Times New Roman" panose="02020603050405020304" pitchFamily="18" charset="0"/>
                <a:cs typeface="Times New Roman" panose="02020603050405020304" pitchFamily="18" charset="0"/>
              </a:rPr>
              <a:t> (2)</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009092"/>
                                        </p:tgtEl>
                                        <p:attrNameLst>
                                          <p:attrName>style.visibility</p:attrName>
                                        </p:attrNameLst>
                                      </p:cBhvr>
                                      <p:to>
                                        <p:strVal val="visible"/>
                                      </p:to>
                                    </p:set>
                                    <p:animEffect transition="in" filter="barn(inVertical)">
                                      <p:cBhvr>
                                        <p:cTn id="12" dur="500"/>
                                        <p:tgtEl>
                                          <p:spTgt spid="200909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Vertical)">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barn(inVertical)">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barn(inVertical)">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009107"/>
                                        </p:tgtEl>
                                        <p:attrNameLst>
                                          <p:attrName>style.visibility</p:attrName>
                                        </p:attrNameLst>
                                      </p:cBhvr>
                                      <p:to>
                                        <p:strVal val="visible"/>
                                      </p:to>
                                    </p:set>
                                    <p:animEffect transition="in" filter="fade">
                                      <p:cBhvr>
                                        <p:cTn id="32" dur="500"/>
                                        <p:tgtEl>
                                          <p:spTgt spid="2009107"/>
                                        </p:tgtEl>
                                      </p:cBhvr>
                                    </p:animEffect>
                                    <p:anim calcmode="lin" valueType="num">
                                      <p:cBhvr>
                                        <p:cTn id="33" dur="500" fill="hold"/>
                                        <p:tgtEl>
                                          <p:spTgt spid="2009107"/>
                                        </p:tgtEl>
                                        <p:attrNameLst>
                                          <p:attrName>ppt_x</p:attrName>
                                        </p:attrNameLst>
                                      </p:cBhvr>
                                      <p:tavLst>
                                        <p:tav tm="0">
                                          <p:val>
                                            <p:strVal val="#ppt_x"/>
                                          </p:val>
                                        </p:tav>
                                        <p:tav tm="100000">
                                          <p:val>
                                            <p:strVal val="#ppt_x"/>
                                          </p:val>
                                        </p:tav>
                                      </p:tavLst>
                                    </p:anim>
                                    <p:anim calcmode="lin" valueType="num">
                                      <p:cBhvr>
                                        <p:cTn id="34" dur="500" fill="hold"/>
                                        <p:tgtEl>
                                          <p:spTgt spid="200910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2009094"/>
                                        </p:tgtEl>
                                        <p:attrNameLst>
                                          <p:attrName>style.visibility</p:attrName>
                                        </p:attrNameLst>
                                      </p:cBhvr>
                                      <p:to>
                                        <p:strVal val="visible"/>
                                      </p:to>
                                    </p:set>
                                    <p:animEffect transition="in" filter="barn(inVertical)">
                                      <p:cBhvr>
                                        <p:cTn id="39" dur="500"/>
                                        <p:tgtEl>
                                          <p:spTgt spid="2009094"/>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barn(inVertical)">
                                      <p:cBhvr>
                                        <p:cTn id="44" dur="500"/>
                                        <p:tgtEl>
                                          <p:spTgt spid="34"/>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barn(inVertical)">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2009093"/>
                                        </p:tgtEl>
                                        <p:attrNameLst>
                                          <p:attrName>style.visibility</p:attrName>
                                        </p:attrNameLst>
                                      </p:cBhvr>
                                      <p:to>
                                        <p:strVal val="visible"/>
                                      </p:to>
                                    </p:set>
                                    <p:animEffect transition="in" filter="barn(inVertical)">
                                      <p:cBhvr>
                                        <p:cTn id="54" dur="500"/>
                                        <p:tgtEl>
                                          <p:spTgt spid="2009093"/>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2009096"/>
                                        </p:tgtEl>
                                        <p:attrNameLst>
                                          <p:attrName>style.visibility</p:attrName>
                                        </p:attrNameLst>
                                      </p:cBhvr>
                                      <p:to>
                                        <p:strVal val="visible"/>
                                      </p:to>
                                    </p:set>
                                    <p:animEffect transition="in" filter="barn(inVertical)">
                                      <p:cBhvr>
                                        <p:cTn id="59" dur="500"/>
                                        <p:tgtEl>
                                          <p:spTgt spid="2009096"/>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barn(inVertical)">
                                      <p:cBhvr>
                                        <p:cTn id="6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9107" grpId="0"/>
      <p:bldP spid="31" grpId="0" animBg="1"/>
      <p:bldP spid="32" grpId="0" animBg="1"/>
      <p:bldP spid="30" grpId="0" animBg="1"/>
      <p:bldP spid="33" grpId="0" animBg="1"/>
      <p:bldP spid="34" grpId="0" animBg="1"/>
      <p:bldP spid="25" grpId="0" animBg="1"/>
      <p:bldP spid="200909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563562"/>
          </a:xfrm>
        </p:spPr>
        <p:txBody>
          <a:bodyPr>
            <a:noAutofit/>
          </a:bodyPr>
          <a:lstStyle/>
          <a:p>
            <a:r>
              <a:rPr lang="en-US" sz="3200" b="1" dirty="0">
                <a:solidFill>
                  <a:schemeClr val="accent1">
                    <a:lumMod val="50000"/>
                  </a:schemeClr>
                </a:solidFill>
                <a:latin typeface="Times New Roman" panose="02020603050405020304" pitchFamily="18" charset="0"/>
                <a:cs typeface="Times New Roman" panose="02020603050405020304" pitchFamily="18" charset="0"/>
              </a:rPr>
              <a:t>Bài tập thiết kế mạch tổ hợp</a:t>
            </a:r>
          </a:p>
        </p:txBody>
      </p:sp>
      <p:sp>
        <p:nvSpPr>
          <p:cNvPr id="4" name="Slide Number Placeholder 3"/>
          <p:cNvSpPr>
            <a:spLocks noGrp="1"/>
          </p:cNvSpPr>
          <p:nvPr>
            <p:ph type="sldNum" sz="quarter" idx="12"/>
          </p:nvPr>
        </p:nvSpPr>
        <p:spPr/>
        <p:txBody>
          <a:bodyPr/>
          <a:lstStyle/>
          <a:p>
            <a:fld id="{A8707075-541A-4CB2-8C7D-C1C20183CA57}" type="slidenum">
              <a:rPr lang="en-US" smtClean="0"/>
              <a:pPr/>
              <a:t>75</a:t>
            </a:fld>
            <a:endParaRPr lang="en-US" dirty="0"/>
          </a:p>
        </p:txBody>
      </p:sp>
      <p:sp>
        <p:nvSpPr>
          <p:cNvPr id="5" name="Rectangle 4"/>
          <p:cNvSpPr/>
          <p:nvPr/>
        </p:nvSpPr>
        <p:spPr>
          <a:xfrm>
            <a:off x="420914" y="1584487"/>
            <a:ext cx="11161486" cy="1083374"/>
          </a:xfrm>
          <a:prstGeom prst="rect">
            <a:avLst/>
          </a:prstGeom>
        </p:spPr>
        <p:txBody>
          <a:bodyPr wrap="square">
            <a:spAutoFit/>
          </a:bodyPr>
          <a:lstStyle/>
          <a:p>
            <a:pPr algn="just">
              <a:lnSpc>
                <a:spcPct val="115000"/>
              </a:lnSpc>
              <a:spcBef>
                <a:spcPts val="600"/>
              </a:spcBef>
              <a:spcAft>
                <a:spcPts val="600"/>
              </a:spcAft>
            </a:pPr>
            <a:r>
              <a:rPr lang="en-US" sz="2800" b="1" dirty="0">
                <a:latin typeface="Times New Roman" panose="02020603050405020304" pitchFamily="18" charset="0"/>
                <a:ea typeface="Calibri" panose="020F0502020204030204" pitchFamily="34" charset="0"/>
                <a:cs typeface="Times New Roman" panose="02020603050405020304" pitchFamily="18" charset="0"/>
              </a:rPr>
              <a:t>Bài tập 1</a:t>
            </a:r>
            <a:r>
              <a:rPr lang="en-US" sz="2800" dirty="0">
                <a:latin typeface="Times New Roman" panose="02020603050405020304" pitchFamily="18" charset="0"/>
                <a:ea typeface="Calibri" panose="020F0502020204030204" pitchFamily="34" charset="0"/>
                <a:cs typeface="Times New Roman" panose="02020603050405020304" pitchFamily="18" charset="0"/>
              </a:rPr>
              <a:t>: Thiết kế một hệ thống có 4 ngõ vào A,B,C,D và một ngõ ra F. Ngõ ra F = 1 khi A=B=1 hoặc C=D=1; F = 0 đối với các tổ hợp biến còn lại.</a:t>
            </a:r>
          </a:p>
        </p:txBody>
      </p:sp>
      <p:sp>
        <p:nvSpPr>
          <p:cNvPr id="6" name="Rectangle 5"/>
          <p:cNvSpPr/>
          <p:nvPr/>
        </p:nvSpPr>
        <p:spPr>
          <a:xfrm>
            <a:off x="420914" y="3387122"/>
            <a:ext cx="11161485" cy="2074414"/>
          </a:xfrm>
          <a:prstGeom prst="rect">
            <a:avLst/>
          </a:prstGeom>
        </p:spPr>
        <p:txBody>
          <a:bodyPr wrap="square">
            <a:spAutoFit/>
          </a:bodyPr>
          <a:lstStyle/>
          <a:p>
            <a:pPr algn="just">
              <a:lnSpc>
                <a:spcPct val="115000"/>
              </a:lnSpc>
              <a:spcBef>
                <a:spcPts val="600"/>
              </a:spcBef>
              <a:spcAft>
                <a:spcPts val="600"/>
              </a:spcAft>
            </a:pPr>
            <a:r>
              <a:rPr lang="en-US" sz="2800" b="1" dirty="0">
                <a:latin typeface="Times New Roman" panose="02020603050405020304" pitchFamily="18" charset="0"/>
                <a:ea typeface="Calibri" panose="020F0502020204030204" pitchFamily="34" charset="0"/>
                <a:cs typeface="Times New Roman" panose="02020603050405020304" pitchFamily="18" charset="0"/>
              </a:rPr>
              <a:t>Bài tập 2: </a:t>
            </a:r>
            <a:r>
              <a:rPr lang="en-US" sz="2800" dirty="0">
                <a:latin typeface="Times New Roman" panose="02020603050405020304" pitchFamily="18" charset="0"/>
                <a:ea typeface="Calibri" panose="020F0502020204030204" pitchFamily="34" charset="0"/>
                <a:cs typeface="Times New Roman" panose="02020603050405020304" pitchFamily="18" charset="0"/>
              </a:rPr>
              <a:t>Chỉ sử dụng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cổng</a:t>
            </a:r>
            <a:r>
              <a:rPr lang="en-US" sz="2800" dirty="0">
                <a:latin typeface="Times New Roman" panose="02020603050405020304" pitchFamily="18" charset="0"/>
                <a:ea typeface="Calibri" panose="020F0502020204030204" pitchFamily="34" charset="0"/>
                <a:cs typeface="Times New Roman" panose="02020603050405020304" pitchFamily="18" charset="0"/>
              </a:rPr>
              <a:t> NAND thiết kế mạch tổ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hợp</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800" dirty="0">
                <a:latin typeface="Times New Roman" panose="02020603050405020304" pitchFamily="18" charset="0"/>
                <a:ea typeface="Calibri" panose="020F0502020204030204" pitchFamily="34" charset="0"/>
                <a:cs typeface="Times New Roman" panose="02020603050405020304" pitchFamily="18" charset="0"/>
              </a:rPr>
              <a:t> 4 </a:t>
            </a:r>
            <a:r>
              <a:rPr lang="en-US" sz="2800" dirty="0" err="1">
                <a:latin typeface="Times New Roman" panose="02020603050405020304" pitchFamily="18" charset="0"/>
                <a:ea typeface="Calibri" panose="020F0502020204030204" pitchFamily="34" charset="0"/>
                <a:cs typeface="Times New Roman" panose="02020603050405020304" pitchFamily="18" charset="0"/>
              </a:rPr>
              <a:t>ngõ</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vào</a:t>
            </a:r>
            <a:r>
              <a:rPr lang="en-US" sz="2800" dirty="0">
                <a:latin typeface="Times New Roman" panose="02020603050405020304" pitchFamily="18" charset="0"/>
                <a:ea typeface="Calibri" panose="020F0502020204030204" pitchFamily="34" charset="0"/>
                <a:cs typeface="Times New Roman" panose="02020603050405020304" pitchFamily="18" charset="0"/>
              </a:rPr>
              <a:t> A, B, C, D </a:t>
            </a:r>
            <a:r>
              <a:rPr lang="en-US" sz="2800" dirty="0" err="1">
                <a:latin typeface="Times New Roman" panose="02020603050405020304" pitchFamily="18" charset="0"/>
                <a:ea typeface="Calibri" panose="020F0502020204030204" pitchFamily="34" charset="0"/>
                <a:cs typeface="Times New Roman" panose="02020603050405020304" pitchFamily="18" charset="0"/>
              </a:rPr>
              <a:t>và</a:t>
            </a:r>
            <a:r>
              <a:rPr lang="en-US" sz="2800" dirty="0">
                <a:latin typeface="Times New Roman" panose="02020603050405020304" pitchFamily="18" charset="0"/>
                <a:ea typeface="Calibri" panose="020F0502020204030204" pitchFamily="34" charset="0"/>
                <a:cs typeface="Times New Roman" panose="02020603050405020304" pitchFamily="18" charset="0"/>
              </a:rPr>
              <a:t> một ngõ ra F. Ngõ </a:t>
            </a:r>
            <a:r>
              <a:rPr lang="en-US" sz="2800" dirty="0" err="1">
                <a:latin typeface="Times New Roman" panose="02020603050405020304" pitchFamily="18" charset="0"/>
                <a:ea typeface="Calibri" panose="020F0502020204030204" pitchFamily="34" charset="0"/>
                <a:cs typeface="Times New Roman" panose="02020603050405020304" pitchFamily="18" charset="0"/>
              </a:rPr>
              <a:t>ra</a:t>
            </a:r>
            <a:r>
              <a:rPr lang="en-US" sz="2800" dirty="0">
                <a:latin typeface="Times New Roman" panose="02020603050405020304" pitchFamily="18" charset="0"/>
                <a:ea typeface="Calibri" panose="020F0502020204030204" pitchFamily="34" charset="0"/>
                <a:cs typeface="Times New Roman" panose="02020603050405020304" pitchFamily="18" charset="0"/>
              </a:rPr>
              <a:t> F = 1 khi số thập phân tương ứng với ABCD (</a:t>
            </a:r>
            <a:r>
              <a:rPr lang="en-US" sz="28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2800" dirty="0">
                <a:latin typeface="Times New Roman" panose="02020603050405020304" pitchFamily="18" charset="0"/>
                <a:ea typeface="Calibri" panose="020F0502020204030204" pitchFamily="34" charset="0"/>
                <a:cs typeface="Times New Roman" panose="02020603050405020304" pitchFamily="18" charset="0"/>
              </a:rPr>
              <a:t> A </a:t>
            </a:r>
            <a:r>
              <a:rPr lang="en-US" sz="2800" dirty="0" err="1">
                <a:latin typeface="Times New Roman" panose="02020603050405020304" pitchFamily="18" charset="0"/>
                <a:ea typeface="Calibri" panose="020F0502020204030204" pitchFamily="34" charset="0"/>
                <a:cs typeface="Times New Roman" panose="02020603050405020304" pitchFamily="18" charset="0"/>
              </a:rPr>
              <a:t>là</a:t>
            </a:r>
            <a:r>
              <a:rPr lang="en-US" sz="2800" dirty="0">
                <a:latin typeface="Times New Roman" panose="02020603050405020304" pitchFamily="18" charset="0"/>
                <a:ea typeface="Calibri" panose="020F0502020204030204" pitchFamily="34" charset="0"/>
                <a:cs typeface="Times New Roman" panose="02020603050405020304" pitchFamily="18" charset="0"/>
              </a:rPr>
              <a:t> MSB) chia hết cho 4 hoặc 5 hoặc 6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hoặc</a:t>
            </a:r>
            <a:r>
              <a:rPr lang="en-US" sz="2800" dirty="0">
                <a:latin typeface="Times New Roman" panose="02020603050405020304" pitchFamily="18" charset="0"/>
                <a:ea typeface="Calibri" panose="020F0502020204030204" pitchFamily="34" charset="0"/>
                <a:cs typeface="Times New Roman" panose="02020603050405020304" pitchFamily="18" charset="0"/>
              </a:rPr>
              <a:t> 7; F = 0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đối</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tổ</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hợp</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biến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còn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lại</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48262531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685" y="231095"/>
            <a:ext cx="9144000" cy="715962"/>
          </a:xfrm>
        </p:spPr>
        <p:txBody>
          <a:bodyPr vert="horz" lIns="91440" tIns="45720" rIns="91440" bIns="45720" rtlCol="0" anchor="ctr">
            <a:noAutofit/>
          </a:bodyPr>
          <a:lstStyle/>
          <a:p>
            <a:pPr algn="l">
              <a:defRPr/>
            </a:pPr>
            <a:r>
              <a:rPr lang="en-US" sz="3200" b="1" dirty="0">
                <a:solidFill>
                  <a:srgbClr val="C00000"/>
                </a:solidFill>
                <a:latin typeface="Times New Roman" panose="02020603050405020304" pitchFamily="18" charset="0"/>
                <a:cs typeface="Times New Roman" panose="02020603050405020304" pitchFamily="18" charset="0"/>
              </a:rPr>
              <a:t>2.4. </a:t>
            </a:r>
            <a:r>
              <a:rPr lang="en-US" sz="3200" b="1" dirty="0" err="1" smtClean="0">
                <a:solidFill>
                  <a:srgbClr val="C00000"/>
                </a:solidFill>
                <a:latin typeface="Times New Roman" panose="02020603050405020304" pitchFamily="18" charset="0"/>
                <a:cs typeface="Times New Roman" panose="02020603050405020304" pitchFamily="18" charset="0"/>
              </a:rPr>
              <a:t>Một</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số</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mạch</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tổ</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hợp</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thông</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dụng</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600201"/>
            <a:ext cx="10972800" cy="3770085"/>
          </a:xfrm>
        </p:spPr>
        <p:txBody>
          <a:bodyPr>
            <a:normAutofit/>
          </a:bodyPr>
          <a:lstStyle/>
          <a:p>
            <a:pPr marL="514350" indent="-514350">
              <a:buFont typeface="+mj-lt"/>
              <a:buAutoNum type="arabicPeriod"/>
            </a:pPr>
            <a:r>
              <a:rPr lang="en-US" sz="2800" b="1" dirty="0" smtClean="0">
                <a:solidFill>
                  <a:schemeClr val="bg2">
                    <a:lumMod val="25000"/>
                  </a:schemeClr>
                </a:solidFill>
                <a:latin typeface="Times New Roman" panose="02020603050405020304" pitchFamily="18" charset="0"/>
                <a:cs typeface="Times New Roman" panose="02020603050405020304" pitchFamily="18" charset="0"/>
              </a:rPr>
              <a:t>Mạch mã hóa</a:t>
            </a:r>
          </a:p>
          <a:p>
            <a:pPr marL="514350" indent="-514350">
              <a:buFont typeface="+mj-lt"/>
              <a:buAutoNum type="arabicPeriod"/>
            </a:pPr>
            <a:r>
              <a:rPr lang="en-US" sz="2800" b="1" dirty="0" smtClean="0">
                <a:solidFill>
                  <a:schemeClr val="bg2">
                    <a:lumMod val="25000"/>
                  </a:schemeClr>
                </a:solidFill>
                <a:latin typeface="Times New Roman" panose="02020603050405020304" pitchFamily="18" charset="0"/>
                <a:cs typeface="Times New Roman" panose="02020603050405020304" pitchFamily="18" charset="0"/>
              </a:rPr>
              <a:t>Mạch chuyển mã</a:t>
            </a:r>
          </a:p>
          <a:p>
            <a:pPr marL="514350" indent="-514350">
              <a:buFont typeface="+mj-lt"/>
              <a:buAutoNum type="arabicPeriod"/>
            </a:pPr>
            <a:r>
              <a:rPr lang="en-US" sz="2800" b="1" dirty="0" smtClean="0">
                <a:solidFill>
                  <a:schemeClr val="bg2">
                    <a:lumMod val="25000"/>
                  </a:schemeClr>
                </a:solidFill>
                <a:latin typeface="Times New Roman" panose="02020603050405020304" pitchFamily="18" charset="0"/>
                <a:cs typeface="Times New Roman" panose="02020603050405020304" pitchFamily="18" charset="0"/>
              </a:rPr>
              <a:t>Mạch giải mã</a:t>
            </a:r>
          </a:p>
          <a:p>
            <a:pPr marL="514350" indent="-514350">
              <a:buFont typeface="+mj-lt"/>
              <a:buAutoNum type="arabicPeriod"/>
            </a:pPr>
            <a:r>
              <a:rPr lang="en-US" sz="2800" b="1" dirty="0" smtClean="0">
                <a:solidFill>
                  <a:schemeClr val="bg2">
                    <a:lumMod val="25000"/>
                  </a:schemeClr>
                </a:solidFill>
                <a:latin typeface="Times New Roman" panose="02020603050405020304" pitchFamily="18" charset="0"/>
                <a:cs typeface="Times New Roman" panose="02020603050405020304" pitchFamily="18" charset="0"/>
              </a:rPr>
              <a:t>Mạch dồn kênh (MUX)</a:t>
            </a:r>
          </a:p>
          <a:p>
            <a:pPr marL="514350" indent="-514350">
              <a:buFont typeface="+mj-lt"/>
              <a:buAutoNum type="arabicPeriod"/>
            </a:pPr>
            <a:r>
              <a:rPr lang="en-US" sz="2800" b="1" dirty="0" smtClean="0">
                <a:solidFill>
                  <a:schemeClr val="bg2">
                    <a:lumMod val="25000"/>
                  </a:schemeClr>
                </a:solidFill>
                <a:latin typeface="Times New Roman" panose="02020603050405020304" pitchFamily="18" charset="0"/>
                <a:cs typeface="Times New Roman" panose="02020603050405020304" pitchFamily="18" charset="0"/>
              </a:rPr>
              <a:t>Mạch phân kênh (DEMUX)</a:t>
            </a:r>
          </a:p>
          <a:p>
            <a:pPr marL="514350" indent="-514350">
              <a:buFont typeface="+mj-lt"/>
              <a:buAutoNum type="arabicPeriod"/>
            </a:pPr>
            <a:r>
              <a:rPr lang="en-US" sz="2800" b="1" dirty="0" smtClean="0">
                <a:solidFill>
                  <a:schemeClr val="bg2">
                    <a:lumMod val="25000"/>
                  </a:schemeClr>
                </a:solidFill>
                <a:latin typeface="Times New Roman" panose="02020603050405020304" pitchFamily="18" charset="0"/>
                <a:cs typeface="Times New Roman" panose="02020603050405020304" pitchFamily="18" charset="0"/>
              </a:rPr>
              <a:t>Mạch cộng</a:t>
            </a:r>
          </a:p>
          <a:p>
            <a:pPr marL="514350" indent="-514350">
              <a:buFont typeface="+mj-lt"/>
              <a:buAutoNum type="arabicPeriod"/>
            </a:pPr>
            <a:r>
              <a:rPr lang="en-US" sz="2800" b="1" dirty="0" smtClean="0">
                <a:solidFill>
                  <a:schemeClr val="bg2">
                    <a:lumMod val="25000"/>
                  </a:schemeClr>
                </a:solidFill>
                <a:latin typeface="Times New Roman" panose="02020603050405020304" pitchFamily="18" charset="0"/>
                <a:cs typeface="Times New Roman" panose="02020603050405020304" pitchFamily="18" charset="0"/>
              </a:rPr>
              <a:t>Mạch so sánh</a:t>
            </a:r>
            <a:endParaRPr lang="en-US" sz="2800" b="1" dirty="0">
              <a:solidFill>
                <a:schemeClr val="bg2">
                  <a:lumMod val="25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220200" y="6356351"/>
            <a:ext cx="990600" cy="365125"/>
          </a:xfrm>
        </p:spPr>
        <p:txBody>
          <a:bodyPr/>
          <a:lstStyle/>
          <a:p>
            <a:fld id="{A8707075-541A-4CB2-8C7D-C1C20183CA57}" type="slidenum">
              <a:rPr lang="en-US" smtClean="0"/>
              <a:pPr/>
              <a:t>77</a:t>
            </a:fld>
            <a:endParaRPr lang="en-US" dirty="0"/>
          </a:p>
        </p:txBody>
      </p:sp>
      <p:sp>
        <p:nvSpPr>
          <p:cNvPr id="8" name="Rectangle 7"/>
          <p:cNvSpPr/>
          <p:nvPr/>
        </p:nvSpPr>
        <p:spPr>
          <a:xfrm>
            <a:off x="582553" y="820924"/>
            <a:ext cx="8077200" cy="523220"/>
          </a:xfrm>
          <a:prstGeom prst="rect">
            <a:avLst/>
          </a:prstGeom>
        </p:spPr>
        <p:txBody>
          <a:bodyPr wrap="square">
            <a:spAutoFit/>
          </a:bodyPr>
          <a:lstStyle/>
          <a:p>
            <a:pPr marL="457200" indent="-457200">
              <a:buFont typeface="Wingdings" panose="05000000000000000000" pitchFamily="2" charset="2"/>
              <a:buChar char="v"/>
            </a:pPr>
            <a:r>
              <a:rPr lang="en-US" sz="2800" b="1" dirty="0" err="1" smtClean="0">
                <a:latin typeface="Times New Roman" panose="02020603050405020304" pitchFamily="18" charset="0"/>
                <a:cs typeface="Times New Roman" panose="02020603050405020304" pitchFamily="18" charset="0"/>
              </a:rPr>
              <a:t>Mạch</a:t>
            </a:r>
            <a:r>
              <a:rPr lang="en-US" sz="2800" b="1" dirty="0" smtClean="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mã hóa ưu tiên 4 đường sang 2 đường</a:t>
            </a:r>
          </a:p>
        </p:txBody>
      </p:sp>
      <p:graphicFrame>
        <p:nvGraphicFramePr>
          <p:cNvPr id="9" name="Table 8"/>
          <p:cNvGraphicFramePr>
            <a:graphicFrameLocks noGrp="1"/>
          </p:cNvGraphicFramePr>
          <p:nvPr>
            <p:extLst>
              <p:ext uri="{D42A27DB-BD31-4B8C-83A1-F6EECF244321}">
                <p14:modId xmlns:p14="http://schemas.microsoft.com/office/powerpoint/2010/main" val="295914829"/>
              </p:ext>
            </p:extLst>
          </p:nvPr>
        </p:nvGraphicFramePr>
        <p:xfrm>
          <a:off x="398741" y="2329717"/>
          <a:ext cx="3276600" cy="2514599"/>
        </p:xfrm>
        <a:graphic>
          <a:graphicData uri="http://schemas.openxmlformats.org/drawingml/2006/table">
            <a:tbl>
              <a:tblPr/>
              <a:tblGrid>
                <a:gridCol w="519885">
                  <a:extLst>
                    <a:ext uri="{9D8B030D-6E8A-4147-A177-3AD203B41FA5}">
                      <a16:colId xmlns:a16="http://schemas.microsoft.com/office/drawing/2014/main" val="20000"/>
                    </a:ext>
                  </a:extLst>
                </a:gridCol>
                <a:gridCol w="506606">
                  <a:extLst>
                    <a:ext uri="{9D8B030D-6E8A-4147-A177-3AD203B41FA5}">
                      <a16:colId xmlns:a16="http://schemas.microsoft.com/office/drawing/2014/main" val="20001"/>
                    </a:ext>
                  </a:extLst>
                </a:gridCol>
                <a:gridCol w="506606">
                  <a:extLst>
                    <a:ext uri="{9D8B030D-6E8A-4147-A177-3AD203B41FA5}">
                      <a16:colId xmlns:a16="http://schemas.microsoft.com/office/drawing/2014/main" val="20002"/>
                    </a:ext>
                  </a:extLst>
                </a:gridCol>
                <a:gridCol w="519885">
                  <a:extLst>
                    <a:ext uri="{9D8B030D-6E8A-4147-A177-3AD203B41FA5}">
                      <a16:colId xmlns:a16="http://schemas.microsoft.com/office/drawing/2014/main" val="20003"/>
                    </a:ext>
                  </a:extLst>
                </a:gridCol>
                <a:gridCol w="611809">
                  <a:extLst>
                    <a:ext uri="{9D8B030D-6E8A-4147-A177-3AD203B41FA5}">
                      <a16:colId xmlns:a16="http://schemas.microsoft.com/office/drawing/2014/main" val="20004"/>
                    </a:ext>
                  </a:extLst>
                </a:gridCol>
                <a:gridCol w="611809">
                  <a:extLst>
                    <a:ext uri="{9D8B030D-6E8A-4147-A177-3AD203B41FA5}">
                      <a16:colId xmlns:a16="http://schemas.microsoft.com/office/drawing/2014/main" val="20005"/>
                    </a:ext>
                  </a:extLst>
                </a:gridCol>
              </a:tblGrid>
              <a:tr h="595563">
                <a:tc>
                  <a:txBody>
                    <a:bodyPr/>
                    <a:lstStyle/>
                    <a:p>
                      <a:pPr algn="ctr">
                        <a:spcBef>
                          <a:spcPts val="600"/>
                        </a:spcBef>
                        <a:spcAft>
                          <a:spcPts val="0"/>
                        </a:spcAft>
                      </a:pPr>
                      <a:r>
                        <a:rPr lang="en-US" sz="2400" dirty="0">
                          <a:latin typeface="Times New Roman"/>
                          <a:ea typeface="Times New Roman"/>
                          <a:cs typeface="Times New Roman"/>
                        </a:rPr>
                        <a:t>X</a:t>
                      </a:r>
                      <a:r>
                        <a:rPr lang="en-US" sz="2400" baseline="-25000" dirty="0">
                          <a:latin typeface="Times New Roman"/>
                          <a:ea typeface="Times New Roman"/>
                          <a:cs typeface="Times New Roman"/>
                        </a:rPr>
                        <a:t>3</a:t>
                      </a:r>
                      <a:endParaRPr lang="en-US" sz="24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spcBef>
                          <a:spcPts val="600"/>
                        </a:spcBef>
                        <a:spcAft>
                          <a:spcPts val="0"/>
                        </a:spcAft>
                      </a:pPr>
                      <a:r>
                        <a:rPr lang="en-US" sz="2400" dirty="0">
                          <a:latin typeface="Times New Roman"/>
                          <a:ea typeface="Times New Roman"/>
                          <a:cs typeface="Times New Roman"/>
                        </a:rPr>
                        <a:t>X</a:t>
                      </a:r>
                      <a:r>
                        <a:rPr lang="en-US" sz="2400" baseline="-25000" dirty="0">
                          <a:latin typeface="Times New Roman"/>
                          <a:ea typeface="Times New Roman"/>
                          <a:cs typeface="Times New Roman"/>
                        </a:rPr>
                        <a:t>2</a:t>
                      </a:r>
                      <a:endParaRPr lang="en-US" sz="2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spcBef>
                          <a:spcPts val="600"/>
                        </a:spcBef>
                        <a:spcAft>
                          <a:spcPts val="0"/>
                        </a:spcAft>
                      </a:pPr>
                      <a:r>
                        <a:rPr lang="en-US" sz="2400" dirty="0">
                          <a:latin typeface="Times New Roman"/>
                          <a:ea typeface="Times New Roman"/>
                          <a:cs typeface="Times New Roman"/>
                        </a:rPr>
                        <a:t>X</a:t>
                      </a:r>
                      <a:r>
                        <a:rPr lang="en-US" sz="2400" baseline="-25000" dirty="0">
                          <a:latin typeface="Times New Roman"/>
                          <a:ea typeface="Times New Roman"/>
                          <a:cs typeface="Times New Roman"/>
                        </a:rPr>
                        <a:t>1</a:t>
                      </a:r>
                      <a:endParaRPr lang="en-US" sz="2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spcBef>
                          <a:spcPts val="600"/>
                        </a:spcBef>
                        <a:spcAft>
                          <a:spcPts val="0"/>
                        </a:spcAft>
                      </a:pPr>
                      <a:r>
                        <a:rPr lang="en-US" sz="2400" dirty="0">
                          <a:latin typeface="Times New Roman"/>
                          <a:ea typeface="Times New Roman"/>
                          <a:cs typeface="Times New Roman"/>
                        </a:rPr>
                        <a:t>X</a:t>
                      </a:r>
                      <a:r>
                        <a:rPr lang="en-US" sz="2400" baseline="-25000" dirty="0">
                          <a:latin typeface="Times New Roman"/>
                          <a:ea typeface="Times New Roman"/>
                          <a:cs typeface="Times New Roman"/>
                        </a:rPr>
                        <a:t>0</a:t>
                      </a:r>
                      <a:endParaRPr lang="en-US" sz="2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spcBef>
                          <a:spcPts val="600"/>
                        </a:spcBef>
                        <a:spcAft>
                          <a:spcPts val="0"/>
                        </a:spcAft>
                      </a:pPr>
                      <a:r>
                        <a:rPr lang="en-US" sz="2400" dirty="0">
                          <a:latin typeface="Times New Roman"/>
                          <a:ea typeface="Times New Roman"/>
                          <a:cs typeface="Times New Roman"/>
                        </a:rPr>
                        <a:t>Y</a:t>
                      </a:r>
                      <a:r>
                        <a:rPr lang="en-US" sz="2400" baseline="-25000" dirty="0">
                          <a:latin typeface="Times New Roman"/>
                          <a:ea typeface="Times New Roman"/>
                          <a:cs typeface="Times New Roman"/>
                        </a:rPr>
                        <a:t>2</a:t>
                      </a:r>
                      <a:endParaRPr lang="en-US" sz="24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Bef>
                          <a:spcPts val="600"/>
                        </a:spcBef>
                        <a:spcAft>
                          <a:spcPts val="0"/>
                        </a:spcAft>
                      </a:pPr>
                      <a:r>
                        <a:rPr lang="en-US" sz="2400">
                          <a:latin typeface="Times New Roman"/>
                          <a:ea typeface="Times New Roman"/>
                          <a:cs typeface="Times New Roman"/>
                        </a:rPr>
                        <a:t>Y</a:t>
                      </a:r>
                      <a:r>
                        <a:rPr lang="en-US" sz="2400" baseline="-25000">
                          <a:latin typeface="Times New Roman"/>
                          <a:ea typeface="Times New Roman"/>
                          <a:cs typeface="Times New Roman"/>
                        </a:rPr>
                        <a:t>1</a:t>
                      </a:r>
                      <a:endParaRPr lang="en-US" sz="2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479759">
                <a:tc>
                  <a:txBody>
                    <a:bodyPr/>
                    <a:lstStyle/>
                    <a:p>
                      <a:pPr algn="ctr">
                        <a:spcBef>
                          <a:spcPts val="600"/>
                        </a:spcBef>
                        <a:spcAft>
                          <a:spcPts val="0"/>
                        </a:spcAft>
                      </a:pPr>
                      <a:r>
                        <a:rPr lang="en-US" sz="2400">
                          <a:latin typeface="Times New Roman"/>
                          <a:ea typeface="Times New Roman"/>
                          <a:cs typeface="Times New Roman"/>
                        </a:rPr>
                        <a:t>0</a:t>
                      </a:r>
                      <a:endParaRPr lang="en-US" sz="2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spcBef>
                          <a:spcPts val="600"/>
                        </a:spcBef>
                        <a:spcAft>
                          <a:spcPts val="0"/>
                        </a:spcAft>
                      </a:pPr>
                      <a:r>
                        <a:rPr lang="en-US" sz="2400" dirty="0">
                          <a:latin typeface="Times New Roman"/>
                          <a:ea typeface="Times New Roman"/>
                          <a:cs typeface="Times New Roman"/>
                        </a:rPr>
                        <a:t>0</a:t>
                      </a:r>
                      <a:endParaRPr lang="en-US" sz="2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spcBef>
                          <a:spcPts val="600"/>
                        </a:spcBef>
                        <a:spcAft>
                          <a:spcPts val="0"/>
                        </a:spcAft>
                      </a:pPr>
                      <a:r>
                        <a:rPr lang="en-US" sz="2400">
                          <a:latin typeface="Times New Roman"/>
                          <a:ea typeface="Times New Roman"/>
                          <a:cs typeface="Times New Roman"/>
                        </a:rPr>
                        <a:t>0</a:t>
                      </a:r>
                      <a:endParaRPr lang="en-US" sz="2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spcBef>
                          <a:spcPts val="600"/>
                        </a:spcBef>
                        <a:spcAft>
                          <a:spcPts val="0"/>
                        </a:spcAft>
                      </a:pPr>
                      <a:r>
                        <a:rPr lang="en-US" sz="2400">
                          <a:latin typeface="Times New Roman"/>
                          <a:ea typeface="Times New Roman"/>
                          <a:cs typeface="Times New Roman"/>
                        </a:rPr>
                        <a:t>1</a:t>
                      </a:r>
                      <a:endParaRPr lang="en-US" sz="2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spcBef>
                          <a:spcPts val="600"/>
                        </a:spcBef>
                        <a:spcAft>
                          <a:spcPts val="0"/>
                        </a:spcAft>
                      </a:pPr>
                      <a:r>
                        <a:rPr lang="en-US" sz="2400" dirty="0">
                          <a:latin typeface="Times New Roman"/>
                          <a:ea typeface="Times New Roman"/>
                          <a:cs typeface="Times New Roman"/>
                        </a:rPr>
                        <a:t>0</a:t>
                      </a:r>
                      <a:endParaRPr lang="en-US" sz="24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Bef>
                          <a:spcPts val="600"/>
                        </a:spcBef>
                        <a:spcAft>
                          <a:spcPts val="0"/>
                        </a:spcAft>
                      </a:pPr>
                      <a:r>
                        <a:rPr lang="en-US" sz="2400" dirty="0">
                          <a:latin typeface="Times New Roman"/>
                          <a:ea typeface="Times New Roman"/>
                          <a:cs typeface="Times New Roman"/>
                        </a:rPr>
                        <a:t>0</a:t>
                      </a:r>
                      <a:endParaRPr lang="en-US" sz="2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479759">
                <a:tc>
                  <a:txBody>
                    <a:bodyPr/>
                    <a:lstStyle/>
                    <a:p>
                      <a:pPr algn="ctr">
                        <a:spcBef>
                          <a:spcPts val="600"/>
                        </a:spcBef>
                        <a:spcAft>
                          <a:spcPts val="0"/>
                        </a:spcAft>
                      </a:pPr>
                      <a:r>
                        <a:rPr lang="en-US" sz="2400">
                          <a:latin typeface="Times New Roman"/>
                          <a:ea typeface="Times New Roman"/>
                          <a:cs typeface="Times New Roman"/>
                        </a:rPr>
                        <a:t>0</a:t>
                      </a:r>
                      <a:endParaRPr lang="en-US" sz="2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spcBef>
                          <a:spcPts val="600"/>
                        </a:spcBef>
                        <a:spcAft>
                          <a:spcPts val="0"/>
                        </a:spcAft>
                      </a:pPr>
                      <a:r>
                        <a:rPr lang="en-US" sz="2400" dirty="0">
                          <a:latin typeface="Times New Roman"/>
                          <a:ea typeface="Times New Roman"/>
                          <a:cs typeface="Times New Roman"/>
                        </a:rPr>
                        <a:t>0</a:t>
                      </a:r>
                      <a:endParaRPr lang="en-US" sz="2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spcBef>
                          <a:spcPts val="600"/>
                        </a:spcBef>
                        <a:spcAft>
                          <a:spcPts val="0"/>
                        </a:spcAft>
                      </a:pPr>
                      <a:r>
                        <a:rPr lang="en-US" sz="2400" dirty="0">
                          <a:latin typeface="Times New Roman"/>
                          <a:ea typeface="Times New Roman"/>
                          <a:cs typeface="Times New Roman"/>
                        </a:rPr>
                        <a:t>1</a:t>
                      </a:r>
                      <a:endParaRPr lang="en-US" sz="2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spcBef>
                          <a:spcPts val="600"/>
                        </a:spcBef>
                        <a:spcAft>
                          <a:spcPts val="0"/>
                        </a:spcAft>
                      </a:pPr>
                      <a:r>
                        <a:rPr lang="en-US" sz="2400" dirty="0">
                          <a:latin typeface="Times New Roman"/>
                          <a:ea typeface="Arial"/>
                          <a:cs typeface="Times New Roman"/>
                        </a:rPr>
                        <a:t>-</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spcBef>
                          <a:spcPts val="600"/>
                        </a:spcBef>
                        <a:spcAft>
                          <a:spcPts val="0"/>
                        </a:spcAft>
                      </a:pPr>
                      <a:r>
                        <a:rPr lang="en-US" sz="2400">
                          <a:latin typeface="Times New Roman"/>
                          <a:ea typeface="Times New Roman"/>
                          <a:cs typeface="Times New Roman"/>
                        </a:rPr>
                        <a:t>0</a:t>
                      </a:r>
                      <a:endParaRPr lang="en-US" sz="2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Bef>
                          <a:spcPts val="600"/>
                        </a:spcBef>
                        <a:spcAft>
                          <a:spcPts val="0"/>
                        </a:spcAft>
                      </a:pPr>
                      <a:r>
                        <a:rPr lang="en-US" sz="2400" dirty="0">
                          <a:latin typeface="Times New Roman"/>
                          <a:ea typeface="Times New Roman"/>
                          <a:cs typeface="Times New Roman"/>
                        </a:rPr>
                        <a:t>1</a:t>
                      </a:r>
                      <a:endParaRPr lang="en-US" sz="2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479759">
                <a:tc>
                  <a:txBody>
                    <a:bodyPr/>
                    <a:lstStyle/>
                    <a:p>
                      <a:pPr algn="ctr">
                        <a:spcBef>
                          <a:spcPts val="600"/>
                        </a:spcBef>
                        <a:spcAft>
                          <a:spcPts val="0"/>
                        </a:spcAft>
                      </a:pPr>
                      <a:r>
                        <a:rPr lang="en-US" sz="2400">
                          <a:latin typeface="Times New Roman"/>
                          <a:ea typeface="Times New Roman"/>
                          <a:cs typeface="Times New Roman"/>
                        </a:rPr>
                        <a:t>0</a:t>
                      </a:r>
                      <a:endParaRPr lang="en-US" sz="2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spcBef>
                          <a:spcPts val="600"/>
                        </a:spcBef>
                        <a:spcAft>
                          <a:spcPts val="0"/>
                        </a:spcAft>
                      </a:pPr>
                      <a:r>
                        <a:rPr lang="en-US" sz="2400">
                          <a:latin typeface="Times New Roman"/>
                          <a:ea typeface="Times New Roman"/>
                          <a:cs typeface="Times New Roman"/>
                        </a:rPr>
                        <a:t>1</a:t>
                      </a:r>
                      <a:endParaRPr lang="en-US" sz="2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spcBef>
                          <a:spcPts val="600"/>
                        </a:spcBef>
                        <a:spcAft>
                          <a:spcPts val="0"/>
                        </a:spcAft>
                      </a:pPr>
                      <a:r>
                        <a:rPr lang="en-US" sz="2400" dirty="0">
                          <a:latin typeface="Times New Roman"/>
                          <a:ea typeface="Arial"/>
                          <a:cs typeface="Times New Roman"/>
                        </a:rPr>
                        <a:t>-</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spcBef>
                          <a:spcPts val="600"/>
                        </a:spcBef>
                        <a:spcAft>
                          <a:spcPts val="0"/>
                        </a:spcAft>
                      </a:pPr>
                      <a:r>
                        <a:rPr lang="en-US" sz="2400" dirty="0">
                          <a:latin typeface="Times New Roman"/>
                          <a:ea typeface="Arial"/>
                          <a:cs typeface="Times New Roman"/>
                        </a:rPr>
                        <a:t>-</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spcBef>
                          <a:spcPts val="600"/>
                        </a:spcBef>
                        <a:spcAft>
                          <a:spcPts val="0"/>
                        </a:spcAft>
                      </a:pPr>
                      <a:r>
                        <a:rPr lang="en-US" sz="2400">
                          <a:latin typeface="Times New Roman"/>
                          <a:ea typeface="Times New Roman"/>
                          <a:cs typeface="Times New Roman"/>
                        </a:rPr>
                        <a:t>1</a:t>
                      </a:r>
                      <a:endParaRPr lang="en-US" sz="2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Bef>
                          <a:spcPts val="600"/>
                        </a:spcBef>
                        <a:spcAft>
                          <a:spcPts val="0"/>
                        </a:spcAft>
                      </a:pPr>
                      <a:r>
                        <a:rPr lang="en-US" sz="2400" dirty="0">
                          <a:latin typeface="Times New Roman"/>
                          <a:ea typeface="Times New Roman"/>
                          <a:cs typeface="Times New Roman"/>
                        </a:rPr>
                        <a:t>0</a:t>
                      </a:r>
                      <a:endParaRPr lang="en-US" sz="2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479759">
                <a:tc>
                  <a:txBody>
                    <a:bodyPr/>
                    <a:lstStyle/>
                    <a:p>
                      <a:pPr algn="ctr">
                        <a:spcBef>
                          <a:spcPts val="600"/>
                        </a:spcBef>
                        <a:spcAft>
                          <a:spcPts val="0"/>
                        </a:spcAft>
                      </a:pPr>
                      <a:r>
                        <a:rPr lang="en-US" sz="2400">
                          <a:latin typeface="Times New Roman"/>
                          <a:ea typeface="Times New Roman"/>
                          <a:cs typeface="Times New Roman"/>
                        </a:rPr>
                        <a:t>1</a:t>
                      </a:r>
                      <a:endParaRPr lang="en-US" sz="2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spcBef>
                          <a:spcPts val="600"/>
                        </a:spcBef>
                        <a:spcAft>
                          <a:spcPts val="0"/>
                        </a:spcAft>
                      </a:pPr>
                      <a:r>
                        <a:rPr lang="en-US" sz="2400" dirty="0">
                          <a:latin typeface="Times New Roman"/>
                          <a:ea typeface="Arial"/>
                          <a:cs typeface="Times New Roman"/>
                        </a:rPr>
                        <a:t>-</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spcBef>
                          <a:spcPts val="600"/>
                        </a:spcBef>
                        <a:spcAft>
                          <a:spcPts val="0"/>
                        </a:spcAft>
                      </a:pPr>
                      <a:r>
                        <a:rPr lang="en-US" sz="2400" dirty="0">
                          <a:latin typeface="Times New Roman"/>
                          <a:ea typeface="Arial"/>
                          <a:cs typeface="Times New Roman"/>
                        </a:rPr>
                        <a:t>-</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spcBef>
                          <a:spcPts val="600"/>
                        </a:spcBef>
                        <a:spcAft>
                          <a:spcPts val="0"/>
                        </a:spcAft>
                      </a:pPr>
                      <a:r>
                        <a:rPr lang="en-US" sz="2400" dirty="0">
                          <a:latin typeface="Times New Roman"/>
                          <a:ea typeface="Arial"/>
                          <a:cs typeface="Times New Roman"/>
                        </a:rPr>
                        <a:t>-</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spcBef>
                          <a:spcPts val="600"/>
                        </a:spcBef>
                        <a:spcAft>
                          <a:spcPts val="0"/>
                        </a:spcAft>
                      </a:pPr>
                      <a:r>
                        <a:rPr lang="en-US" sz="2400">
                          <a:latin typeface="Times New Roman"/>
                          <a:ea typeface="Times New Roman"/>
                          <a:cs typeface="Times New Roman"/>
                        </a:rPr>
                        <a:t>1</a:t>
                      </a:r>
                      <a:endParaRPr lang="en-US" sz="2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Bef>
                          <a:spcPts val="600"/>
                        </a:spcBef>
                        <a:spcAft>
                          <a:spcPts val="0"/>
                        </a:spcAft>
                      </a:pPr>
                      <a:r>
                        <a:rPr lang="en-US" sz="2400" dirty="0">
                          <a:latin typeface="Times New Roman"/>
                          <a:ea typeface="Times New Roman"/>
                          <a:cs typeface="Times New Roman"/>
                        </a:rPr>
                        <a:t>1</a:t>
                      </a:r>
                      <a:endParaRPr lang="en-US" sz="2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bl>
          </a:graphicData>
        </a:graphic>
      </p:graphicFrame>
      <p:sp>
        <p:nvSpPr>
          <p:cNvPr id="10" name="Rectangle 9"/>
          <p:cNvSpPr/>
          <p:nvPr/>
        </p:nvSpPr>
        <p:spPr>
          <a:xfrm>
            <a:off x="7246106" y="5516072"/>
            <a:ext cx="2534668" cy="461665"/>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Sơ</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đồ</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mô</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phỏng</a:t>
            </a:r>
            <a:r>
              <a:rPr lang="en-US" b="1" dirty="0" smtClean="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p:txBody>
      </p:sp>
      <p:sp>
        <p:nvSpPr>
          <p:cNvPr id="2034693" name="Rectangle 5"/>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34695" name="Rectangle 7"/>
          <p:cNvSpPr>
            <a:spLocks noChangeArrowheads="1"/>
          </p:cNvSpPr>
          <p:nvPr/>
        </p:nvSpPr>
        <p:spPr bwMode="auto">
          <a:xfrm>
            <a:off x="152400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34694" name="Picture 6"/>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9415650" y="4415073"/>
            <a:ext cx="1690255" cy="304800"/>
          </a:xfrm>
          <a:prstGeom prst="rect">
            <a:avLst/>
          </a:prstGeom>
          <a:noFill/>
        </p:spPr>
      </p:pic>
      <p:sp>
        <p:nvSpPr>
          <p:cNvPr id="34" name="Rectangle 33"/>
          <p:cNvSpPr/>
          <p:nvPr/>
        </p:nvSpPr>
        <p:spPr>
          <a:xfrm>
            <a:off x="301720" y="1536886"/>
            <a:ext cx="25362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 Bảng trạng thái:</a:t>
            </a:r>
          </a:p>
        </p:txBody>
      </p:sp>
      <p:pic>
        <p:nvPicPr>
          <p:cNvPr id="2" name="Picture 1"/>
          <p:cNvPicPr>
            <a:picLocks noChangeAspect="1"/>
          </p:cNvPicPr>
          <p:nvPr/>
        </p:nvPicPr>
        <p:blipFill>
          <a:blip r:embed="rId3"/>
          <a:stretch>
            <a:fillRect/>
          </a:stretch>
        </p:blipFill>
        <p:spPr>
          <a:xfrm>
            <a:off x="6024581" y="1477341"/>
            <a:ext cx="3352800" cy="1932122"/>
          </a:xfrm>
          <a:prstGeom prst="rect">
            <a:avLst/>
          </a:prstGeom>
        </p:spPr>
      </p:pic>
      <p:sp>
        <p:nvSpPr>
          <p:cNvPr id="22" name="Flowchart: Alternate Process 21"/>
          <p:cNvSpPr/>
          <p:nvPr/>
        </p:nvSpPr>
        <p:spPr>
          <a:xfrm>
            <a:off x="7091381" y="2804912"/>
            <a:ext cx="1752600" cy="304800"/>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Alternate Process 20"/>
          <p:cNvSpPr/>
          <p:nvPr/>
        </p:nvSpPr>
        <p:spPr>
          <a:xfrm>
            <a:off x="8081981" y="2326535"/>
            <a:ext cx="762000" cy="762000"/>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34692" name="Picture 4"/>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9375851" y="2472451"/>
            <a:ext cx="1537855" cy="304800"/>
          </a:xfrm>
          <a:prstGeom prst="rect">
            <a:avLst/>
          </a:prstGeom>
          <a:noFill/>
        </p:spPr>
      </p:pic>
      <p:pic>
        <p:nvPicPr>
          <p:cNvPr id="3" name="Picture 2"/>
          <p:cNvPicPr>
            <a:picLocks noChangeAspect="1"/>
          </p:cNvPicPr>
          <p:nvPr/>
        </p:nvPicPr>
        <p:blipFill>
          <a:blip r:embed="rId5"/>
          <a:stretch>
            <a:fillRect/>
          </a:stretch>
        </p:blipFill>
        <p:spPr>
          <a:xfrm>
            <a:off x="6109855" y="3461703"/>
            <a:ext cx="3110345" cy="1737310"/>
          </a:xfrm>
          <a:prstGeom prst="rect">
            <a:avLst/>
          </a:prstGeom>
        </p:spPr>
      </p:pic>
      <p:sp>
        <p:nvSpPr>
          <p:cNvPr id="19" name="Flowchart: Alternate Process 18"/>
          <p:cNvSpPr/>
          <p:nvPr/>
        </p:nvSpPr>
        <p:spPr>
          <a:xfrm>
            <a:off x="7208080" y="4637268"/>
            <a:ext cx="1752600" cy="304800"/>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Alternate Process 19"/>
          <p:cNvSpPr/>
          <p:nvPr/>
        </p:nvSpPr>
        <p:spPr>
          <a:xfrm>
            <a:off x="7703380" y="4186473"/>
            <a:ext cx="381000" cy="762000"/>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hlinkClick r:id="rId6" action="ppaction://hlinkfile"/>
          </p:cNvPr>
          <p:cNvSpPr/>
          <p:nvPr/>
        </p:nvSpPr>
        <p:spPr>
          <a:xfrm>
            <a:off x="10480121" y="5639388"/>
            <a:ext cx="625784"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73052" y="5229724"/>
            <a:ext cx="5683510" cy="1200329"/>
          </a:xfrm>
          <a:prstGeom prst="rect">
            <a:avLst/>
          </a:prstGeom>
        </p:spPr>
        <p:txBody>
          <a:bodyPr wrap="square">
            <a:spAutoFit/>
          </a:bodyPr>
          <a:lstStyle/>
          <a:p>
            <a:pPr indent="465138" algn="just">
              <a:buFont typeface="Wingdings" panose="05000000000000000000" pitchFamily="2" charset="2"/>
              <a:buChar char="Ø"/>
            </a:pPr>
            <a:r>
              <a:rPr lang="vi-VN" sz="2400" i="1" dirty="0">
                <a:latin typeface="Times New Roman" panose="02020603050405020304" pitchFamily="18" charset="0"/>
                <a:ea typeface="Calibri" panose="020F0502020204030204" pitchFamily="34" charset="0"/>
              </a:rPr>
              <a:t>X</a:t>
            </a:r>
            <a:r>
              <a:rPr lang="vi-VN" sz="2400" i="1" baseline="-25000" dirty="0">
                <a:latin typeface="Times New Roman" panose="02020603050405020304" pitchFamily="18" charset="0"/>
                <a:ea typeface="Calibri" panose="020F0502020204030204" pitchFamily="34" charset="0"/>
              </a:rPr>
              <a:t>0</a:t>
            </a:r>
            <a:r>
              <a:rPr lang="vi-VN" sz="2400" i="1" dirty="0">
                <a:latin typeface="Times New Roman" panose="02020603050405020304" pitchFamily="18" charset="0"/>
                <a:ea typeface="Calibri" panose="020F0502020204030204" pitchFamily="34" charset="0"/>
              </a:rPr>
              <a:t> trong bảng trạng thái không ảnh hưởng tới kết quả nên ta chỉ vẽ bảng Karnaugh cho 3 biến X</a:t>
            </a:r>
            <a:r>
              <a:rPr lang="vi-VN" sz="2400" i="1" baseline="-25000" dirty="0">
                <a:latin typeface="Times New Roman" panose="02020603050405020304" pitchFamily="18" charset="0"/>
                <a:ea typeface="Calibri" panose="020F0502020204030204" pitchFamily="34" charset="0"/>
              </a:rPr>
              <a:t>3</a:t>
            </a:r>
            <a:r>
              <a:rPr lang="vi-VN" sz="2400" i="1" dirty="0">
                <a:latin typeface="Times New Roman" panose="02020603050405020304" pitchFamily="18" charset="0"/>
                <a:ea typeface="Calibri" panose="020F0502020204030204" pitchFamily="34" charset="0"/>
              </a:rPr>
              <a:t>,</a:t>
            </a:r>
            <a:r>
              <a:rPr lang="en-US" sz="2400" i="1" dirty="0">
                <a:latin typeface="Times New Roman" panose="02020603050405020304" pitchFamily="18" charset="0"/>
                <a:ea typeface="Calibri" panose="020F0502020204030204" pitchFamily="34" charset="0"/>
              </a:rPr>
              <a:t> </a:t>
            </a:r>
            <a:r>
              <a:rPr lang="vi-VN" sz="2400" i="1" dirty="0">
                <a:latin typeface="Times New Roman" panose="02020603050405020304" pitchFamily="18" charset="0"/>
                <a:ea typeface="Calibri" panose="020F0502020204030204" pitchFamily="34" charset="0"/>
              </a:rPr>
              <a:t>X</a:t>
            </a:r>
            <a:r>
              <a:rPr lang="vi-VN" sz="2400" i="1" baseline="-25000" dirty="0">
                <a:latin typeface="Times New Roman" panose="02020603050405020304" pitchFamily="18" charset="0"/>
                <a:ea typeface="Calibri" panose="020F0502020204030204" pitchFamily="34" charset="0"/>
              </a:rPr>
              <a:t>2</a:t>
            </a:r>
            <a:r>
              <a:rPr lang="vi-VN" sz="2400" i="1" dirty="0">
                <a:latin typeface="Times New Roman" panose="02020603050405020304" pitchFamily="18" charset="0"/>
                <a:ea typeface="Calibri" panose="020F0502020204030204" pitchFamily="34" charset="0"/>
              </a:rPr>
              <a:t> và X</a:t>
            </a:r>
            <a:r>
              <a:rPr lang="vi-VN" sz="2400" i="1" baseline="-25000" dirty="0">
                <a:latin typeface="Times New Roman" panose="02020603050405020304" pitchFamily="18" charset="0"/>
                <a:ea typeface="Calibri" panose="020F0502020204030204" pitchFamily="34" charset="0"/>
              </a:rPr>
              <a:t>1</a:t>
            </a:r>
            <a:endParaRPr lang="en-US" sz="2400" i="1" dirty="0"/>
          </a:p>
        </p:txBody>
      </p:sp>
      <p:sp>
        <p:nvSpPr>
          <p:cNvPr id="23" name="Title 1"/>
          <p:cNvSpPr>
            <a:spLocks noGrp="1"/>
          </p:cNvSpPr>
          <p:nvPr>
            <p:ph type="title"/>
          </p:nvPr>
        </p:nvSpPr>
        <p:spPr>
          <a:xfrm>
            <a:off x="80735" y="104962"/>
            <a:ext cx="10543721" cy="715962"/>
          </a:xfrm>
        </p:spPr>
        <p:txBody>
          <a:bodyPr vert="horz" lIns="91440" tIns="45720" rIns="91440" bIns="45720" rtlCol="0" anchor="ctr">
            <a:noAutofit/>
          </a:bodyPr>
          <a:lstStyle/>
          <a:p>
            <a:pPr marL="514350" indent="-514350" algn="l">
              <a:buFont typeface="+mj-lt"/>
              <a:buAutoNum type="arabicPeriod"/>
              <a:defRPr/>
            </a:pPr>
            <a:r>
              <a:rPr lang="en-US" sz="3200" b="1" dirty="0" err="1" smtClean="0">
                <a:solidFill>
                  <a:srgbClr val="C00000"/>
                </a:solidFill>
                <a:latin typeface="Times New Roman" panose="02020603050405020304" pitchFamily="18" charset="0"/>
                <a:cs typeface="Times New Roman" panose="02020603050405020304" pitchFamily="18" charset="0"/>
              </a:rPr>
              <a:t>mạch</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mã</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hóa</a:t>
            </a:r>
            <a:r>
              <a:rPr lang="en-US" sz="3200" b="1" dirty="0" smtClean="0">
                <a:solidFill>
                  <a:srgbClr val="C00000"/>
                </a:solidFill>
                <a:latin typeface="Times New Roman" panose="02020603050405020304" pitchFamily="18" charset="0"/>
                <a:cs typeface="Times New Roman" panose="02020603050405020304" pitchFamily="18" charset="0"/>
              </a:rPr>
              <a:t> (1)</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1000"/>
                                        <p:tgtEl>
                                          <p:spTgt spid="34"/>
                                        </p:tgtEl>
                                      </p:cBhvr>
                                    </p:animEffect>
                                    <p:anim calcmode="lin" valueType="num">
                                      <p:cBhvr>
                                        <p:cTn id="15" dur="1000" fill="hold"/>
                                        <p:tgtEl>
                                          <p:spTgt spid="34"/>
                                        </p:tgtEl>
                                        <p:attrNameLst>
                                          <p:attrName>ppt_x</p:attrName>
                                        </p:attrNameLst>
                                      </p:cBhvr>
                                      <p:tavLst>
                                        <p:tav tm="0">
                                          <p:val>
                                            <p:strVal val="#ppt_x"/>
                                          </p:val>
                                        </p:tav>
                                        <p:tav tm="100000">
                                          <p:val>
                                            <p:strVal val="#ppt_x"/>
                                          </p:val>
                                        </p:tav>
                                      </p:tavLst>
                                    </p:anim>
                                    <p:anim calcmode="lin" valueType="num">
                                      <p:cBhvr>
                                        <p:cTn id="1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10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1000" fill="hold"/>
                                        <p:tgtEl>
                                          <p:spTgt spid="7"/>
                                        </p:tgtEl>
                                        <p:attrNameLst>
                                          <p:attrName>ppt_w</p:attrName>
                                        </p:attrNameLst>
                                      </p:cBhvr>
                                      <p:tavLst>
                                        <p:tav tm="0">
                                          <p:val>
                                            <p:fltVal val="0"/>
                                          </p:val>
                                        </p:tav>
                                        <p:tav tm="100000">
                                          <p:val>
                                            <p:strVal val="#ppt_w"/>
                                          </p:val>
                                        </p:tav>
                                      </p:tavLst>
                                    </p:anim>
                                    <p:anim calcmode="lin" valueType="num">
                                      <p:cBhvr>
                                        <p:cTn id="27" dur="1000" fill="hold"/>
                                        <p:tgtEl>
                                          <p:spTgt spid="7"/>
                                        </p:tgtEl>
                                        <p:attrNameLst>
                                          <p:attrName>ppt_h</p:attrName>
                                        </p:attrNameLst>
                                      </p:cBhvr>
                                      <p:tavLst>
                                        <p:tav tm="0">
                                          <p:val>
                                            <p:fltVal val="0"/>
                                          </p:val>
                                        </p:tav>
                                        <p:tav tm="100000">
                                          <p:val>
                                            <p:strVal val="#ppt_h"/>
                                          </p:val>
                                        </p:tav>
                                      </p:tavLst>
                                    </p:anim>
                                    <p:anim calcmode="lin" valueType="num">
                                      <p:cBhvr>
                                        <p:cTn id="28" dur="1000" fill="hold"/>
                                        <p:tgtEl>
                                          <p:spTgt spid="7"/>
                                        </p:tgtEl>
                                        <p:attrNameLst>
                                          <p:attrName>style.rotation</p:attrName>
                                        </p:attrNameLst>
                                      </p:cBhvr>
                                      <p:tavLst>
                                        <p:tav tm="0">
                                          <p:val>
                                            <p:fltVal val="90"/>
                                          </p:val>
                                        </p:tav>
                                        <p:tav tm="100000">
                                          <p:val>
                                            <p:fltVal val="0"/>
                                          </p:val>
                                        </p:tav>
                                      </p:tavLst>
                                    </p:anim>
                                    <p:animEffect transition="in" filter="fade">
                                      <p:cBhvr>
                                        <p:cTn id="29" dur="10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barn(inVertical)">
                                      <p:cBhvr>
                                        <p:cTn id="34" dur="10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barn(inVertical)">
                                      <p:cBhvr>
                                        <p:cTn id="39" dur="10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barn(inVertical)">
                                      <p:cBhvr>
                                        <p:cTn id="44" dur="10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37" fill="hold" nodeType="clickEffect">
                                  <p:stCondLst>
                                    <p:cond delay="0"/>
                                  </p:stCondLst>
                                  <p:childTnLst>
                                    <p:set>
                                      <p:cBhvr>
                                        <p:cTn id="48" dur="1" fill="hold">
                                          <p:stCondLst>
                                            <p:cond delay="0"/>
                                          </p:stCondLst>
                                        </p:cTn>
                                        <p:tgtEl>
                                          <p:spTgt spid="2034692"/>
                                        </p:tgtEl>
                                        <p:attrNameLst>
                                          <p:attrName>style.visibility</p:attrName>
                                        </p:attrNameLst>
                                      </p:cBhvr>
                                      <p:to>
                                        <p:strVal val="visible"/>
                                      </p:to>
                                    </p:set>
                                    <p:animEffect transition="in" filter="barn(outVertical)">
                                      <p:cBhvr>
                                        <p:cTn id="49" dur="1000"/>
                                        <p:tgtEl>
                                          <p:spTgt spid="2034692"/>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barn(inVertical)">
                                      <p:cBhvr>
                                        <p:cTn id="54" dur="1000"/>
                                        <p:tgtEl>
                                          <p:spTgt spid="3"/>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barn(inVertical)">
                                      <p:cBhvr>
                                        <p:cTn id="59" dur="10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barn(inVertical)">
                                      <p:cBhvr>
                                        <p:cTn id="64" dur="10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37" fill="hold" nodeType="clickEffect">
                                  <p:stCondLst>
                                    <p:cond delay="0"/>
                                  </p:stCondLst>
                                  <p:childTnLst>
                                    <p:set>
                                      <p:cBhvr>
                                        <p:cTn id="68" dur="1" fill="hold">
                                          <p:stCondLst>
                                            <p:cond delay="0"/>
                                          </p:stCondLst>
                                        </p:cTn>
                                        <p:tgtEl>
                                          <p:spTgt spid="2034694"/>
                                        </p:tgtEl>
                                        <p:attrNameLst>
                                          <p:attrName>style.visibility</p:attrName>
                                        </p:attrNameLst>
                                      </p:cBhvr>
                                      <p:to>
                                        <p:strVal val="visible"/>
                                      </p:to>
                                    </p:set>
                                    <p:animEffect transition="in" filter="barn(outVertical)">
                                      <p:cBhvr>
                                        <p:cTn id="69" dur="1000"/>
                                        <p:tgtEl>
                                          <p:spTgt spid="2034694"/>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fade">
                                      <p:cBhvr>
                                        <p:cTn id="74" dur="1000"/>
                                        <p:tgtEl>
                                          <p:spTgt spid="10"/>
                                        </p:tgtEl>
                                      </p:cBhvr>
                                    </p:animEffect>
                                    <p:anim calcmode="lin" valueType="num">
                                      <p:cBhvr>
                                        <p:cTn id="75" dur="1000" fill="hold"/>
                                        <p:tgtEl>
                                          <p:spTgt spid="10"/>
                                        </p:tgtEl>
                                        <p:attrNameLst>
                                          <p:attrName>ppt_x</p:attrName>
                                        </p:attrNameLst>
                                      </p:cBhvr>
                                      <p:tavLst>
                                        <p:tav tm="0">
                                          <p:val>
                                            <p:strVal val="#ppt_x"/>
                                          </p:val>
                                        </p:tav>
                                        <p:tav tm="100000">
                                          <p:val>
                                            <p:strVal val="#ppt_x"/>
                                          </p:val>
                                        </p:tav>
                                      </p:tavLst>
                                    </p:anim>
                                    <p:anim calcmode="lin" valueType="num">
                                      <p:cBhvr>
                                        <p:cTn id="7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6" presetClass="entr" presetSubtype="21"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barn(inVertical)">
                                      <p:cBhvr>
                                        <p:cTn id="8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34" grpId="0"/>
      <p:bldP spid="22" grpId="0" animBg="1"/>
      <p:bldP spid="21" grpId="0" animBg="1"/>
      <p:bldP spid="19" grpId="0" animBg="1"/>
      <p:bldP spid="20" grpId="0" animBg="1"/>
      <p:bldP spid="6" grpId="0" animBg="1"/>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78</a:t>
            </a:fld>
            <a:endParaRPr lang="en-US" dirty="0"/>
          </a:p>
        </p:txBody>
      </p:sp>
      <p:sp>
        <p:nvSpPr>
          <p:cNvPr id="7" name="Rectangle 6"/>
          <p:cNvSpPr/>
          <p:nvPr/>
        </p:nvSpPr>
        <p:spPr>
          <a:xfrm>
            <a:off x="395514" y="888781"/>
            <a:ext cx="8019143" cy="523220"/>
          </a:xfrm>
          <a:prstGeom prst="rect">
            <a:avLst/>
          </a:prstGeom>
        </p:spPr>
        <p:txBody>
          <a:bodyPr wrap="square">
            <a:spAutoFit/>
          </a:bodyPr>
          <a:lstStyle/>
          <a:p>
            <a:pPr marL="457200" indent="-457200">
              <a:buFont typeface="Wingdings" panose="05000000000000000000" pitchFamily="2" charset="2"/>
              <a:buChar char="v"/>
            </a:pPr>
            <a:r>
              <a:rPr lang="en-US" sz="2800" b="1" dirty="0" err="1" smtClean="0">
                <a:latin typeface="Times New Roman" panose="02020603050405020304" pitchFamily="18" charset="0"/>
                <a:cs typeface="Times New Roman" panose="02020603050405020304" pitchFamily="18" charset="0"/>
              </a:rPr>
              <a:t>Mạch</a:t>
            </a:r>
            <a:r>
              <a:rPr lang="en-US" sz="2800" b="1" dirty="0" smtClean="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mã hóa 4 đường sang 2 đường</a:t>
            </a:r>
          </a:p>
        </p:txBody>
      </p:sp>
      <p:graphicFrame>
        <p:nvGraphicFramePr>
          <p:cNvPr id="8" name="Table 7"/>
          <p:cNvGraphicFramePr>
            <a:graphicFrameLocks noGrp="1"/>
          </p:cNvGraphicFramePr>
          <p:nvPr>
            <p:extLst>
              <p:ext uri="{D42A27DB-BD31-4B8C-83A1-F6EECF244321}">
                <p14:modId xmlns:p14="http://schemas.microsoft.com/office/powerpoint/2010/main" val="3390320828"/>
              </p:ext>
            </p:extLst>
          </p:nvPr>
        </p:nvGraphicFramePr>
        <p:xfrm>
          <a:off x="2057400" y="2743201"/>
          <a:ext cx="3276600" cy="2554513"/>
        </p:xfrm>
        <a:graphic>
          <a:graphicData uri="http://schemas.openxmlformats.org/drawingml/2006/table">
            <a:tbl>
              <a:tblPr/>
              <a:tblGrid>
                <a:gridCol w="519885">
                  <a:extLst>
                    <a:ext uri="{9D8B030D-6E8A-4147-A177-3AD203B41FA5}">
                      <a16:colId xmlns:a16="http://schemas.microsoft.com/office/drawing/2014/main" val="20000"/>
                    </a:ext>
                  </a:extLst>
                </a:gridCol>
                <a:gridCol w="506606">
                  <a:extLst>
                    <a:ext uri="{9D8B030D-6E8A-4147-A177-3AD203B41FA5}">
                      <a16:colId xmlns:a16="http://schemas.microsoft.com/office/drawing/2014/main" val="20001"/>
                    </a:ext>
                  </a:extLst>
                </a:gridCol>
                <a:gridCol w="506606">
                  <a:extLst>
                    <a:ext uri="{9D8B030D-6E8A-4147-A177-3AD203B41FA5}">
                      <a16:colId xmlns:a16="http://schemas.microsoft.com/office/drawing/2014/main" val="20002"/>
                    </a:ext>
                  </a:extLst>
                </a:gridCol>
                <a:gridCol w="519885">
                  <a:extLst>
                    <a:ext uri="{9D8B030D-6E8A-4147-A177-3AD203B41FA5}">
                      <a16:colId xmlns:a16="http://schemas.microsoft.com/office/drawing/2014/main" val="20003"/>
                    </a:ext>
                  </a:extLst>
                </a:gridCol>
                <a:gridCol w="611809">
                  <a:extLst>
                    <a:ext uri="{9D8B030D-6E8A-4147-A177-3AD203B41FA5}">
                      <a16:colId xmlns:a16="http://schemas.microsoft.com/office/drawing/2014/main" val="20004"/>
                    </a:ext>
                  </a:extLst>
                </a:gridCol>
                <a:gridCol w="611809">
                  <a:extLst>
                    <a:ext uri="{9D8B030D-6E8A-4147-A177-3AD203B41FA5}">
                      <a16:colId xmlns:a16="http://schemas.microsoft.com/office/drawing/2014/main" val="20005"/>
                    </a:ext>
                  </a:extLst>
                </a:gridCol>
              </a:tblGrid>
              <a:tr h="595563">
                <a:tc>
                  <a:txBody>
                    <a:bodyPr/>
                    <a:lstStyle/>
                    <a:p>
                      <a:pPr algn="ctr">
                        <a:spcBef>
                          <a:spcPts val="600"/>
                        </a:spcBef>
                        <a:spcAft>
                          <a:spcPts val="0"/>
                        </a:spcAft>
                      </a:pPr>
                      <a:r>
                        <a:rPr lang="en-US" sz="2400" dirty="0">
                          <a:latin typeface="Times New Roman"/>
                          <a:ea typeface="Times New Roman"/>
                          <a:cs typeface="Times New Roman"/>
                        </a:rPr>
                        <a:t>X</a:t>
                      </a:r>
                      <a:r>
                        <a:rPr lang="en-US" sz="2400" baseline="-25000" dirty="0">
                          <a:latin typeface="Times New Roman"/>
                          <a:ea typeface="Times New Roman"/>
                          <a:cs typeface="Times New Roman"/>
                        </a:rPr>
                        <a:t>3</a:t>
                      </a:r>
                      <a:endParaRPr lang="en-US" sz="24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cs typeface="Times New Roman"/>
                        </a:rPr>
                        <a:t>X</a:t>
                      </a:r>
                      <a:r>
                        <a:rPr lang="en-US" sz="2400" baseline="-25000" dirty="0">
                          <a:latin typeface="Times New Roman"/>
                          <a:ea typeface="Times New Roman"/>
                          <a:cs typeface="Times New Roman"/>
                        </a:rPr>
                        <a:t>2</a:t>
                      </a:r>
                      <a:endParaRPr lang="en-US" sz="2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cs typeface="Times New Roman"/>
                        </a:rPr>
                        <a:t>X</a:t>
                      </a:r>
                      <a:r>
                        <a:rPr lang="en-US" sz="2400" baseline="-25000" dirty="0">
                          <a:latin typeface="Times New Roman"/>
                          <a:ea typeface="Times New Roman"/>
                          <a:cs typeface="Times New Roman"/>
                        </a:rPr>
                        <a:t>1</a:t>
                      </a:r>
                      <a:endParaRPr lang="en-US" sz="2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cs typeface="Times New Roman"/>
                        </a:rPr>
                        <a:t>X</a:t>
                      </a:r>
                      <a:r>
                        <a:rPr lang="en-US" sz="2400" baseline="-25000" dirty="0">
                          <a:latin typeface="Times New Roman"/>
                          <a:ea typeface="Times New Roman"/>
                          <a:cs typeface="Times New Roman"/>
                        </a:rPr>
                        <a:t>0</a:t>
                      </a:r>
                      <a:endParaRPr lang="en-US" sz="2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cs typeface="Times New Roman"/>
                        </a:rPr>
                        <a:t>Y</a:t>
                      </a:r>
                      <a:r>
                        <a:rPr lang="en-US" sz="2400" baseline="-25000" dirty="0">
                          <a:latin typeface="Times New Roman"/>
                          <a:ea typeface="Times New Roman"/>
                          <a:cs typeface="Times New Roman"/>
                        </a:rPr>
                        <a:t>2</a:t>
                      </a:r>
                      <a:endParaRPr lang="en-US" sz="24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a:latin typeface="Times New Roman"/>
                          <a:ea typeface="Times New Roman"/>
                          <a:cs typeface="Times New Roman"/>
                        </a:rPr>
                        <a:t>Y</a:t>
                      </a:r>
                      <a:r>
                        <a:rPr lang="en-US" sz="2400" baseline="-25000">
                          <a:latin typeface="Times New Roman"/>
                          <a:ea typeface="Times New Roman"/>
                          <a:cs typeface="Times New Roman"/>
                        </a:rPr>
                        <a:t>1</a:t>
                      </a:r>
                      <a:endParaRPr lang="en-US" sz="2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79759">
                <a:tc>
                  <a:txBody>
                    <a:bodyPr/>
                    <a:lstStyle/>
                    <a:p>
                      <a:pPr algn="ctr">
                        <a:spcBef>
                          <a:spcPts val="600"/>
                        </a:spcBef>
                        <a:spcAft>
                          <a:spcPts val="0"/>
                        </a:spcAft>
                      </a:pPr>
                      <a:r>
                        <a:rPr lang="en-US" sz="2400">
                          <a:latin typeface="Times New Roman"/>
                          <a:ea typeface="Times New Roman"/>
                          <a:cs typeface="Times New Roman"/>
                        </a:rPr>
                        <a:t>0</a:t>
                      </a:r>
                      <a:endParaRPr lang="en-US" sz="2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a:latin typeface="Times New Roman"/>
                          <a:ea typeface="Times New Roman"/>
                          <a:cs typeface="Times New Roman"/>
                        </a:rPr>
                        <a:t>0</a:t>
                      </a:r>
                      <a:endParaRPr lang="en-US" sz="2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a:latin typeface="Times New Roman"/>
                          <a:ea typeface="Times New Roman"/>
                          <a:cs typeface="Times New Roman"/>
                        </a:rPr>
                        <a:t>0</a:t>
                      </a:r>
                      <a:endParaRPr lang="en-US" sz="2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a:latin typeface="Times New Roman"/>
                          <a:ea typeface="Times New Roman"/>
                          <a:cs typeface="Times New Roman"/>
                        </a:rPr>
                        <a:t>1</a:t>
                      </a:r>
                      <a:endParaRPr lang="en-US" sz="2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a:latin typeface="Times New Roman"/>
                          <a:ea typeface="Times New Roman"/>
                          <a:cs typeface="Times New Roman"/>
                        </a:rPr>
                        <a:t>0</a:t>
                      </a:r>
                      <a:endParaRPr lang="en-US" sz="2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a:latin typeface="Times New Roman"/>
                          <a:ea typeface="Times New Roman"/>
                          <a:cs typeface="Times New Roman"/>
                        </a:rPr>
                        <a:t>0</a:t>
                      </a:r>
                      <a:endParaRPr lang="en-US" sz="2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79759">
                <a:tc>
                  <a:txBody>
                    <a:bodyPr/>
                    <a:lstStyle/>
                    <a:p>
                      <a:pPr algn="ctr">
                        <a:spcBef>
                          <a:spcPts val="600"/>
                        </a:spcBef>
                        <a:spcAft>
                          <a:spcPts val="0"/>
                        </a:spcAft>
                      </a:pPr>
                      <a:r>
                        <a:rPr lang="en-US" sz="2400">
                          <a:latin typeface="Times New Roman"/>
                          <a:ea typeface="Times New Roman"/>
                          <a:cs typeface="Times New Roman"/>
                        </a:rPr>
                        <a:t>0</a:t>
                      </a:r>
                      <a:endParaRPr lang="en-US" sz="2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a:latin typeface="Times New Roman"/>
                          <a:ea typeface="Times New Roman"/>
                          <a:cs typeface="Times New Roman"/>
                        </a:rPr>
                        <a:t>0</a:t>
                      </a:r>
                      <a:endParaRPr lang="en-US" sz="2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a:latin typeface="Times New Roman"/>
                          <a:ea typeface="Times New Roman"/>
                          <a:cs typeface="Times New Roman"/>
                        </a:rPr>
                        <a:t>1</a:t>
                      </a:r>
                      <a:endParaRPr lang="en-US" sz="2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Arial"/>
                          <a:cs typeface="Times New Roman"/>
                        </a:rPr>
                        <a:t>0</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a:latin typeface="Times New Roman"/>
                          <a:ea typeface="Times New Roman"/>
                          <a:cs typeface="Times New Roman"/>
                        </a:rPr>
                        <a:t>0</a:t>
                      </a:r>
                      <a:endParaRPr lang="en-US" sz="2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a:latin typeface="Times New Roman"/>
                          <a:ea typeface="Times New Roman"/>
                          <a:cs typeface="Times New Roman"/>
                        </a:rPr>
                        <a:t>1</a:t>
                      </a:r>
                      <a:endParaRPr lang="en-US" sz="2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79759">
                <a:tc>
                  <a:txBody>
                    <a:bodyPr/>
                    <a:lstStyle/>
                    <a:p>
                      <a:pPr algn="ctr">
                        <a:spcBef>
                          <a:spcPts val="600"/>
                        </a:spcBef>
                        <a:spcAft>
                          <a:spcPts val="0"/>
                        </a:spcAft>
                      </a:pPr>
                      <a:r>
                        <a:rPr lang="en-US" sz="2400">
                          <a:latin typeface="Times New Roman"/>
                          <a:ea typeface="Times New Roman"/>
                          <a:cs typeface="Times New Roman"/>
                        </a:rPr>
                        <a:t>0</a:t>
                      </a:r>
                      <a:endParaRPr lang="en-US" sz="2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a:latin typeface="Times New Roman"/>
                          <a:ea typeface="Times New Roman"/>
                          <a:cs typeface="Times New Roman"/>
                        </a:rPr>
                        <a:t>1</a:t>
                      </a:r>
                      <a:endParaRPr lang="en-US" sz="2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Arial"/>
                          <a:cs typeface="Times New Roman"/>
                        </a:rPr>
                        <a:t>0</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Arial"/>
                          <a:cs typeface="Times New Roman"/>
                        </a:rPr>
                        <a:t>0</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a:latin typeface="Times New Roman"/>
                          <a:ea typeface="Times New Roman"/>
                          <a:cs typeface="Times New Roman"/>
                        </a:rPr>
                        <a:t>1</a:t>
                      </a:r>
                      <a:endParaRPr lang="en-US" sz="2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a:latin typeface="Times New Roman"/>
                          <a:ea typeface="Times New Roman"/>
                          <a:cs typeface="Times New Roman"/>
                        </a:rPr>
                        <a:t>0</a:t>
                      </a:r>
                      <a:endParaRPr lang="en-US" sz="24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19673">
                <a:tc>
                  <a:txBody>
                    <a:bodyPr/>
                    <a:lstStyle/>
                    <a:p>
                      <a:pPr algn="ctr">
                        <a:spcBef>
                          <a:spcPts val="600"/>
                        </a:spcBef>
                        <a:spcAft>
                          <a:spcPts val="0"/>
                        </a:spcAft>
                      </a:pPr>
                      <a:r>
                        <a:rPr lang="en-US" sz="2400">
                          <a:latin typeface="Times New Roman"/>
                          <a:ea typeface="Times New Roman"/>
                          <a:cs typeface="Times New Roman"/>
                        </a:rPr>
                        <a:t>1</a:t>
                      </a:r>
                      <a:endParaRPr lang="en-US" sz="24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Arial"/>
                          <a:cs typeface="Times New Roman"/>
                        </a:rPr>
                        <a:t>0</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Arial"/>
                          <a:cs typeface="Times New Roman"/>
                        </a:rPr>
                        <a:t>0</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smtClean="0">
                          <a:latin typeface="Times New Roman"/>
                          <a:ea typeface="Times New Roman"/>
                          <a:cs typeface="Times New Roman"/>
                        </a:rPr>
                        <a:t>0</a:t>
                      </a:r>
                      <a:endParaRPr lang="en-US" sz="2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cs typeface="Times New Roman"/>
                        </a:rPr>
                        <a:t>1</a:t>
                      </a:r>
                      <a:endParaRPr lang="en-US" sz="24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pPr>
                      <a:r>
                        <a:rPr lang="en-US" sz="2400" dirty="0">
                          <a:latin typeface="Times New Roman"/>
                          <a:ea typeface="Times New Roman"/>
                          <a:cs typeface="Times New Roman"/>
                        </a:rPr>
                        <a:t>1</a:t>
                      </a:r>
                      <a:endParaRPr lang="en-US" sz="24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9" name="Rectangle 8"/>
          <p:cNvSpPr/>
          <p:nvPr/>
        </p:nvSpPr>
        <p:spPr>
          <a:xfrm>
            <a:off x="2057400" y="5791201"/>
            <a:ext cx="1218603"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 Mạch:</a:t>
            </a:r>
          </a:p>
        </p:txBody>
      </p:sp>
      <p:sp>
        <p:nvSpPr>
          <p:cNvPr id="22" name="Rectangle 21"/>
          <p:cNvSpPr/>
          <p:nvPr/>
        </p:nvSpPr>
        <p:spPr>
          <a:xfrm>
            <a:off x="1905000" y="1887775"/>
            <a:ext cx="3124200" cy="461665"/>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 Bảng trạng thái:</a:t>
            </a:r>
          </a:p>
        </p:txBody>
      </p:sp>
      <p:pic>
        <p:nvPicPr>
          <p:cNvPr id="2044930" name="Picture 2"/>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6705600" y="3124200"/>
            <a:ext cx="1813560" cy="533400"/>
          </a:xfrm>
          <a:prstGeom prst="rect">
            <a:avLst/>
          </a:prstGeom>
          <a:noFill/>
        </p:spPr>
      </p:pic>
      <p:pic>
        <p:nvPicPr>
          <p:cNvPr id="2044929"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705600" y="3733800"/>
            <a:ext cx="1831340" cy="533400"/>
          </a:xfrm>
          <a:prstGeom prst="rect">
            <a:avLst/>
          </a:prstGeom>
          <a:noFill/>
        </p:spPr>
      </p:pic>
      <p:sp>
        <p:nvSpPr>
          <p:cNvPr id="2044932" name="Rectangle 4"/>
          <p:cNvSpPr>
            <a:spLocks noChangeArrowheads="1"/>
          </p:cNvSpPr>
          <p:nvPr/>
        </p:nvSpPr>
        <p:spPr bwMode="auto">
          <a:xfrm>
            <a:off x="2327276" y="63448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latin typeface="Arial" pitchFamily="34" charset="0"/>
              <a:cs typeface="Arial" pitchFamily="34" charset="0"/>
            </a:endParaRPr>
          </a:p>
        </p:txBody>
      </p:sp>
      <p:sp>
        <p:nvSpPr>
          <p:cNvPr id="14" name="Title 1"/>
          <p:cNvSpPr>
            <a:spLocks noGrp="1"/>
          </p:cNvSpPr>
          <p:nvPr>
            <p:ph type="title"/>
          </p:nvPr>
        </p:nvSpPr>
        <p:spPr>
          <a:xfrm>
            <a:off x="80735" y="104962"/>
            <a:ext cx="10543721" cy="715962"/>
          </a:xfrm>
        </p:spPr>
        <p:txBody>
          <a:bodyPr vert="horz" lIns="91440" tIns="45720" rIns="91440" bIns="45720" rtlCol="0" anchor="ctr">
            <a:noAutofit/>
          </a:bodyPr>
          <a:lstStyle/>
          <a:p>
            <a:pPr marL="514350" indent="-514350" algn="l">
              <a:buFont typeface="+mj-lt"/>
              <a:buAutoNum type="arabicPeriod"/>
              <a:defRPr/>
            </a:pPr>
            <a:r>
              <a:rPr lang="en-US" sz="3200" b="1" dirty="0" err="1">
                <a:solidFill>
                  <a:srgbClr val="C00000"/>
                </a:solidFill>
                <a:latin typeface="Times New Roman" panose="02020603050405020304" pitchFamily="18" charset="0"/>
                <a:cs typeface="Times New Roman" panose="02020603050405020304" pitchFamily="18" charset="0"/>
              </a:rPr>
              <a:t>M</a:t>
            </a:r>
            <a:r>
              <a:rPr lang="en-US" sz="3200" b="1" dirty="0" err="1" smtClean="0">
                <a:solidFill>
                  <a:srgbClr val="C00000"/>
                </a:solidFill>
                <a:latin typeface="Times New Roman" panose="02020603050405020304" pitchFamily="18" charset="0"/>
                <a:cs typeface="Times New Roman" panose="02020603050405020304" pitchFamily="18" charset="0"/>
              </a:rPr>
              <a:t>ạch</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mã</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hóa</a:t>
            </a:r>
            <a:r>
              <a:rPr lang="en-US" sz="3200" b="1" dirty="0" smtClean="0">
                <a:solidFill>
                  <a:srgbClr val="C00000"/>
                </a:solidFill>
                <a:latin typeface="Times New Roman" panose="02020603050405020304" pitchFamily="18" charset="0"/>
                <a:cs typeface="Times New Roman" panose="02020603050405020304" pitchFamily="18" charset="0"/>
              </a:rPr>
              <a:t> (2)</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10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2044930"/>
                                        </p:tgtEl>
                                        <p:attrNameLst>
                                          <p:attrName>style.visibility</p:attrName>
                                        </p:attrNameLst>
                                      </p:cBhvr>
                                      <p:to>
                                        <p:strVal val="visible"/>
                                      </p:to>
                                    </p:set>
                                    <p:animEffect transition="in" filter="barn(inVertical)">
                                      <p:cBhvr>
                                        <p:cTn id="26" dur="500"/>
                                        <p:tgtEl>
                                          <p:spTgt spid="2044930"/>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2044929"/>
                                        </p:tgtEl>
                                        <p:attrNameLst>
                                          <p:attrName>style.visibility</p:attrName>
                                        </p:attrNameLst>
                                      </p:cBhvr>
                                      <p:to>
                                        <p:strVal val="visible"/>
                                      </p:to>
                                    </p:set>
                                    <p:animEffect transition="in" filter="barn(inVertical)">
                                      <p:cBhvr>
                                        <p:cTn id="31" dur="500"/>
                                        <p:tgtEl>
                                          <p:spTgt spid="2044929"/>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2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79</a:t>
            </a:fld>
            <a:endParaRPr lang="en-US" dirty="0"/>
          </a:p>
        </p:txBody>
      </p:sp>
      <p:sp>
        <p:nvSpPr>
          <p:cNvPr id="2049025" name="Rectangle 1"/>
          <p:cNvSpPr>
            <a:spLocks noChangeArrowheads="1"/>
          </p:cNvSpPr>
          <p:nvPr/>
        </p:nvSpPr>
        <p:spPr bwMode="auto">
          <a:xfrm>
            <a:off x="707571" y="870519"/>
            <a:ext cx="5141686"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457200" indent="-457200" algn="just">
              <a:buFont typeface="Wingdings" panose="05000000000000000000" pitchFamily="2" charset="2"/>
              <a:buChar char="v"/>
            </a:pPr>
            <a:r>
              <a:rPr lang="vi-VN" sz="2800" b="1" dirty="0" smtClean="0">
                <a:latin typeface="Times New Roman" panose="02020603050405020304" pitchFamily="18" charset="0"/>
                <a:ea typeface="Arial" pitchFamily="34" charset="0"/>
                <a:cs typeface="Times New Roman" panose="02020603050405020304" pitchFamily="18" charset="0"/>
              </a:rPr>
              <a:t>Khảo </a:t>
            </a:r>
            <a:r>
              <a:rPr lang="vi-VN" sz="2800" b="1" dirty="0">
                <a:latin typeface="Times New Roman" panose="02020603050405020304" pitchFamily="18" charset="0"/>
                <a:ea typeface="Arial" pitchFamily="34" charset="0"/>
                <a:cs typeface="Times New Roman" panose="02020603050405020304" pitchFamily="18" charset="0"/>
              </a:rPr>
              <a:t>sát </a:t>
            </a:r>
            <a:r>
              <a:rPr lang="vi-VN" sz="2800" b="1" dirty="0" smtClean="0">
                <a:latin typeface="Times New Roman" panose="02020603050405020304" pitchFamily="18" charset="0"/>
                <a:ea typeface="Arial" pitchFamily="34" charset="0"/>
                <a:cs typeface="Times New Roman" panose="02020603050405020304" pitchFamily="18" charset="0"/>
              </a:rPr>
              <a:t>IC</a:t>
            </a:r>
            <a:r>
              <a:rPr lang="en-US" sz="2800" b="1" dirty="0" smtClean="0">
                <a:latin typeface="Times New Roman" panose="02020603050405020304" pitchFamily="18" charset="0"/>
                <a:ea typeface="Arial" pitchFamily="34" charset="0"/>
                <a:cs typeface="Times New Roman" panose="02020603050405020304" pitchFamily="18" charset="0"/>
              </a:rPr>
              <a:t> </a:t>
            </a:r>
            <a:r>
              <a:rPr lang="en-US" sz="2800" b="1" dirty="0" err="1" smtClean="0">
                <a:latin typeface="Times New Roman" panose="02020603050405020304" pitchFamily="18" charset="0"/>
                <a:ea typeface="Arial" pitchFamily="34" charset="0"/>
                <a:cs typeface="Times New Roman" panose="02020603050405020304" pitchFamily="18" charset="0"/>
              </a:rPr>
              <a:t>mã</a:t>
            </a:r>
            <a:r>
              <a:rPr lang="en-US" sz="2800" b="1" dirty="0" smtClean="0">
                <a:latin typeface="Times New Roman" panose="02020603050405020304" pitchFamily="18" charset="0"/>
                <a:ea typeface="Arial" pitchFamily="34" charset="0"/>
                <a:cs typeface="Times New Roman" panose="02020603050405020304" pitchFamily="18" charset="0"/>
              </a:rPr>
              <a:t> </a:t>
            </a:r>
            <a:r>
              <a:rPr lang="en-US" sz="2800" b="1" dirty="0" err="1" smtClean="0">
                <a:latin typeface="Times New Roman" panose="02020603050405020304" pitchFamily="18" charset="0"/>
                <a:ea typeface="Arial" pitchFamily="34" charset="0"/>
                <a:cs typeface="Times New Roman" panose="02020603050405020304" pitchFamily="18" charset="0"/>
              </a:rPr>
              <a:t>hóa</a:t>
            </a:r>
            <a:r>
              <a:rPr lang="en-US" sz="2800" b="1" dirty="0" smtClean="0">
                <a:latin typeface="Times New Roman" panose="02020603050405020304" pitchFamily="18" charset="0"/>
                <a:ea typeface="Arial" pitchFamily="34" charset="0"/>
                <a:cs typeface="Times New Roman" panose="02020603050405020304" pitchFamily="18" charset="0"/>
              </a:rPr>
              <a:t> </a:t>
            </a:r>
            <a:r>
              <a:rPr lang="en-US" sz="2800" b="1" dirty="0">
                <a:latin typeface="Times New Roman" panose="02020603050405020304" pitchFamily="18" charset="0"/>
                <a:ea typeface="Arial" pitchFamily="34" charset="0"/>
                <a:cs typeface="Times New Roman" panose="02020603050405020304" pitchFamily="18" charset="0"/>
              </a:rPr>
              <a:t>74148</a:t>
            </a:r>
            <a:r>
              <a:rPr lang="vi-VN" sz="2800" b="1" dirty="0">
                <a:latin typeface="Times New Roman" panose="02020603050405020304" pitchFamily="18" charset="0"/>
                <a:ea typeface="Arial" pitchFamily="34" charset="0"/>
                <a:cs typeface="Times New Roman" panose="02020603050405020304" pitchFamily="18" charset="0"/>
              </a:rPr>
              <a:t>.</a:t>
            </a:r>
            <a:endParaRPr lang="vi-VN" sz="3600" dirty="0">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686596936"/>
              </p:ext>
            </p:extLst>
          </p:nvPr>
        </p:nvGraphicFramePr>
        <p:xfrm>
          <a:off x="4728028" y="1687286"/>
          <a:ext cx="6400804" cy="4267982"/>
        </p:xfrm>
        <a:graphic>
          <a:graphicData uri="http://schemas.openxmlformats.org/drawingml/2006/table">
            <a:tbl>
              <a:tblPr/>
              <a:tblGrid>
                <a:gridCol w="1169365">
                  <a:extLst>
                    <a:ext uri="{9D8B030D-6E8A-4147-A177-3AD203B41FA5}">
                      <a16:colId xmlns:a16="http://schemas.microsoft.com/office/drawing/2014/main" val="20000"/>
                    </a:ext>
                  </a:extLst>
                </a:gridCol>
                <a:gridCol w="364286">
                  <a:extLst>
                    <a:ext uri="{9D8B030D-6E8A-4147-A177-3AD203B41FA5}">
                      <a16:colId xmlns:a16="http://schemas.microsoft.com/office/drawing/2014/main" val="20001"/>
                    </a:ext>
                  </a:extLst>
                </a:gridCol>
                <a:gridCol w="341430">
                  <a:extLst>
                    <a:ext uri="{9D8B030D-6E8A-4147-A177-3AD203B41FA5}">
                      <a16:colId xmlns:a16="http://schemas.microsoft.com/office/drawing/2014/main" val="20002"/>
                    </a:ext>
                  </a:extLst>
                </a:gridCol>
                <a:gridCol w="341430">
                  <a:extLst>
                    <a:ext uri="{9D8B030D-6E8A-4147-A177-3AD203B41FA5}">
                      <a16:colId xmlns:a16="http://schemas.microsoft.com/office/drawing/2014/main" val="20003"/>
                    </a:ext>
                  </a:extLst>
                </a:gridCol>
                <a:gridCol w="341430">
                  <a:extLst>
                    <a:ext uri="{9D8B030D-6E8A-4147-A177-3AD203B41FA5}">
                      <a16:colId xmlns:a16="http://schemas.microsoft.com/office/drawing/2014/main" val="20004"/>
                    </a:ext>
                  </a:extLst>
                </a:gridCol>
                <a:gridCol w="341430">
                  <a:extLst>
                    <a:ext uri="{9D8B030D-6E8A-4147-A177-3AD203B41FA5}">
                      <a16:colId xmlns:a16="http://schemas.microsoft.com/office/drawing/2014/main" val="20005"/>
                    </a:ext>
                  </a:extLst>
                </a:gridCol>
                <a:gridCol w="341430">
                  <a:extLst>
                    <a:ext uri="{9D8B030D-6E8A-4147-A177-3AD203B41FA5}">
                      <a16:colId xmlns:a16="http://schemas.microsoft.com/office/drawing/2014/main" val="20006"/>
                    </a:ext>
                  </a:extLst>
                </a:gridCol>
                <a:gridCol w="341430">
                  <a:extLst>
                    <a:ext uri="{9D8B030D-6E8A-4147-A177-3AD203B41FA5}">
                      <a16:colId xmlns:a16="http://schemas.microsoft.com/office/drawing/2014/main" val="20007"/>
                    </a:ext>
                  </a:extLst>
                </a:gridCol>
                <a:gridCol w="342857">
                  <a:extLst>
                    <a:ext uri="{9D8B030D-6E8A-4147-A177-3AD203B41FA5}">
                      <a16:colId xmlns:a16="http://schemas.microsoft.com/office/drawing/2014/main" val="20008"/>
                    </a:ext>
                  </a:extLst>
                </a:gridCol>
                <a:gridCol w="412143">
                  <a:extLst>
                    <a:ext uri="{9D8B030D-6E8A-4147-A177-3AD203B41FA5}">
                      <a16:colId xmlns:a16="http://schemas.microsoft.com/office/drawing/2014/main" val="20009"/>
                    </a:ext>
                  </a:extLst>
                </a:gridCol>
                <a:gridCol w="412143">
                  <a:extLst>
                    <a:ext uri="{9D8B030D-6E8A-4147-A177-3AD203B41FA5}">
                      <a16:colId xmlns:a16="http://schemas.microsoft.com/office/drawing/2014/main" val="20010"/>
                    </a:ext>
                  </a:extLst>
                </a:gridCol>
                <a:gridCol w="412143">
                  <a:extLst>
                    <a:ext uri="{9D8B030D-6E8A-4147-A177-3AD203B41FA5}">
                      <a16:colId xmlns:a16="http://schemas.microsoft.com/office/drawing/2014/main" val="20011"/>
                    </a:ext>
                  </a:extLst>
                </a:gridCol>
                <a:gridCol w="412143">
                  <a:extLst>
                    <a:ext uri="{9D8B030D-6E8A-4147-A177-3AD203B41FA5}">
                      <a16:colId xmlns:a16="http://schemas.microsoft.com/office/drawing/2014/main" val="20012"/>
                    </a:ext>
                  </a:extLst>
                </a:gridCol>
                <a:gridCol w="413572">
                  <a:extLst>
                    <a:ext uri="{9D8B030D-6E8A-4147-A177-3AD203B41FA5}">
                      <a16:colId xmlns:a16="http://schemas.microsoft.com/office/drawing/2014/main" val="20013"/>
                    </a:ext>
                  </a:extLst>
                </a:gridCol>
                <a:gridCol w="413572">
                  <a:extLst>
                    <a:ext uri="{9D8B030D-6E8A-4147-A177-3AD203B41FA5}">
                      <a16:colId xmlns:a16="http://schemas.microsoft.com/office/drawing/2014/main" val="20014"/>
                    </a:ext>
                  </a:extLst>
                </a:gridCol>
              </a:tblGrid>
              <a:tr h="60269">
                <a:tc rowSpan="2">
                  <a:txBody>
                    <a:bodyPr/>
                    <a:lstStyle/>
                    <a:p>
                      <a:pPr algn="ctr">
                        <a:spcAft>
                          <a:spcPts val="0"/>
                        </a:spcAft>
                      </a:pPr>
                      <a:r>
                        <a:rPr lang="vi-VN" sz="1800" b="1" dirty="0">
                          <a:latin typeface="Times New Roman"/>
                          <a:ea typeface="Arial"/>
                          <a:cs typeface="Times New Roman"/>
                        </a:rPr>
                        <a:t>Trạng thái</a:t>
                      </a:r>
                      <a:endParaRPr lang="en-US" sz="18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9">
                  <a:txBody>
                    <a:bodyPr/>
                    <a:lstStyle/>
                    <a:p>
                      <a:pPr algn="ctr">
                        <a:spcAft>
                          <a:spcPts val="0"/>
                        </a:spcAft>
                      </a:pPr>
                      <a:r>
                        <a:rPr lang="vi-VN" sz="1800" b="1" dirty="0">
                          <a:latin typeface="Times New Roman"/>
                          <a:ea typeface="Arial"/>
                          <a:cs typeface="Times New Roman"/>
                        </a:rPr>
                        <a:t>Ngõ vào</a:t>
                      </a:r>
                      <a:endParaRPr lang="en-US" sz="1800" dirty="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a:spcAft>
                          <a:spcPts val="0"/>
                        </a:spcAft>
                      </a:pPr>
                      <a:r>
                        <a:rPr lang="vi-VN" sz="1800" b="1">
                          <a:latin typeface="Times New Roman"/>
                          <a:ea typeface="Arial"/>
                          <a:cs typeface="Times New Roman"/>
                        </a:rPr>
                        <a:t>Ngõ ra</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2930">
                <a:tc vMerge="1">
                  <a:txBody>
                    <a:bodyPr/>
                    <a:lstStyle/>
                    <a:p>
                      <a:endParaRPr lang="en-US"/>
                    </a:p>
                  </a:txBody>
                  <a:tcPr/>
                </a:tc>
                <a:tc>
                  <a:txBody>
                    <a:bodyPr/>
                    <a:lstStyle/>
                    <a:p>
                      <a:pPr algn="ctr">
                        <a:spcAft>
                          <a:spcPts val="0"/>
                        </a:spcAft>
                      </a:pPr>
                      <a:r>
                        <a:rPr lang="vi-VN" sz="1800">
                          <a:latin typeface="Times New Roman"/>
                          <a:ea typeface="Arial"/>
                          <a:cs typeface="Times New Roman"/>
                        </a:rPr>
                        <a:t>E</a:t>
                      </a:r>
                      <a:r>
                        <a:rPr lang="vi-VN" sz="1800" baseline="-25000">
                          <a:latin typeface="Times New Roman"/>
                          <a:ea typeface="Arial"/>
                          <a:cs typeface="Times New Roman"/>
                        </a:rPr>
                        <a:t>i</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a:latin typeface="Times New Roman"/>
                          <a:ea typeface="Arial"/>
                          <a:cs typeface="Times New Roman"/>
                        </a:rPr>
                        <a:t>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a:latin typeface="Times New Roman"/>
                          <a:ea typeface="Arial"/>
                          <a:cs typeface="Times New Roman"/>
                        </a:rPr>
                        <a:t>6</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a:latin typeface="Times New Roman"/>
                          <a:ea typeface="Arial"/>
                          <a:cs typeface="Times New Roman"/>
                        </a:rPr>
                        <a:t>5</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a:latin typeface="Times New Roman"/>
                          <a:ea typeface="Arial"/>
                          <a:cs typeface="Times New Roman"/>
                        </a:rPr>
                        <a:t>4</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a:latin typeface="Times New Roman"/>
                          <a:ea typeface="Arial"/>
                          <a:cs typeface="Times New Roman"/>
                        </a:rPr>
                        <a:t>3</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a:latin typeface="Times New Roman"/>
                          <a:ea typeface="Arial"/>
                          <a:cs typeface="Times New Roman"/>
                        </a:rPr>
                        <a:t>2</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a:latin typeface="Times New Roman"/>
                          <a:ea typeface="Arial"/>
                          <a:cs typeface="Times New Roman"/>
                        </a:rPr>
                        <a:t>1</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a:latin typeface="Times New Roman"/>
                          <a:ea typeface="Arial"/>
                          <a:cs typeface="Times New Roman"/>
                        </a:rPr>
                        <a:t>0</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800">
                          <a:latin typeface="Times New Roman"/>
                          <a:ea typeface="Arial"/>
                          <a:cs typeface="Times New Roman"/>
                        </a:rPr>
                        <a:t>A</a:t>
                      </a:r>
                      <a:r>
                        <a:rPr lang="vi-VN" sz="1800" baseline="-25000">
                          <a:latin typeface="Times New Roman"/>
                          <a:ea typeface="Arial"/>
                          <a:cs typeface="Times New Roman"/>
                        </a:rPr>
                        <a:t>2</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800">
                          <a:latin typeface="Times New Roman"/>
                          <a:ea typeface="Arial"/>
                          <a:cs typeface="Times New Roman"/>
                        </a:rPr>
                        <a:t>A</a:t>
                      </a:r>
                      <a:r>
                        <a:rPr lang="vi-VN" sz="1800" baseline="-250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800">
                          <a:latin typeface="Times New Roman"/>
                          <a:ea typeface="Arial"/>
                          <a:cs typeface="Times New Roman"/>
                        </a:rPr>
                        <a:t>A</a:t>
                      </a:r>
                      <a:r>
                        <a:rPr lang="vi-VN" sz="1800" baseline="-25000">
                          <a:latin typeface="Times New Roman"/>
                          <a:ea typeface="Arial"/>
                          <a:cs typeface="Times New Roman"/>
                        </a:rPr>
                        <a:t>0</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800">
                          <a:latin typeface="Times New Roman"/>
                          <a:ea typeface="Arial"/>
                          <a:cs typeface="Times New Roman"/>
                        </a:rPr>
                        <a:t>G</a:t>
                      </a:r>
                      <a:r>
                        <a:rPr lang="vi-VN" sz="1800" baseline="-25000">
                          <a:latin typeface="Times New Roman"/>
                          <a:ea typeface="Arial"/>
                          <a:cs typeface="Times New Roman"/>
                        </a:rPr>
                        <a:t>S</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800">
                          <a:latin typeface="Times New Roman"/>
                          <a:ea typeface="Arial"/>
                          <a:cs typeface="Times New Roman"/>
                        </a:rPr>
                        <a:t>E</a:t>
                      </a:r>
                      <a:r>
                        <a:rPr lang="en-US" sz="1800" baseline="-25000">
                          <a:latin typeface="Times New Roman"/>
                          <a:ea typeface="Arial"/>
                          <a:cs typeface="Times New Roman"/>
                        </a:rPr>
                        <a:t>o</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3229">
                <a:tc>
                  <a:txBody>
                    <a:bodyPr/>
                    <a:lstStyle/>
                    <a:p>
                      <a:pPr algn="ctr">
                        <a:spcAft>
                          <a:spcPts val="0"/>
                        </a:spcAft>
                      </a:pPr>
                      <a:r>
                        <a:rPr lang="vi-VN" sz="1800">
                          <a:latin typeface="Times New Roman"/>
                          <a:ea typeface="Arial"/>
                          <a:cs typeface="Times New Roman"/>
                        </a:rPr>
                        <a:t>0</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800">
                          <a:latin typeface="Times New Roman"/>
                          <a:ea typeface="Arial"/>
                          <a:cs typeface="Times New Roman"/>
                        </a:rPr>
                        <a:t>0</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a:latin typeface="Times New Roman"/>
                          <a:ea typeface="Arial"/>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a:latin typeface="Times New Roman"/>
                          <a:ea typeface="Arial"/>
                          <a:cs typeface="Times New Roman"/>
                        </a:rPr>
                        <a:t>0</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800">
                          <a:latin typeface="Times New Roman"/>
                          <a:ea typeface="Arial"/>
                          <a:cs typeface="Times New Roman"/>
                        </a:rPr>
                        <a:t>0</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1010">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algn="ctr">
                        <a:spcAft>
                          <a:spcPts val="0"/>
                        </a:spcAft>
                      </a:pPr>
                      <a:r>
                        <a:rPr lang="vi-VN" sz="1800">
                          <a:latin typeface="Times New Roman"/>
                          <a:ea typeface="Arial"/>
                          <a:cs typeface="Times New Roman"/>
                        </a:rPr>
                        <a:t>0</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algn="ctr">
                        <a:spcAft>
                          <a:spcPts val="0"/>
                        </a:spcAft>
                      </a:pPr>
                      <a:r>
                        <a:rPr lang="en-US" sz="1800" dirty="0">
                          <a:latin typeface="Times New Roman"/>
                          <a:ea typeface="Arial"/>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1</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0</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x</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0</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0</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3"/>
                  </a:ext>
                </a:extLst>
              </a:tr>
              <a:tr h="365069">
                <a:tc>
                  <a:txBody>
                    <a:bodyPr/>
                    <a:lstStyle/>
                    <a:p>
                      <a:pPr algn="ctr">
                        <a:spcAft>
                          <a:spcPts val="0"/>
                        </a:spcAft>
                      </a:pPr>
                      <a:r>
                        <a:rPr lang="vi-VN" sz="1800">
                          <a:latin typeface="Times New Roman"/>
                          <a:ea typeface="Arial"/>
                          <a:cs typeface="Times New Roman"/>
                        </a:rPr>
                        <a:t>2</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algn="ctr">
                        <a:spcAft>
                          <a:spcPts val="0"/>
                        </a:spcAft>
                      </a:pPr>
                      <a:r>
                        <a:rPr lang="vi-VN" sz="1800">
                          <a:latin typeface="Times New Roman"/>
                          <a:ea typeface="Arial"/>
                          <a:cs typeface="Times New Roman"/>
                        </a:rPr>
                        <a:t>0</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algn="ctr">
                        <a:spcAft>
                          <a:spcPts val="0"/>
                        </a:spcAft>
                      </a:pPr>
                      <a:r>
                        <a:rPr lang="en-US" sz="1800">
                          <a:latin typeface="Times New Roman"/>
                          <a:ea typeface="Arial"/>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1</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1</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0</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dirty="0">
                          <a:latin typeface="Times New Roman"/>
                          <a:ea typeface="Arial"/>
                          <a:cs typeface="Times New Roman"/>
                        </a:rPr>
                        <a:t>x</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x</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0</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0</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4"/>
                  </a:ext>
                </a:extLst>
              </a:tr>
              <a:tr h="365069">
                <a:tc>
                  <a:txBody>
                    <a:bodyPr/>
                    <a:lstStyle/>
                    <a:p>
                      <a:pPr algn="ctr">
                        <a:spcAft>
                          <a:spcPts val="0"/>
                        </a:spcAft>
                      </a:pPr>
                      <a:r>
                        <a:rPr lang="vi-VN" sz="1800">
                          <a:latin typeface="Times New Roman"/>
                          <a:ea typeface="Arial"/>
                          <a:cs typeface="Times New Roman"/>
                        </a:rPr>
                        <a:t>3</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algn="ctr">
                        <a:spcAft>
                          <a:spcPts val="0"/>
                        </a:spcAft>
                      </a:pPr>
                      <a:r>
                        <a:rPr lang="vi-VN" sz="1800">
                          <a:latin typeface="Times New Roman"/>
                          <a:ea typeface="Arial"/>
                          <a:cs typeface="Times New Roman"/>
                        </a:rPr>
                        <a:t>0</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algn="ctr">
                        <a:spcAft>
                          <a:spcPts val="0"/>
                        </a:spcAft>
                      </a:pPr>
                      <a:r>
                        <a:rPr lang="en-US" sz="1800">
                          <a:latin typeface="Times New Roman"/>
                          <a:ea typeface="Arial"/>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1</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1</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1</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0</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x</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x</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x</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0</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0</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0</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5"/>
                  </a:ext>
                </a:extLst>
              </a:tr>
              <a:tr h="365069">
                <a:tc>
                  <a:txBody>
                    <a:bodyPr/>
                    <a:lstStyle/>
                    <a:p>
                      <a:pPr algn="ctr">
                        <a:spcAft>
                          <a:spcPts val="0"/>
                        </a:spcAft>
                      </a:pPr>
                      <a:r>
                        <a:rPr lang="vi-VN" sz="1800">
                          <a:latin typeface="Times New Roman"/>
                          <a:ea typeface="Arial"/>
                          <a:cs typeface="Times New Roman"/>
                        </a:rPr>
                        <a:t>4</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algn="ctr">
                        <a:spcAft>
                          <a:spcPts val="0"/>
                        </a:spcAft>
                      </a:pPr>
                      <a:r>
                        <a:rPr lang="vi-VN" sz="1800">
                          <a:latin typeface="Times New Roman"/>
                          <a:ea typeface="Arial"/>
                          <a:cs typeface="Times New Roman"/>
                        </a:rPr>
                        <a:t>0</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algn="ctr">
                        <a:spcAft>
                          <a:spcPts val="0"/>
                        </a:spcAft>
                      </a:pPr>
                      <a:r>
                        <a:rPr lang="en-US" sz="1800">
                          <a:latin typeface="Times New Roman"/>
                          <a:ea typeface="Arial"/>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1</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1</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0</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x</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x</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x</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x</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0</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0</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6"/>
                  </a:ext>
                </a:extLst>
              </a:tr>
              <a:tr h="365069">
                <a:tc>
                  <a:txBody>
                    <a:bodyPr/>
                    <a:lstStyle/>
                    <a:p>
                      <a:pPr algn="ctr">
                        <a:spcAft>
                          <a:spcPts val="0"/>
                        </a:spcAft>
                      </a:pPr>
                      <a:r>
                        <a:rPr lang="vi-VN" sz="1800">
                          <a:latin typeface="Times New Roman"/>
                          <a:ea typeface="Arial"/>
                          <a:cs typeface="Times New Roman"/>
                        </a:rPr>
                        <a:t>5</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algn="ctr">
                        <a:spcAft>
                          <a:spcPts val="0"/>
                        </a:spcAft>
                      </a:pPr>
                      <a:r>
                        <a:rPr lang="vi-VN" sz="1800">
                          <a:latin typeface="Times New Roman"/>
                          <a:ea typeface="Arial"/>
                          <a:cs typeface="Times New Roman"/>
                        </a:rPr>
                        <a:t>0</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algn="ctr">
                        <a:spcAft>
                          <a:spcPts val="0"/>
                        </a:spcAft>
                      </a:pPr>
                      <a:r>
                        <a:rPr lang="en-US" sz="1800">
                          <a:latin typeface="Times New Roman"/>
                          <a:ea typeface="Arial"/>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1</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0</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x</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x</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x</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x</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x</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0</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0</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0</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7"/>
                  </a:ext>
                </a:extLst>
              </a:tr>
              <a:tr h="365069">
                <a:tc>
                  <a:txBody>
                    <a:bodyPr/>
                    <a:lstStyle/>
                    <a:p>
                      <a:pPr algn="ctr">
                        <a:spcAft>
                          <a:spcPts val="0"/>
                        </a:spcAft>
                      </a:pPr>
                      <a:r>
                        <a:rPr lang="vi-VN" sz="1800">
                          <a:latin typeface="Times New Roman"/>
                          <a:ea typeface="Arial"/>
                          <a:cs typeface="Times New Roman"/>
                        </a:rPr>
                        <a:t>6</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algn="ctr">
                        <a:spcAft>
                          <a:spcPts val="0"/>
                        </a:spcAft>
                      </a:pPr>
                      <a:r>
                        <a:rPr lang="vi-VN" sz="1800">
                          <a:latin typeface="Times New Roman"/>
                          <a:ea typeface="Arial"/>
                          <a:cs typeface="Times New Roman"/>
                        </a:rPr>
                        <a:t>0</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algn="ctr">
                        <a:spcAft>
                          <a:spcPts val="0"/>
                        </a:spcAft>
                      </a:pPr>
                      <a:r>
                        <a:rPr lang="en-US" sz="1800">
                          <a:latin typeface="Times New Roman"/>
                          <a:ea typeface="Arial"/>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0</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x</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x</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x</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x</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x</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x</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0</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0</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0</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8"/>
                  </a:ext>
                </a:extLst>
              </a:tr>
              <a:tr h="365069">
                <a:tc>
                  <a:txBody>
                    <a:bodyPr/>
                    <a:lstStyle/>
                    <a:p>
                      <a:pPr algn="ctr">
                        <a:spcAft>
                          <a:spcPts val="0"/>
                        </a:spcAft>
                      </a:pPr>
                      <a:r>
                        <a:rPr lang="vi-VN" sz="1800">
                          <a:latin typeface="Times New Roman"/>
                          <a:ea typeface="Arial"/>
                          <a:cs typeface="Times New Roman"/>
                        </a:rPr>
                        <a:t>7</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algn="ctr">
                        <a:spcAft>
                          <a:spcPts val="0"/>
                        </a:spcAft>
                      </a:pPr>
                      <a:r>
                        <a:rPr lang="vi-VN" sz="1800">
                          <a:latin typeface="Times New Roman"/>
                          <a:ea typeface="Arial"/>
                          <a:cs typeface="Times New Roman"/>
                        </a:rPr>
                        <a:t>0</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algn="ctr">
                        <a:spcAft>
                          <a:spcPts val="0"/>
                        </a:spcAft>
                      </a:pPr>
                      <a:r>
                        <a:rPr lang="en-US" sz="1800">
                          <a:latin typeface="Times New Roman"/>
                          <a:ea typeface="Arial"/>
                          <a:cs typeface="Times New Roman"/>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x</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x</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x</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x</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x</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x</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en-US" sz="1800">
                          <a:latin typeface="Times New Roman"/>
                          <a:ea typeface="Arial"/>
                          <a:cs typeface="Times New Roman"/>
                        </a:rPr>
                        <a:t>x</a:t>
                      </a: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0</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0</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0</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0</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9"/>
                  </a:ext>
                </a:extLst>
              </a:tr>
              <a:tr h="365069">
                <a:tc>
                  <a:txBody>
                    <a:bodyPr/>
                    <a:lstStyle/>
                    <a:p>
                      <a:pPr algn="ctr">
                        <a:spcAft>
                          <a:spcPts val="0"/>
                        </a:spcAft>
                      </a:pPr>
                      <a:r>
                        <a:rPr lang="vi-VN" sz="1800">
                          <a:latin typeface="Times New Roman"/>
                          <a:ea typeface="Arial"/>
                          <a:cs typeface="Times New Roman"/>
                        </a:rPr>
                        <a:t>8</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algn="ctr">
                        <a:spcAft>
                          <a:spcPts val="0"/>
                        </a:spcAft>
                      </a:pPr>
                      <a:r>
                        <a:rPr lang="vi-VN" sz="1800">
                          <a:latin typeface="Times New Roman"/>
                          <a:ea typeface="Arial"/>
                          <a:cs typeface="Times New Roman"/>
                        </a:rPr>
                        <a:t>0</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tc>
                  <a:txBody>
                    <a:bodyPr/>
                    <a:lstStyle/>
                    <a:p>
                      <a:pPr algn="ctr">
                        <a:spcAft>
                          <a:spcPts val="0"/>
                        </a:spcAft>
                      </a:pPr>
                      <a:r>
                        <a:rPr lang="vi-VN" sz="1800">
                          <a:latin typeface="Times New Roman"/>
                          <a:ea typeface="Arial"/>
                          <a:cs typeface="Times New Roman"/>
                        </a:rPr>
                        <a:t>0</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0"/>
                  </a:ext>
                </a:extLst>
              </a:tr>
              <a:tr h="381010">
                <a:tc>
                  <a:txBody>
                    <a:bodyPr/>
                    <a:lstStyle/>
                    <a:p>
                      <a:pPr algn="ctr">
                        <a:spcAft>
                          <a:spcPts val="0"/>
                        </a:spcAft>
                      </a:pPr>
                      <a:r>
                        <a:rPr lang="vi-VN" sz="1800">
                          <a:latin typeface="Times New Roman"/>
                          <a:ea typeface="Arial"/>
                          <a:cs typeface="Times New Roman"/>
                        </a:rPr>
                        <a:t>9</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ash"/>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ash"/>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800">
                          <a:latin typeface="Times New Roman"/>
                          <a:ea typeface="Arial"/>
                          <a:cs typeface="Times New Roman"/>
                        </a:rPr>
                        <a:t>x</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800">
                          <a:latin typeface="Times New Roman"/>
                          <a:ea typeface="Arial"/>
                          <a:cs typeface="Times New Roman"/>
                        </a:rPr>
                        <a:t>x</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800">
                          <a:latin typeface="Times New Roman"/>
                          <a:ea typeface="Arial"/>
                          <a:cs typeface="Times New Roman"/>
                        </a:rPr>
                        <a:t>x</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800">
                          <a:latin typeface="Times New Roman"/>
                          <a:ea typeface="Arial"/>
                          <a:cs typeface="Times New Roman"/>
                        </a:rPr>
                        <a:t>x</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800">
                          <a:latin typeface="Times New Roman"/>
                          <a:ea typeface="Arial"/>
                          <a:cs typeface="Times New Roman"/>
                        </a:rPr>
                        <a:t>x</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800" dirty="0">
                          <a:latin typeface="Times New Roman"/>
                          <a:ea typeface="Arial"/>
                          <a:cs typeface="Times New Roman"/>
                        </a:rPr>
                        <a:t>x</a:t>
                      </a:r>
                      <a:endParaRPr lang="en-US" sz="18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800">
                          <a:latin typeface="Times New Roman"/>
                          <a:ea typeface="Arial"/>
                          <a:cs typeface="Times New Roman"/>
                        </a:rPr>
                        <a:t>x</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800">
                          <a:latin typeface="Times New Roman"/>
                          <a:ea typeface="Arial"/>
                          <a:cs typeface="Times New Roman"/>
                        </a:rPr>
                        <a:t>x</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800" dirty="0">
                          <a:latin typeface="Times New Roman"/>
                          <a:ea typeface="Arial"/>
                          <a:cs typeface="Times New Roman"/>
                        </a:rPr>
                        <a:t>1</a:t>
                      </a:r>
                      <a:endParaRPr lang="en-US" sz="18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800">
                          <a:latin typeface="Times New Roman"/>
                          <a:ea typeface="Arial"/>
                          <a:cs typeface="Times New Roman"/>
                        </a:rPr>
                        <a:t>1</a:t>
                      </a:r>
                      <a:endParaRPr lang="en-US" sz="1800">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vi-VN" sz="1800" dirty="0">
                          <a:latin typeface="Times New Roman"/>
                          <a:ea typeface="Arial"/>
                          <a:cs typeface="Times New Roman"/>
                        </a:rPr>
                        <a:t>1</a:t>
                      </a:r>
                      <a:endParaRPr lang="en-US" sz="1800" dirty="0">
                        <a:latin typeface="Times New Roman"/>
                        <a:ea typeface="Arial"/>
                        <a:cs typeface="Times New Roman"/>
                      </a:endParaRPr>
                    </a:p>
                  </a:txBody>
                  <a:tcPr marL="68580" marR="68580"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pic>
        <p:nvPicPr>
          <p:cNvPr id="2037761" name="Picture 1"/>
          <p:cNvPicPr>
            <a:picLocks noChangeAspect="1" noChangeArrowheads="1"/>
          </p:cNvPicPr>
          <p:nvPr/>
        </p:nvPicPr>
        <p:blipFill>
          <a:blip r:embed="rId2"/>
          <a:srcRect/>
          <a:stretch>
            <a:fillRect/>
          </a:stretch>
        </p:blipFill>
        <p:spPr bwMode="auto">
          <a:xfrm>
            <a:off x="1088571" y="1905000"/>
            <a:ext cx="2694535" cy="3817258"/>
          </a:xfrm>
          <a:prstGeom prst="rect">
            <a:avLst/>
          </a:prstGeom>
          <a:noFill/>
          <a:ln w="9525">
            <a:noFill/>
            <a:miter lim="800000"/>
            <a:headEnd/>
            <a:tailEnd/>
          </a:ln>
          <a:effectLst/>
        </p:spPr>
      </p:pic>
      <p:sp>
        <p:nvSpPr>
          <p:cNvPr id="9" name="Title 1"/>
          <p:cNvSpPr>
            <a:spLocks noGrp="1"/>
          </p:cNvSpPr>
          <p:nvPr>
            <p:ph type="title"/>
          </p:nvPr>
        </p:nvSpPr>
        <p:spPr>
          <a:xfrm>
            <a:off x="80735" y="104962"/>
            <a:ext cx="10543721" cy="715962"/>
          </a:xfrm>
        </p:spPr>
        <p:txBody>
          <a:bodyPr vert="horz" lIns="91440" tIns="45720" rIns="91440" bIns="45720" rtlCol="0" anchor="ctr">
            <a:noAutofit/>
          </a:bodyPr>
          <a:lstStyle/>
          <a:p>
            <a:pPr marL="514350" indent="-514350" algn="l">
              <a:buFont typeface="+mj-lt"/>
              <a:buAutoNum type="arabicPeriod"/>
              <a:defRPr/>
            </a:pPr>
            <a:r>
              <a:rPr lang="en-US" sz="3200" b="1" dirty="0" err="1" smtClean="0">
                <a:solidFill>
                  <a:srgbClr val="C00000"/>
                </a:solidFill>
                <a:latin typeface="Times New Roman" panose="02020603050405020304" pitchFamily="18" charset="0"/>
                <a:cs typeface="Times New Roman" panose="02020603050405020304" pitchFamily="18" charset="0"/>
              </a:rPr>
              <a:t>Mạch</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mã</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hóa</a:t>
            </a:r>
            <a:r>
              <a:rPr lang="en-US" sz="3200" b="1" dirty="0" smtClean="0">
                <a:solidFill>
                  <a:srgbClr val="C00000"/>
                </a:solidFill>
                <a:latin typeface="Times New Roman" panose="02020603050405020304" pitchFamily="18" charset="0"/>
                <a:cs typeface="Times New Roman" panose="02020603050405020304" pitchFamily="18" charset="0"/>
              </a:rPr>
              <a:t> (3)</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49025"/>
                                        </p:tgtEl>
                                        <p:attrNameLst>
                                          <p:attrName>style.visibility</p:attrName>
                                        </p:attrNameLst>
                                      </p:cBhvr>
                                      <p:to>
                                        <p:strVal val="visible"/>
                                      </p:to>
                                    </p:set>
                                    <p:animEffect transition="in" filter="fade">
                                      <p:cBhvr>
                                        <p:cTn id="7" dur="1000"/>
                                        <p:tgtEl>
                                          <p:spTgt spid="2049025"/>
                                        </p:tgtEl>
                                      </p:cBhvr>
                                    </p:animEffect>
                                    <p:anim calcmode="lin" valueType="num">
                                      <p:cBhvr>
                                        <p:cTn id="8" dur="1000" fill="hold"/>
                                        <p:tgtEl>
                                          <p:spTgt spid="2049025"/>
                                        </p:tgtEl>
                                        <p:attrNameLst>
                                          <p:attrName>ppt_x</p:attrName>
                                        </p:attrNameLst>
                                      </p:cBhvr>
                                      <p:tavLst>
                                        <p:tav tm="0">
                                          <p:val>
                                            <p:strVal val="#ppt_x"/>
                                          </p:val>
                                        </p:tav>
                                        <p:tav tm="100000">
                                          <p:val>
                                            <p:strVal val="#ppt_x"/>
                                          </p:val>
                                        </p:tav>
                                      </p:tavLst>
                                    </p:anim>
                                    <p:anim calcmode="lin" valueType="num">
                                      <p:cBhvr>
                                        <p:cTn id="9" dur="1000" fill="hold"/>
                                        <p:tgtEl>
                                          <p:spTgt spid="20490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037761"/>
                                        </p:tgtEl>
                                        <p:attrNameLst>
                                          <p:attrName>style.visibility</p:attrName>
                                        </p:attrNameLst>
                                      </p:cBhvr>
                                      <p:to>
                                        <p:strVal val="visible"/>
                                      </p:to>
                                    </p:set>
                                    <p:animEffect transition="in" filter="barn(inVertical)">
                                      <p:cBhvr>
                                        <p:cTn id="14" dur="1000"/>
                                        <p:tgtEl>
                                          <p:spTgt spid="2037761"/>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0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601200" y="6356351"/>
            <a:ext cx="609600" cy="349249"/>
          </a:xfrm>
        </p:spPr>
        <p:txBody>
          <a:bodyPr/>
          <a:lstStyle/>
          <a:p>
            <a:fld id="{A8707075-541A-4CB2-8C7D-C1C20183CA57}" type="slidenum">
              <a:rPr lang="en-US" smtClean="0"/>
              <a:pPr/>
              <a:t>8</a:t>
            </a:fld>
            <a:endParaRPr lang="en-US" dirty="0"/>
          </a:p>
        </p:txBody>
      </p:sp>
      <p:pic>
        <p:nvPicPr>
          <p:cNvPr id="5" name="Picture 4"/>
          <p:cNvPicPr>
            <a:picLocks noChangeAspect="1"/>
          </p:cNvPicPr>
          <p:nvPr/>
        </p:nvPicPr>
        <p:blipFill>
          <a:blip r:embed="rId2"/>
          <a:stretch>
            <a:fillRect/>
          </a:stretch>
        </p:blipFill>
        <p:spPr>
          <a:xfrm>
            <a:off x="2383288" y="1524001"/>
            <a:ext cx="7827513" cy="3282921"/>
          </a:xfrm>
          <a:prstGeom prst="rect">
            <a:avLst/>
          </a:prstGeom>
        </p:spPr>
      </p:pic>
      <p:sp>
        <p:nvSpPr>
          <p:cNvPr id="6" name="Title 1"/>
          <p:cNvSpPr>
            <a:spLocks noGrp="1"/>
          </p:cNvSpPr>
          <p:nvPr>
            <p:ph type="title"/>
          </p:nvPr>
        </p:nvSpPr>
        <p:spPr>
          <a:xfrm>
            <a:off x="181428" y="216581"/>
            <a:ext cx="8229600" cy="487362"/>
          </a:xfrm>
        </p:spPr>
        <p:txBody>
          <a:bodyPr>
            <a:noAutofit/>
          </a:bodyPr>
          <a:lstStyle/>
          <a:p>
            <a:pPr algn="l"/>
            <a:r>
              <a:rPr lang="en-US" sz="3200" b="1" dirty="0" smtClean="0">
                <a:solidFill>
                  <a:srgbClr val="C00000"/>
                </a:solidFill>
                <a:latin typeface="Times New Roman" panose="02020603050405020304" pitchFamily="18" charset="0"/>
                <a:cs typeface="Times New Roman" panose="02020603050405020304" pitchFamily="18" charset="0"/>
              </a:rPr>
              <a:t>1.1.1. </a:t>
            </a:r>
            <a:r>
              <a:rPr lang="en-US" sz="3200" b="1" dirty="0" err="1" smtClean="0">
                <a:solidFill>
                  <a:srgbClr val="C00000"/>
                </a:solidFill>
                <a:latin typeface="Times New Roman" panose="02020603050405020304" pitchFamily="18" charset="0"/>
                <a:cs typeface="Times New Roman" panose="02020603050405020304" pitchFamily="18" charset="0"/>
              </a:rPr>
              <a:t>Tín</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hiệu</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số</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3439543" y="5410200"/>
            <a:ext cx="5715000" cy="707886"/>
          </a:xfrm>
          <a:prstGeom prst="rect">
            <a:avLst/>
          </a:prstGeom>
          <a:noFill/>
        </p:spPr>
        <p:txBody>
          <a:bodyPr wrap="square" rtlCol="0">
            <a:spAutoFit/>
          </a:bodyPr>
          <a:lstStyle/>
          <a:p>
            <a:pPr marL="285750" indent="-285750">
              <a:buFontTx/>
              <a:buChar char="-"/>
            </a:pPr>
            <a:r>
              <a:rPr lang="en-US" sz="2000" dirty="0" err="1">
                <a:latin typeface="Times New Roman" panose="02020603050405020304" pitchFamily="18" charset="0"/>
                <a:cs typeface="Times New Roman" panose="02020603050405020304" pitchFamily="18" charset="0"/>
              </a:rPr>
              <a:t>Mức</a:t>
            </a:r>
            <a:r>
              <a:rPr lang="en-US" sz="2000" dirty="0">
                <a:latin typeface="Times New Roman" panose="02020603050405020304" pitchFamily="18" charset="0"/>
                <a:cs typeface="Times New Roman" panose="02020603050405020304" pitchFamily="18" charset="0"/>
              </a:rPr>
              <a:t> logic 1 (High): </a:t>
            </a:r>
            <a:r>
              <a:rPr lang="en-US" sz="2000" dirty="0" err="1">
                <a:latin typeface="Times New Roman" panose="02020603050405020304" pitchFamily="18" charset="0"/>
                <a:cs typeface="Times New Roman" panose="02020603050405020304" pitchFamily="18" charset="0"/>
              </a:rPr>
              <a:t>điện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2V - 5V</a:t>
            </a:r>
          </a:p>
          <a:p>
            <a:pPr marL="285750" indent="-285750">
              <a:buFontTx/>
              <a:buChar char="-"/>
            </a:pPr>
            <a:r>
              <a:rPr lang="en-US" sz="2000" dirty="0" err="1">
                <a:latin typeface="Times New Roman" panose="02020603050405020304" pitchFamily="18" charset="0"/>
                <a:cs typeface="Times New Roman" panose="02020603050405020304" pitchFamily="18" charset="0"/>
              </a:rPr>
              <a:t>Mức</a:t>
            </a:r>
            <a:r>
              <a:rPr lang="en-US" sz="2000" dirty="0">
                <a:latin typeface="Times New Roman" panose="02020603050405020304" pitchFamily="18" charset="0"/>
                <a:cs typeface="Times New Roman" panose="02020603050405020304" pitchFamily="18" charset="0"/>
              </a:rPr>
              <a:t> logic 0 (Low): </a:t>
            </a:r>
            <a:r>
              <a:rPr lang="en-US" sz="2000" dirty="0" err="1">
                <a:latin typeface="Times New Roman" panose="02020603050405020304" pitchFamily="18" charset="0"/>
                <a:cs typeface="Times New Roman" panose="02020603050405020304" pitchFamily="18" charset="0"/>
              </a:rPr>
              <a:t>điện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0V - 0.8V</a:t>
            </a:r>
          </a:p>
        </p:txBody>
      </p:sp>
    </p:spTree>
    <p:extLst>
      <p:ext uri="{BB962C8B-B14F-4D97-AF65-F5344CB8AC3E}">
        <p14:creationId xmlns:p14="http://schemas.microsoft.com/office/powerpoint/2010/main" val="251703941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80</a:t>
            </a:fld>
            <a:endParaRPr lang="en-US" dirty="0"/>
          </a:p>
        </p:txBody>
      </p:sp>
      <p:grpSp>
        <p:nvGrpSpPr>
          <p:cNvPr id="2050050" name="Group 2"/>
          <p:cNvGrpSpPr>
            <a:grpSpLocks/>
          </p:cNvGrpSpPr>
          <p:nvPr/>
        </p:nvGrpSpPr>
        <p:grpSpPr bwMode="auto">
          <a:xfrm>
            <a:off x="872803" y="1782265"/>
            <a:ext cx="4145200" cy="2037614"/>
            <a:chOff x="4170" y="2218"/>
            <a:chExt cx="4216" cy="1996"/>
          </a:xfrm>
        </p:grpSpPr>
        <p:sp>
          <p:nvSpPr>
            <p:cNvPr id="2050051" name="Text Box 3"/>
            <p:cNvSpPr txBox="1">
              <a:spLocks noChangeArrowheads="1"/>
            </p:cNvSpPr>
            <p:nvPr/>
          </p:nvSpPr>
          <p:spPr bwMode="auto">
            <a:xfrm>
              <a:off x="5461" y="2218"/>
              <a:ext cx="1260" cy="1932"/>
            </a:xfrm>
            <a:prstGeom prst="rect">
              <a:avLst/>
            </a:prstGeom>
            <a:solidFill>
              <a:srgbClr val="FFFFF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pPr>
                <a:spcAft>
                  <a:spcPts val="1000"/>
                </a:spcAft>
              </a:pPr>
              <a:endParaRPr kumimoji="0" lang="en-US" b="0" i="0" u="none" strike="noStrike" cap="none" normalizeH="0" baseline="0" dirty="0" smtClean="0">
                <a:ln>
                  <a:noFill/>
                </a:ln>
                <a:solidFill>
                  <a:schemeClr val="tx1"/>
                </a:solidFill>
                <a:effectLst/>
                <a:latin typeface="Times New Roman" pitchFamily="18" charset="0"/>
                <a:cs typeface="Arial" pitchFamily="34" charset="0"/>
              </a:endParaRPr>
            </a:p>
            <a:p>
              <a:pPr>
                <a:spcAft>
                  <a:spcPts val="1000"/>
                </a:spcAft>
              </a:pPr>
              <a:r>
                <a:rPr kumimoji="0" lang="en-US" b="1" i="0" u="none" strike="noStrike" cap="none" normalizeH="0" baseline="0" dirty="0" err="1" smtClean="0">
                  <a:ln>
                    <a:noFill/>
                  </a:ln>
                  <a:solidFill>
                    <a:schemeClr val="tx1"/>
                  </a:solidFill>
                  <a:effectLst/>
                  <a:latin typeface="Calibri" pitchFamily="34" charset="0"/>
                  <a:cs typeface="Arial" pitchFamily="34" charset="0"/>
                </a:rPr>
                <a:t>Nhị</a:t>
              </a:r>
              <a:r>
                <a:rPr kumimoji="0" lang="en-US" b="1" i="0" u="none" strike="noStrike" cap="none" normalizeH="0" baseline="0" dirty="0" smtClean="0">
                  <a:ln>
                    <a:noFill/>
                  </a:ln>
                  <a:solidFill>
                    <a:schemeClr val="tx1"/>
                  </a:solidFill>
                  <a:effectLst/>
                  <a:latin typeface="Calibri" pitchFamily="34" charset="0"/>
                  <a:cs typeface="Arial" pitchFamily="34" charset="0"/>
                </a:rPr>
                <a:t> phân </a:t>
              </a:r>
              <a:r>
                <a:rPr kumimoji="0" lang="en-US" b="1" i="0" u="none" strike="noStrike" cap="none" normalizeH="0" baseline="0" dirty="0" smtClean="0">
                  <a:ln>
                    <a:noFill/>
                  </a:ln>
                  <a:solidFill>
                    <a:schemeClr val="tx1"/>
                  </a:solidFill>
                  <a:effectLst/>
                  <a:latin typeface="Times New Roman" pitchFamily="18" charset="0"/>
                  <a:cs typeface="Arial" pitchFamily="34" charset="0"/>
                  <a:sym typeface="Symbol" pitchFamily="18" charset="2"/>
                </a:rPr>
                <a:t></a:t>
              </a:r>
              <a:r>
                <a:rPr kumimoji="0" lang="en-US" b="1" i="0" u="none" strike="noStrike" cap="none" normalizeH="0" baseline="0" dirty="0" smtClean="0">
                  <a:ln>
                    <a:noFill/>
                  </a:ln>
                  <a:solidFill>
                    <a:schemeClr val="tx1"/>
                  </a:solidFill>
                  <a:effectLst/>
                  <a:latin typeface="Calibri" pitchFamily="34" charset="0"/>
                  <a:cs typeface="Arial" pitchFamily="34" charset="0"/>
                </a:rPr>
                <a:t> Gray</a:t>
              </a:r>
              <a:endParaRPr lang="en-US" sz="3200" dirty="0">
                <a:latin typeface="Arial" pitchFamily="34" charset="0"/>
                <a:cs typeface="Arial" pitchFamily="34" charset="0"/>
              </a:endParaRPr>
            </a:p>
          </p:txBody>
        </p:sp>
        <p:sp>
          <p:nvSpPr>
            <p:cNvPr id="2050052" name="Line 4"/>
            <p:cNvSpPr>
              <a:spLocks noChangeShapeType="1"/>
            </p:cNvSpPr>
            <p:nvPr/>
          </p:nvSpPr>
          <p:spPr bwMode="auto">
            <a:xfrm>
              <a:off x="4521" y="2566"/>
              <a:ext cx="952" cy="0"/>
            </a:xfrm>
            <a:prstGeom prst="line">
              <a:avLst/>
            </a:prstGeom>
            <a:noFill/>
            <a:ln w="9525">
              <a:solidFill>
                <a:srgbClr val="000000"/>
              </a:solidFill>
              <a:round/>
              <a:headEnd/>
              <a:tailEnd type="stealth" w="sm" len="med"/>
            </a:ln>
          </p:spPr>
          <p:txBody>
            <a:bodyPr vert="horz" wrap="square" lIns="91440" tIns="45720" rIns="91440" bIns="45720" numCol="1" anchor="t" anchorCtr="0" compatLnSpc="1">
              <a:prstTxWarp prst="textNoShape">
                <a:avLst/>
              </a:prstTxWarp>
            </a:bodyPr>
            <a:lstStyle/>
            <a:p>
              <a:endParaRPr lang="en-US" sz="3200"/>
            </a:p>
          </p:txBody>
        </p:sp>
        <p:sp>
          <p:nvSpPr>
            <p:cNvPr id="2050053" name="Line 5"/>
            <p:cNvSpPr>
              <a:spLocks noChangeShapeType="1"/>
            </p:cNvSpPr>
            <p:nvPr/>
          </p:nvSpPr>
          <p:spPr bwMode="auto">
            <a:xfrm>
              <a:off x="4521" y="2902"/>
              <a:ext cx="952" cy="0"/>
            </a:xfrm>
            <a:prstGeom prst="line">
              <a:avLst/>
            </a:prstGeom>
            <a:noFill/>
            <a:ln w="9525">
              <a:solidFill>
                <a:srgbClr val="000000"/>
              </a:solidFill>
              <a:round/>
              <a:headEnd/>
              <a:tailEnd type="stealth" w="sm" len="med"/>
            </a:ln>
          </p:spPr>
          <p:txBody>
            <a:bodyPr vert="horz" wrap="square" lIns="91440" tIns="45720" rIns="91440" bIns="45720" numCol="1" anchor="t" anchorCtr="0" compatLnSpc="1">
              <a:prstTxWarp prst="textNoShape">
                <a:avLst/>
              </a:prstTxWarp>
            </a:bodyPr>
            <a:lstStyle/>
            <a:p>
              <a:endParaRPr lang="en-US" sz="3200"/>
            </a:p>
          </p:txBody>
        </p:sp>
        <p:sp>
          <p:nvSpPr>
            <p:cNvPr id="2050054" name="Line 6"/>
            <p:cNvSpPr>
              <a:spLocks noChangeShapeType="1"/>
            </p:cNvSpPr>
            <p:nvPr/>
          </p:nvSpPr>
          <p:spPr bwMode="auto">
            <a:xfrm>
              <a:off x="4521" y="3742"/>
              <a:ext cx="952" cy="0"/>
            </a:xfrm>
            <a:prstGeom prst="line">
              <a:avLst/>
            </a:prstGeom>
            <a:noFill/>
            <a:ln w="9525">
              <a:solidFill>
                <a:srgbClr val="000000"/>
              </a:solidFill>
              <a:round/>
              <a:headEnd/>
              <a:tailEnd type="stealth" w="sm" len="med"/>
            </a:ln>
          </p:spPr>
          <p:txBody>
            <a:bodyPr vert="horz" wrap="square" lIns="91440" tIns="45720" rIns="91440" bIns="45720" numCol="1" anchor="t" anchorCtr="0" compatLnSpc="1">
              <a:prstTxWarp prst="textNoShape">
                <a:avLst/>
              </a:prstTxWarp>
            </a:bodyPr>
            <a:lstStyle/>
            <a:p>
              <a:endParaRPr lang="en-US" sz="3200"/>
            </a:p>
          </p:txBody>
        </p:sp>
        <p:sp>
          <p:nvSpPr>
            <p:cNvPr id="2050055" name="Text Box 7"/>
            <p:cNvSpPr txBox="1">
              <a:spLocks noChangeArrowheads="1"/>
            </p:cNvSpPr>
            <p:nvPr/>
          </p:nvSpPr>
          <p:spPr bwMode="auto">
            <a:xfrm>
              <a:off x="4170" y="2368"/>
              <a:ext cx="729" cy="17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Aft>
                  <a:spcPts val="500"/>
                </a:spcAft>
              </a:pPr>
              <a:r>
                <a:rPr lang="en-US" sz="2000" dirty="0">
                  <a:latin typeface="Calibri" pitchFamily="34" charset="0"/>
                  <a:cs typeface="Arial" pitchFamily="34" charset="0"/>
                </a:rPr>
                <a:t>x</a:t>
              </a:r>
              <a:r>
                <a:rPr lang="en-US" sz="2000" baseline="-25000" dirty="0">
                  <a:latin typeface="Calibri" pitchFamily="34" charset="0"/>
                  <a:cs typeface="Arial" pitchFamily="34" charset="0"/>
                </a:rPr>
                <a:t>3</a:t>
              </a:r>
              <a:endParaRPr lang="en-US" sz="2000" dirty="0">
                <a:latin typeface="Times New Roman" pitchFamily="18" charset="0"/>
                <a:cs typeface="Arial" pitchFamily="34" charset="0"/>
              </a:endParaRPr>
            </a:p>
            <a:p>
              <a:pPr>
                <a:spcAft>
                  <a:spcPts val="500"/>
                </a:spcAft>
              </a:pPr>
              <a:r>
                <a:rPr lang="en-US" sz="2000" dirty="0">
                  <a:latin typeface="Calibri" pitchFamily="34" charset="0"/>
                  <a:cs typeface="Arial" pitchFamily="34" charset="0"/>
                </a:rPr>
                <a:t>x</a:t>
              </a:r>
              <a:r>
                <a:rPr lang="en-US" sz="2000" baseline="-25000" dirty="0">
                  <a:latin typeface="Calibri" pitchFamily="34" charset="0"/>
                  <a:cs typeface="Arial" pitchFamily="34" charset="0"/>
                </a:rPr>
                <a:t>2</a:t>
              </a:r>
            </a:p>
            <a:p>
              <a:pPr>
                <a:spcAft>
                  <a:spcPts val="500"/>
                </a:spcAft>
              </a:pPr>
              <a:r>
                <a:rPr lang="en-US" sz="2000" dirty="0">
                  <a:latin typeface="Calibri" pitchFamily="34" charset="0"/>
                  <a:cs typeface="Arial" pitchFamily="34" charset="0"/>
                </a:rPr>
                <a:t>x</a:t>
              </a:r>
              <a:r>
                <a:rPr lang="en-US" sz="2000" baseline="-25000" dirty="0">
                  <a:latin typeface="Calibri" pitchFamily="34" charset="0"/>
                  <a:cs typeface="Arial" pitchFamily="34" charset="0"/>
                </a:rPr>
                <a:t>1</a:t>
              </a:r>
              <a:endParaRPr lang="en-US" sz="2000" baseline="-25000" dirty="0">
                <a:latin typeface="Times New Roman" pitchFamily="18" charset="0"/>
                <a:cs typeface="Arial" pitchFamily="34" charset="0"/>
              </a:endParaRPr>
            </a:p>
            <a:p>
              <a:pPr>
                <a:spcAft>
                  <a:spcPts val="500"/>
                </a:spcAft>
              </a:pPr>
              <a:r>
                <a:rPr lang="en-US" sz="2000" dirty="0">
                  <a:latin typeface="Calibri" pitchFamily="34" charset="0"/>
                  <a:cs typeface="Arial" pitchFamily="34" charset="0"/>
                </a:rPr>
                <a:t>x</a:t>
              </a:r>
              <a:r>
                <a:rPr lang="en-US" sz="2000" baseline="-25000" dirty="0">
                  <a:latin typeface="Times New Roman" pitchFamily="18" charset="0"/>
                  <a:cs typeface="Arial" pitchFamily="34" charset="0"/>
                </a:rPr>
                <a:t>0</a:t>
              </a:r>
              <a:endParaRPr lang="en-US" sz="3600" dirty="0">
                <a:latin typeface="Arial" pitchFamily="34" charset="0"/>
                <a:cs typeface="Arial" pitchFamily="34" charset="0"/>
              </a:endParaRPr>
            </a:p>
          </p:txBody>
        </p:sp>
        <p:sp>
          <p:nvSpPr>
            <p:cNvPr id="2050056" name="Line 8"/>
            <p:cNvSpPr>
              <a:spLocks noChangeShapeType="1"/>
            </p:cNvSpPr>
            <p:nvPr/>
          </p:nvSpPr>
          <p:spPr bwMode="auto">
            <a:xfrm>
              <a:off x="6721" y="2470"/>
              <a:ext cx="952" cy="0"/>
            </a:xfrm>
            <a:prstGeom prst="line">
              <a:avLst/>
            </a:prstGeom>
            <a:noFill/>
            <a:ln w="9525">
              <a:solidFill>
                <a:srgbClr val="000000"/>
              </a:solidFill>
              <a:round/>
              <a:headEnd/>
              <a:tailEnd type="stealth" w="sm" len="med"/>
            </a:ln>
          </p:spPr>
          <p:txBody>
            <a:bodyPr vert="horz" wrap="square" lIns="91440" tIns="45720" rIns="91440" bIns="45720" numCol="1" anchor="t" anchorCtr="0" compatLnSpc="1">
              <a:prstTxWarp prst="textNoShape">
                <a:avLst/>
              </a:prstTxWarp>
            </a:bodyPr>
            <a:lstStyle/>
            <a:p>
              <a:endParaRPr lang="en-US" sz="3200"/>
            </a:p>
          </p:txBody>
        </p:sp>
        <p:sp>
          <p:nvSpPr>
            <p:cNvPr id="2050057" name="Line 9"/>
            <p:cNvSpPr>
              <a:spLocks noChangeShapeType="1"/>
            </p:cNvSpPr>
            <p:nvPr/>
          </p:nvSpPr>
          <p:spPr bwMode="auto">
            <a:xfrm>
              <a:off x="6732" y="3322"/>
              <a:ext cx="952" cy="0"/>
            </a:xfrm>
            <a:prstGeom prst="line">
              <a:avLst/>
            </a:prstGeom>
            <a:noFill/>
            <a:ln w="9525">
              <a:solidFill>
                <a:srgbClr val="000000"/>
              </a:solidFill>
              <a:round/>
              <a:headEnd/>
              <a:tailEnd type="stealth" w="sm" len="med"/>
            </a:ln>
          </p:spPr>
          <p:txBody>
            <a:bodyPr vert="horz" wrap="square" lIns="91440" tIns="45720" rIns="91440" bIns="45720" numCol="1" anchor="t" anchorCtr="0" compatLnSpc="1">
              <a:prstTxWarp prst="textNoShape">
                <a:avLst/>
              </a:prstTxWarp>
            </a:bodyPr>
            <a:lstStyle/>
            <a:p>
              <a:endParaRPr lang="en-US" sz="3200"/>
            </a:p>
          </p:txBody>
        </p:sp>
        <p:sp>
          <p:nvSpPr>
            <p:cNvPr id="2050058" name="Line 10"/>
            <p:cNvSpPr>
              <a:spLocks noChangeShapeType="1"/>
            </p:cNvSpPr>
            <p:nvPr/>
          </p:nvSpPr>
          <p:spPr bwMode="auto">
            <a:xfrm>
              <a:off x="6721" y="3748"/>
              <a:ext cx="952" cy="0"/>
            </a:xfrm>
            <a:prstGeom prst="line">
              <a:avLst/>
            </a:prstGeom>
            <a:noFill/>
            <a:ln w="9525">
              <a:solidFill>
                <a:srgbClr val="000000"/>
              </a:solidFill>
              <a:round/>
              <a:headEnd/>
              <a:tailEnd type="stealth" w="sm" len="med"/>
            </a:ln>
          </p:spPr>
          <p:txBody>
            <a:bodyPr vert="horz" wrap="square" lIns="91440" tIns="45720" rIns="91440" bIns="45720" numCol="1" anchor="t" anchorCtr="0" compatLnSpc="1">
              <a:prstTxWarp prst="textNoShape">
                <a:avLst/>
              </a:prstTxWarp>
            </a:bodyPr>
            <a:lstStyle/>
            <a:p>
              <a:endParaRPr lang="en-US" sz="3200"/>
            </a:p>
          </p:txBody>
        </p:sp>
        <p:sp>
          <p:nvSpPr>
            <p:cNvPr id="2050059" name="Line 11"/>
            <p:cNvSpPr>
              <a:spLocks noChangeShapeType="1"/>
            </p:cNvSpPr>
            <p:nvPr/>
          </p:nvSpPr>
          <p:spPr bwMode="auto">
            <a:xfrm>
              <a:off x="4520" y="3322"/>
              <a:ext cx="952" cy="0"/>
            </a:xfrm>
            <a:prstGeom prst="line">
              <a:avLst/>
            </a:prstGeom>
            <a:noFill/>
            <a:ln w="9525">
              <a:solidFill>
                <a:srgbClr val="000000"/>
              </a:solidFill>
              <a:round/>
              <a:headEnd/>
              <a:tailEnd type="stealth" w="sm" len="med"/>
            </a:ln>
          </p:spPr>
          <p:txBody>
            <a:bodyPr vert="horz" wrap="square" lIns="91440" tIns="45720" rIns="91440" bIns="45720" numCol="1" anchor="t" anchorCtr="0" compatLnSpc="1">
              <a:prstTxWarp prst="textNoShape">
                <a:avLst/>
              </a:prstTxWarp>
            </a:bodyPr>
            <a:lstStyle/>
            <a:p>
              <a:endParaRPr lang="en-US" sz="3200"/>
            </a:p>
          </p:txBody>
        </p:sp>
        <p:sp>
          <p:nvSpPr>
            <p:cNvPr id="2050060" name="Line 12"/>
            <p:cNvSpPr>
              <a:spLocks noChangeShapeType="1"/>
            </p:cNvSpPr>
            <p:nvPr/>
          </p:nvSpPr>
          <p:spPr bwMode="auto">
            <a:xfrm>
              <a:off x="6732" y="2846"/>
              <a:ext cx="952" cy="0"/>
            </a:xfrm>
            <a:prstGeom prst="line">
              <a:avLst/>
            </a:prstGeom>
            <a:noFill/>
            <a:ln w="9525">
              <a:solidFill>
                <a:srgbClr val="000000"/>
              </a:solidFill>
              <a:round/>
              <a:headEnd/>
              <a:tailEnd type="stealth" w="sm" len="med"/>
            </a:ln>
          </p:spPr>
          <p:txBody>
            <a:bodyPr vert="horz" wrap="square" lIns="91440" tIns="45720" rIns="91440" bIns="45720" numCol="1" anchor="t" anchorCtr="0" compatLnSpc="1">
              <a:prstTxWarp prst="textNoShape">
                <a:avLst/>
              </a:prstTxWarp>
            </a:bodyPr>
            <a:lstStyle/>
            <a:p>
              <a:endParaRPr lang="en-US" sz="3200"/>
            </a:p>
          </p:txBody>
        </p:sp>
        <p:sp>
          <p:nvSpPr>
            <p:cNvPr id="2050061" name="Text Box 13"/>
            <p:cNvSpPr txBox="1">
              <a:spLocks noChangeArrowheads="1"/>
            </p:cNvSpPr>
            <p:nvPr/>
          </p:nvSpPr>
          <p:spPr bwMode="auto">
            <a:xfrm>
              <a:off x="7657" y="2295"/>
              <a:ext cx="729" cy="19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ts val="0"/>
                </a:spcBef>
                <a:spcAft>
                  <a:spcPts val="600"/>
                </a:spcAft>
              </a:pPr>
              <a:r>
                <a:rPr kumimoji="0" lang="en-US" b="0" i="0" u="none" strike="noStrike" cap="none" normalizeH="0" baseline="0" dirty="0" smtClean="0">
                  <a:ln>
                    <a:noFill/>
                  </a:ln>
                  <a:solidFill>
                    <a:schemeClr val="tx1"/>
                  </a:solidFill>
                  <a:effectLst/>
                  <a:latin typeface="Calibri" pitchFamily="34" charset="0"/>
                  <a:cs typeface="Arial" pitchFamily="34" charset="0"/>
                </a:rPr>
                <a:t>y</a:t>
              </a:r>
              <a:r>
                <a:rPr kumimoji="0" lang="en-US" b="0" i="0" u="none" strike="noStrike" cap="none" normalizeH="0" baseline="-25000" dirty="0" smtClean="0">
                  <a:ln>
                    <a:noFill/>
                  </a:ln>
                  <a:solidFill>
                    <a:schemeClr val="tx1"/>
                  </a:solidFill>
                  <a:effectLst/>
                  <a:latin typeface="Calibri" pitchFamily="34" charset="0"/>
                  <a:cs typeface="Arial" pitchFamily="34" charset="0"/>
                </a:rPr>
                <a:t>3</a:t>
              </a:r>
              <a:endParaRPr kumimoji="0" lang="en-US" b="0" i="0" u="none" strike="noStrike" cap="none" normalizeH="0" baseline="0" dirty="0" smtClean="0">
                <a:ln>
                  <a:noFill/>
                </a:ln>
                <a:solidFill>
                  <a:schemeClr val="tx1"/>
                </a:solidFill>
                <a:effectLst/>
                <a:latin typeface="Times New Roman" pitchFamily="18" charset="0"/>
                <a:cs typeface="Arial" pitchFamily="34" charset="0"/>
              </a:endParaRPr>
            </a:p>
            <a:p>
              <a:pPr>
                <a:spcBef>
                  <a:spcPts val="0"/>
                </a:spcBef>
                <a:spcAft>
                  <a:spcPts val="600"/>
                </a:spcAft>
              </a:pPr>
              <a:r>
                <a:rPr kumimoji="0" lang="en-US" b="0" i="0" u="none" strike="noStrike" cap="none" normalizeH="0" baseline="0" dirty="0" smtClean="0">
                  <a:ln>
                    <a:noFill/>
                  </a:ln>
                  <a:solidFill>
                    <a:schemeClr val="tx1"/>
                  </a:solidFill>
                  <a:effectLst/>
                  <a:latin typeface="Calibri" pitchFamily="34" charset="0"/>
                  <a:cs typeface="Arial" pitchFamily="34" charset="0"/>
                </a:rPr>
                <a:t>y</a:t>
              </a:r>
              <a:r>
                <a:rPr kumimoji="0" lang="en-US" b="0" i="0" u="none" strike="noStrike" cap="none" normalizeH="0" baseline="-25000" dirty="0" smtClean="0">
                  <a:ln>
                    <a:noFill/>
                  </a:ln>
                  <a:solidFill>
                    <a:schemeClr val="tx1"/>
                  </a:solidFill>
                  <a:effectLst/>
                  <a:latin typeface="Calibri" pitchFamily="34" charset="0"/>
                  <a:cs typeface="Arial" pitchFamily="34" charset="0"/>
                </a:rPr>
                <a:t>2</a:t>
              </a:r>
            </a:p>
            <a:p>
              <a:pPr>
                <a:spcBef>
                  <a:spcPts val="0"/>
                </a:spcBef>
                <a:spcAft>
                  <a:spcPts val="600"/>
                </a:spcAft>
              </a:pPr>
              <a:r>
                <a:rPr kumimoji="0" lang="en-US" b="0" i="0" u="none" strike="noStrike" cap="none" normalizeH="0" baseline="0" dirty="0" smtClean="0">
                  <a:ln>
                    <a:noFill/>
                  </a:ln>
                  <a:solidFill>
                    <a:schemeClr val="tx1"/>
                  </a:solidFill>
                  <a:effectLst/>
                  <a:latin typeface="Calibri" pitchFamily="34" charset="0"/>
                  <a:cs typeface="Arial" pitchFamily="34" charset="0"/>
                </a:rPr>
                <a:t>y</a:t>
              </a:r>
              <a:r>
                <a:rPr kumimoji="0" lang="en-US" b="0" i="0" u="none" strike="noStrike" cap="none" normalizeH="0" baseline="-25000" dirty="0" smtClean="0">
                  <a:ln>
                    <a:noFill/>
                  </a:ln>
                  <a:solidFill>
                    <a:schemeClr val="tx1"/>
                  </a:solidFill>
                  <a:effectLst/>
                  <a:latin typeface="Calibri" pitchFamily="34" charset="0"/>
                  <a:cs typeface="Arial" pitchFamily="34" charset="0"/>
                </a:rPr>
                <a:t>1</a:t>
              </a:r>
              <a:endParaRPr kumimoji="0" lang="en-US" b="0" i="0" u="none" strike="noStrike" cap="none" normalizeH="0" baseline="-25000" dirty="0" smtClean="0">
                <a:ln>
                  <a:noFill/>
                </a:ln>
                <a:solidFill>
                  <a:schemeClr val="tx1"/>
                </a:solidFill>
                <a:effectLst/>
                <a:latin typeface="Times New Roman" pitchFamily="18" charset="0"/>
                <a:cs typeface="Arial" pitchFamily="34" charset="0"/>
              </a:endParaRPr>
            </a:p>
            <a:p>
              <a:pPr>
                <a:spcBef>
                  <a:spcPts val="0"/>
                </a:spcBef>
                <a:spcAft>
                  <a:spcPts val="600"/>
                </a:spcAft>
              </a:pPr>
              <a:r>
                <a:rPr kumimoji="0" lang="en-US" b="0" i="0" u="none" strike="noStrike" cap="none" normalizeH="0" baseline="0" dirty="0" smtClean="0">
                  <a:ln>
                    <a:noFill/>
                  </a:ln>
                  <a:solidFill>
                    <a:schemeClr val="tx1"/>
                  </a:solidFill>
                  <a:effectLst/>
                  <a:latin typeface="Calibri" pitchFamily="34" charset="0"/>
                  <a:cs typeface="Arial" pitchFamily="34" charset="0"/>
                </a:rPr>
                <a:t>y</a:t>
              </a:r>
              <a:r>
                <a:rPr kumimoji="0" lang="en-US" b="0" i="0" u="none" strike="noStrike" cap="none" normalizeH="0" baseline="-25000" dirty="0" smtClean="0">
                  <a:ln>
                    <a:noFill/>
                  </a:ln>
                  <a:solidFill>
                    <a:schemeClr val="tx1"/>
                  </a:solidFill>
                  <a:effectLst/>
                  <a:latin typeface="Times New Roman" pitchFamily="18" charset="0"/>
                  <a:cs typeface="Arial" pitchFamily="34" charset="0"/>
                </a:rPr>
                <a:t>0</a:t>
              </a:r>
              <a:endParaRPr lang="en-US" sz="3200" dirty="0">
                <a:latin typeface="Arial" pitchFamily="34" charset="0"/>
                <a:cs typeface="Arial" pitchFamily="34" charset="0"/>
              </a:endParaRPr>
            </a:p>
          </p:txBody>
        </p:sp>
      </p:grpSp>
      <p:graphicFrame>
        <p:nvGraphicFramePr>
          <p:cNvPr id="20" name="Table 19"/>
          <p:cNvGraphicFramePr>
            <a:graphicFrameLocks noGrp="1"/>
          </p:cNvGraphicFramePr>
          <p:nvPr>
            <p:extLst>
              <p:ext uri="{D42A27DB-BD31-4B8C-83A1-F6EECF244321}">
                <p14:modId xmlns:p14="http://schemas.microsoft.com/office/powerpoint/2010/main" val="2336713786"/>
              </p:ext>
            </p:extLst>
          </p:nvPr>
        </p:nvGraphicFramePr>
        <p:xfrm>
          <a:off x="8320002" y="1355123"/>
          <a:ext cx="2889719" cy="5066887"/>
        </p:xfrm>
        <a:graphic>
          <a:graphicData uri="http://schemas.openxmlformats.org/drawingml/2006/table">
            <a:tbl>
              <a:tblPr/>
              <a:tblGrid>
                <a:gridCol w="355042">
                  <a:extLst>
                    <a:ext uri="{9D8B030D-6E8A-4147-A177-3AD203B41FA5}">
                      <a16:colId xmlns:a16="http://schemas.microsoft.com/office/drawing/2014/main" val="20000"/>
                    </a:ext>
                  </a:extLst>
                </a:gridCol>
                <a:gridCol w="355042">
                  <a:extLst>
                    <a:ext uri="{9D8B030D-6E8A-4147-A177-3AD203B41FA5}">
                      <a16:colId xmlns:a16="http://schemas.microsoft.com/office/drawing/2014/main" val="20001"/>
                    </a:ext>
                  </a:extLst>
                </a:gridCol>
                <a:gridCol w="355042">
                  <a:extLst>
                    <a:ext uri="{9D8B030D-6E8A-4147-A177-3AD203B41FA5}">
                      <a16:colId xmlns:a16="http://schemas.microsoft.com/office/drawing/2014/main" val="20002"/>
                    </a:ext>
                  </a:extLst>
                </a:gridCol>
                <a:gridCol w="355042">
                  <a:extLst>
                    <a:ext uri="{9D8B030D-6E8A-4147-A177-3AD203B41FA5}">
                      <a16:colId xmlns:a16="http://schemas.microsoft.com/office/drawing/2014/main" val="20003"/>
                    </a:ext>
                  </a:extLst>
                </a:gridCol>
                <a:gridCol w="404425">
                  <a:extLst>
                    <a:ext uri="{9D8B030D-6E8A-4147-A177-3AD203B41FA5}">
                      <a16:colId xmlns:a16="http://schemas.microsoft.com/office/drawing/2014/main" val="20004"/>
                    </a:ext>
                  </a:extLst>
                </a:gridCol>
                <a:gridCol w="355042">
                  <a:extLst>
                    <a:ext uri="{9D8B030D-6E8A-4147-A177-3AD203B41FA5}">
                      <a16:colId xmlns:a16="http://schemas.microsoft.com/office/drawing/2014/main" val="20005"/>
                    </a:ext>
                  </a:extLst>
                </a:gridCol>
                <a:gridCol w="355042">
                  <a:extLst>
                    <a:ext uri="{9D8B030D-6E8A-4147-A177-3AD203B41FA5}">
                      <a16:colId xmlns:a16="http://schemas.microsoft.com/office/drawing/2014/main" val="20006"/>
                    </a:ext>
                  </a:extLst>
                </a:gridCol>
                <a:gridCol w="355042">
                  <a:extLst>
                    <a:ext uri="{9D8B030D-6E8A-4147-A177-3AD203B41FA5}">
                      <a16:colId xmlns:a16="http://schemas.microsoft.com/office/drawing/2014/main" val="20007"/>
                    </a:ext>
                  </a:extLst>
                </a:gridCol>
              </a:tblGrid>
              <a:tr h="296218">
                <a:tc>
                  <a:txBody>
                    <a:bodyPr/>
                    <a:lstStyle/>
                    <a:p>
                      <a:pPr algn="ctr">
                        <a:spcAft>
                          <a:spcPts val="0"/>
                        </a:spcAft>
                      </a:pPr>
                      <a:r>
                        <a:rPr lang="vi-VN" sz="1900" dirty="0">
                          <a:latin typeface="Times New Roman"/>
                          <a:ea typeface="Arial"/>
                          <a:cs typeface="Times New Roman"/>
                        </a:rPr>
                        <a:t>x</a:t>
                      </a:r>
                      <a:r>
                        <a:rPr lang="vi-VN" sz="1900" baseline="-25000" dirty="0">
                          <a:latin typeface="Times New Roman"/>
                          <a:ea typeface="Arial"/>
                          <a:cs typeface="Times New Roman"/>
                        </a:rPr>
                        <a:t>3</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x</a:t>
                      </a:r>
                      <a:r>
                        <a:rPr lang="vi-VN" sz="1900" baseline="-25000" dirty="0">
                          <a:latin typeface="Times New Roman"/>
                          <a:ea typeface="Arial"/>
                          <a:cs typeface="Times New Roman"/>
                        </a:rPr>
                        <a:t>2</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spcAft>
                          <a:spcPts val="0"/>
                        </a:spcAft>
                      </a:pPr>
                      <a:r>
                        <a:rPr lang="vi-VN" sz="1900">
                          <a:latin typeface="Times New Roman"/>
                          <a:ea typeface="Arial"/>
                          <a:cs typeface="Times New Roman"/>
                        </a:rPr>
                        <a:t>x</a:t>
                      </a:r>
                      <a:r>
                        <a:rPr lang="vi-VN" sz="1900" baseline="-25000">
                          <a:latin typeface="Times New Roman"/>
                          <a:ea typeface="Arial"/>
                          <a:cs typeface="Times New Roman"/>
                        </a:rPr>
                        <a:t>1</a:t>
                      </a:r>
                      <a:endParaRPr lang="en-US" sz="210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spcAft>
                          <a:spcPts val="0"/>
                        </a:spcAft>
                      </a:pPr>
                      <a:r>
                        <a:rPr lang="vi-VN" sz="1900">
                          <a:latin typeface="Times New Roman"/>
                          <a:ea typeface="Arial"/>
                          <a:cs typeface="Times New Roman"/>
                        </a:rPr>
                        <a:t>x</a:t>
                      </a:r>
                      <a:r>
                        <a:rPr lang="vi-VN" sz="1900" baseline="-25000">
                          <a:latin typeface="Times New Roman"/>
                          <a:ea typeface="Arial"/>
                          <a:cs typeface="Times New Roman"/>
                        </a:rPr>
                        <a:t>0</a:t>
                      </a:r>
                      <a:endParaRPr lang="en-US" sz="210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y</a:t>
                      </a:r>
                      <a:r>
                        <a:rPr lang="vi-VN" sz="1900" baseline="-25000" dirty="0">
                          <a:latin typeface="Times New Roman"/>
                          <a:ea typeface="Arial"/>
                          <a:cs typeface="Times New Roman"/>
                        </a:rPr>
                        <a:t>3</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y</a:t>
                      </a:r>
                      <a:r>
                        <a:rPr lang="vi-VN" sz="1900" baseline="-25000" dirty="0">
                          <a:latin typeface="Times New Roman"/>
                          <a:ea typeface="Arial"/>
                          <a:cs typeface="Times New Roman"/>
                        </a:rPr>
                        <a:t>2</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vi-VN" sz="1900">
                          <a:latin typeface="Times New Roman"/>
                          <a:ea typeface="Arial"/>
                          <a:cs typeface="Times New Roman"/>
                        </a:rPr>
                        <a:t>y</a:t>
                      </a:r>
                      <a:r>
                        <a:rPr lang="vi-VN" sz="1900" baseline="-25000">
                          <a:latin typeface="Times New Roman"/>
                          <a:ea typeface="Arial"/>
                          <a:cs typeface="Times New Roman"/>
                        </a:rPr>
                        <a:t>1</a:t>
                      </a:r>
                      <a:endParaRPr lang="en-US" sz="210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y</a:t>
                      </a:r>
                      <a:r>
                        <a:rPr lang="vi-VN" sz="1900" baseline="-250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296218">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a:latin typeface="Times New Roman"/>
                          <a:ea typeface="Arial"/>
                          <a:cs typeface="Times New Roman"/>
                        </a:rPr>
                        <a:t>0</a:t>
                      </a:r>
                      <a:endParaRPr lang="en-US" sz="210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a:latin typeface="Times New Roman"/>
                          <a:ea typeface="Arial"/>
                          <a:cs typeface="Times New Roman"/>
                        </a:rPr>
                        <a:t>0</a:t>
                      </a:r>
                      <a:endParaRPr lang="en-US" sz="210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a:latin typeface="Times New Roman"/>
                          <a:ea typeface="Arial"/>
                          <a:cs typeface="Times New Roman"/>
                        </a:rPr>
                        <a:t>0</a:t>
                      </a:r>
                      <a:endParaRPr lang="en-US" sz="210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296218">
                <a:tc>
                  <a:txBody>
                    <a:bodyPr/>
                    <a:lstStyle/>
                    <a:p>
                      <a:pPr algn="ctr">
                        <a:spcAft>
                          <a:spcPts val="0"/>
                        </a:spcAft>
                      </a:pPr>
                      <a:r>
                        <a:rPr lang="vi-VN" sz="1900">
                          <a:latin typeface="Times New Roman"/>
                          <a:ea typeface="Arial"/>
                          <a:cs typeface="Times New Roman"/>
                        </a:rPr>
                        <a:t>0</a:t>
                      </a:r>
                      <a:endParaRPr lang="en-US" sz="210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a:latin typeface="Times New Roman"/>
                          <a:ea typeface="Arial"/>
                          <a:cs typeface="Times New Roman"/>
                        </a:rPr>
                        <a:t>0</a:t>
                      </a:r>
                      <a:endParaRPr lang="en-US" sz="210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a:latin typeface="Times New Roman"/>
                          <a:ea typeface="Arial"/>
                          <a:cs typeface="Times New Roman"/>
                        </a:rPr>
                        <a:t>1</a:t>
                      </a:r>
                      <a:endParaRPr lang="en-US" sz="210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a:latin typeface="Times New Roman"/>
                          <a:ea typeface="Arial"/>
                          <a:cs typeface="Times New Roman"/>
                        </a:rPr>
                        <a:t>0</a:t>
                      </a:r>
                      <a:endParaRPr lang="en-US" sz="210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296218">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a:latin typeface="Times New Roman"/>
                          <a:ea typeface="Arial"/>
                          <a:cs typeface="Times New Roman"/>
                        </a:rPr>
                        <a:t>0</a:t>
                      </a:r>
                      <a:endParaRPr lang="en-US" sz="210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a:latin typeface="Times New Roman"/>
                          <a:ea typeface="Arial"/>
                          <a:cs typeface="Times New Roman"/>
                        </a:rPr>
                        <a:t>1</a:t>
                      </a:r>
                      <a:endParaRPr lang="en-US" sz="210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296218">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a:latin typeface="Times New Roman"/>
                          <a:ea typeface="Arial"/>
                          <a:cs typeface="Times New Roman"/>
                        </a:rPr>
                        <a:t>1</a:t>
                      </a:r>
                      <a:endParaRPr lang="en-US" sz="210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327399">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a:latin typeface="Times New Roman"/>
                          <a:ea typeface="Arial"/>
                          <a:cs typeface="Times New Roman"/>
                        </a:rPr>
                        <a:t>0</a:t>
                      </a:r>
                      <a:endParaRPr lang="en-US" sz="210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r>
                        <a:rPr lang="vi-VN" sz="1900" dirty="0" smtClean="0">
                          <a:latin typeface="Times New Roman"/>
                          <a:cs typeface="Times New Roman"/>
                        </a:rPr>
                        <a:t>0</a:t>
                      </a:r>
                      <a:r>
                        <a:rPr lang="en-US" sz="2100" dirty="0" smtClean="0">
                          <a:latin typeface="Times New Roman"/>
                          <a:cs typeface="Times New Roman"/>
                        </a:rPr>
                        <a:t> </a:t>
                      </a:r>
                      <a:endParaRPr lang="en-US" sz="2100" dirty="0">
                        <a:latin typeface="Times New Roman"/>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296218">
                <a:tc>
                  <a:txBody>
                    <a:bodyPr/>
                    <a:lstStyle/>
                    <a:p>
                      <a:pPr algn="ctr">
                        <a:spcAft>
                          <a:spcPts val="0"/>
                        </a:spcAft>
                      </a:pPr>
                      <a:r>
                        <a:rPr lang="vi-VN" sz="1900" dirty="0">
                          <a:latin typeface="Times New Roman"/>
                          <a:ea typeface="Arial"/>
                          <a:cs typeface="Times New Roman"/>
                        </a:rPr>
                        <a:t> 0</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a:latin typeface="Times New Roman"/>
                          <a:ea typeface="Arial"/>
                          <a:cs typeface="Times New Roman"/>
                        </a:rPr>
                        <a:t>1</a:t>
                      </a:r>
                      <a:endParaRPr lang="en-US" sz="210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a:latin typeface="Times New Roman"/>
                          <a:ea typeface="Arial"/>
                          <a:cs typeface="Times New Roman"/>
                        </a:rPr>
                        <a:t>1</a:t>
                      </a:r>
                      <a:endParaRPr lang="en-US" sz="210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r h="296218">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a:latin typeface="Times New Roman"/>
                          <a:ea typeface="Arial"/>
                          <a:cs typeface="Times New Roman"/>
                        </a:rPr>
                        <a:t>1</a:t>
                      </a:r>
                      <a:endParaRPr lang="en-US" sz="210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a:latin typeface="Times New Roman"/>
                          <a:ea typeface="Arial"/>
                          <a:cs typeface="Times New Roman"/>
                        </a:rPr>
                        <a:t>0</a:t>
                      </a:r>
                      <a:endParaRPr lang="en-US" sz="210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a:latin typeface="Times New Roman"/>
                          <a:ea typeface="Arial"/>
                          <a:cs typeface="Times New Roman"/>
                        </a:rPr>
                        <a:t>1</a:t>
                      </a:r>
                      <a:endParaRPr lang="en-US" sz="210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7"/>
                  </a:ext>
                </a:extLst>
              </a:tr>
              <a:tr h="296218">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a:latin typeface="Times New Roman"/>
                          <a:ea typeface="Arial"/>
                          <a:cs typeface="Times New Roman"/>
                        </a:rPr>
                        <a:t>1</a:t>
                      </a:r>
                      <a:endParaRPr lang="en-US" sz="210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a:latin typeface="Times New Roman"/>
                          <a:ea typeface="Arial"/>
                          <a:cs typeface="Times New Roman"/>
                        </a:rPr>
                        <a:t>1</a:t>
                      </a:r>
                      <a:endParaRPr lang="en-US" sz="210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8"/>
                  </a:ext>
                </a:extLst>
              </a:tr>
              <a:tr h="296218">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a:latin typeface="Times New Roman"/>
                          <a:ea typeface="Arial"/>
                          <a:cs typeface="Times New Roman"/>
                        </a:rPr>
                        <a:t>0</a:t>
                      </a:r>
                      <a:endParaRPr lang="en-US" sz="210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9"/>
                  </a:ext>
                </a:extLst>
              </a:tr>
              <a:tr h="296218">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a:latin typeface="Times New Roman"/>
                          <a:ea typeface="Arial"/>
                          <a:cs typeface="Times New Roman"/>
                        </a:rPr>
                        <a:t>1</a:t>
                      </a:r>
                      <a:endParaRPr lang="en-US" sz="210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0"/>
                  </a:ext>
                </a:extLst>
              </a:tr>
              <a:tr h="296218">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a:latin typeface="Times New Roman"/>
                          <a:ea typeface="Arial"/>
                          <a:cs typeface="Times New Roman"/>
                        </a:rPr>
                        <a:t>0</a:t>
                      </a:r>
                      <a:endParaRPr lang="en-US" sz="210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1"/>
                  </a:ext>
                </a:extLst>
              </a:tr>
              <a:tr h="296218">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a:latin typeface="Times New Roman"/>
                          <a:ea typeface="Arial"/>
                          <a:cs typeface="Times New Roman"/>
                        </a:rPr>
                        <a:t>1</a:t>
                      </a:r>
                      <a:endParaRPr lang="en-US" sz="210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2"/>
                  </a:ext>
                </a:extLst>
              </a:tr>
              <a:tr h="296218">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a:latin typeface="Times New Roman"/>
                          <a:ea typeface="Arial"/>
                          <a:cs typeface="Times New Roman"/>
                        </a:rPr>
                        <a:t>1</a:t>
                      </a:r>
                      <a:endParaRPr lang="en-US" sz="210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3"/>
                  </a:ext>
                </a:extLst>
              </a:tr>
              <a:tr h="296218">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a:latin typeface="Times New Roman"/>
                          <a:ea typeface="Arial"/>
                          <a:cs typeface="Times New Roman"/>
                        </a:rPr>
                        <a:t>1</a:t>
                      </a:r>
                      <a:endParaRPr lang="en-US" sz="210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4"/>
                  </a:ext>
                </a:extLst>
              </a:tr>
              <a:tr h="296218">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a:latin typeface="Times New Roman"/>
                          <a:ea typeface="Arial"/>
                          <a:cs typeface="Times New Roman"/>
                        </a:rPr>
                        <a:t>1</a:t>
                      </a:r>
                      <a:endParaRPr lang="en-US" sz="210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5"/>
                  </a:ext>
                </a:extLst>
              </a:tr>
              <a:tr h="296218">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spcAft>
                          <a:spcPts val="0"/>
                        </a:spcAft>
                      </a:pPr>
                      <a:r>
                        <a:rPr lang="vi-VN" sz="1900">
                          <a:latin typeface="Times New Roman"/>
                          <a:ea typeface="Arial"/>
                          <a:cs typeface="Times New Roman"/>
                        </a:rPr>
                        <a:t>1</a:t>
                      </a:r>
                      <a:endParaRPr lang="en-US" sz="210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spcAft>
                          <a:spcPts val="0"/>
                        </a:spcAft>
                      </a:pPr>
                      <a:r>
                        <a:rPr lang="vi-VN" sz="1900" dirty="0">
                          <a:latin typeface="Times New Roman"/>
                          <a:ea typeface="Arial"/>
                          <a:cs typeface="Times New Roman"/>
                        </a:rPr>
                        <a:t>1</a:t>
                      </a:r>
                      <a:endParaRPr lang="en-US" sz="2100" dirty="0">
                        <a:latin typeface="Times New Roman"/>
                        <a:ea typeface="Arial"/>
                        <a:cs typeface="Times New Roman"/>
                      </a:endParaRPr>
                    </a:p>
                  </a:txBody>
                  <a:tcPr marL="69885" marR="69885" marT="0" marB="0">
                    <a:lnL w="12700" cap="flat" cmpd="sng" algn="ctr">
                      <a:solidFill>
                        <a:srgbClr val="000000"/>
                      </a:solidFill>
                      <a:prstDash val="solid"/>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vi-VN" sz="1900">
                          <a:latin typeface="Times New Roman"/>
                          <a:ea typeface="Arial"/>
                          <a:cs typeface="Times New Roman"/>
                        </a:rPr>
                        <a:t>0</a:t>
                      </a:r>
                      <a:endParaRPr lang="en-US" sz="210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dot"/>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vi-VN" sz="1900" dirty="0">
                          <a:latin typeface="Times New Roman"/>
                          <a:ea typeface="Arial"/>
                          <a:cs typeface="Times New Roman"/>
                        </a:rPr>
                        <a:t>0</a:t>
                      </a:r>
                      <a:endParaRPr lang="en-US" sz="2100" dirty="0">
                        <a:latin typeface="Times New Roman"/>
                        <a:ea typeface="Arial"/>
                        <a:cs typeface="Times New Roman"/>
                      </a:endParaRPr>
                    </a:p>
                  </a:txBody>
                  <a:tcPr marL="69885" marR="69885" marT="0" marB="0">
                    <a:lnL w="1270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6"/>
                  </a:ext>
                </a:extLst>
              </a:tr>
            </a:tbl>
          </a:graphicData>
        </a:graphic>
      </p:graphicFrame>
      <p:sp>
        <p:nvSpPr>
          <p:cNvPr id="2029569" name="Text Box 1"/>
          <p:cNvSpPr txBox="1">
            <a:spLocks noChangeArrowheads="1"/>
          </p:cNvSpPr>
          <p:nvPr/>
        </p:nvSpPr>
        <p:spPr bwMode="auto">
          <a:xfrm>
            <a:off x="849624" y="3974065"/>
            <a:ext cx="3810000" cy="38100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a:spcAft>
                <a:spcPts val="1000"/>
              </a:spcAft>
            </a:pP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Phương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trình</a:t>
            </a:r>
            <a:r>
              <a:rPr lang="en-US" sz="2400" b="1" dirty="0">
                <a:latin typeface="Times New Roman" panose="02020603050405020304" pitchFamily="18" charset="0"/>
                <a:cs typeface="Times New Roman" panose="02020603050405020304" pitchFamily="18" charset="0"/>
              </a:rPr>
              <a:t> logic</a:t>
            </a:r>
          </a:p>
        </p:txBody>
      </p:sp>
      <p:sp>
        <p:nvSpPr>
          <p:cNvPr id="2029571" name="Rectangle 3"/>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 name="Text Box 1"/>
          <p:cNvSpPr txBox="1">
            <a:spLocks noChangeArrowheads="1"/>
          </p:cNvSpPr>
          <p:nvPr/>
        </p:nvSpPr>
        <p:spPr bwMode="auto">
          <a:xfrm>
            <a:off x="1016000" y="5960049"/>
            <a:ext cx="2917371" cy="46196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a:spcAft>
                <a:spcPts val="1000"/>
              </a:spcAft>
            </a:pPr>
            <a:r>
              <a:rPr lang="en-US" sz="2400" b="1" dirty="0">
                <a:latin typeface="Times New Roman" panose="02020603050405020304" pitchFamily="18" charset="0"/>
                <a:cs typeface="Times New Roman" panose="02020603050405020304" pitchFamily="18" charset="0"/>
              </a:rPr>
              <a:t>+ Sơ </a:t>
            </a:r>
            <a:r>
              <a:rPr lang="en-US" sz="2400" b="1" dirty="0" err="1">
                <a:latin typeface="Times New Roman" panose="02020603050405020304" pitchFamily="18" charset="0"/>
                <a:cs typeface="Times New Roman" panose="02020603050405020304" pitchFamily="18" charset="0"/>
              </a:rPr>
              <a:t>đồ</a:t>
            </a:r>
            <a:r>
              <a:rPr lang="en-US" sz="2400" b="1" dirty="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mô</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phỏng</a:t>
            </a:r>
            <a:endParaRPr lang="en-US" sz="4000" dirty="0">
              <a:latin typeface="Times New Roman" panose="02020603050405020304" pitchFamily="18" charset="0"/>
              <a:cs typeface="Times New Roman" panose="02020603050405020304" pitchFamily="18" charset="0"/>
            </a:endParaRPr>
          </a:p>
        </p:txBody>
      </p:sp>
      <p:sp>
        <p:nvSpPr>
          <p:cNvPr id="2029586" name="Rectangle 18"/>
          <p:cNvSpPr>
            <a:spLocks noChangeArrowheads="1"/>
          </p:cNvSpPr>
          <p:nvPr/>
        </p:nvSpPr>
        <p:spPr bwMode="auto">
          <a:xfrm>
            <a:off x="1524001" y="48208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latin typeface="Arial" pitchFamily="34" charset="0"/>
              <a:cs typeface="Arial" pitchFamily="34" charset="0"/>
            </a:endParaRPr>
          </a:p>
        </p:txBody>
      </p:sp>
      <p:sp>
        <p:nvSpPr>
          <p:cNvPr id="2029587" name="Rectangle 19"/>
          <p:cNvSpPr>
            <a:spLocks noChangeArrowheads="1"/>
          </p:cNvSpPr>
          <p:nvPr/>
        </p:nvSpPr>
        <p:spPr bwMode="auto">
          <a:xfrm>
            <a:off x="1524001" y="6916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latin typeface="Arial" pitchFamily="34" charset="0"/>
              <a:cs typeface="Arial" pitchFamily="34" charset="0"/>
            </a:endParaRPr>
          </a:p>
        </p:txBody>
      </p:sp>
      <p:sp>
        <p:nvSpPr>
          <p:cNvPr id="2029588" name="Rectangle 20"/>
          <p:cNvSpPr>
            <a:spLocks noChangeArrowheads="1"/>
          </p:cNvSpPr>
          <p:nvPr/>
        </p:nvSpPr>
        <p:spPr bwMode="auto">
          <a:xfrm>
            <a:off x="1524001" y="90118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latin typeface="Arial" pitchFamily="34" charset="0"/>
              <a:cs typeface="Arial" pitchFamily="34" charset="0"/>
            </a:endParaRPr>
          </a:p>
        </p:txBody>
      </p:sp>
      <p:sp>
        <p:nvSpPr>
          <p:cNvPr id="2029589" name="Rectangle 21"/>
          <p:cNvSpPr>
            <a:spLocks noChangeArrowheads="1"/>
          </p:cNvSpPr>
          <p:nvPr/>
        </p:nvSpPr>
        <p:spPr bwMode="auto">
          <a:xfrm>
            <a:off x="1524001" y="11107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latin typeface="Arial" pitchFamily="34" charset="0"/>
              <a:cs typeface="Arial" pitchFamily="34" charset="0"/>
            </a:endParaRPr>
          </a:p>
        </p:txBody>
      </p:sp>
      <p:sp>
        <p:nvSpPr>
          <p:cNvPr id="41" name="Rectangle 40"/>
          <p:cNvSpPr/>
          <p:nvPr/>
        </p:nvSpPr>
        <p:spPr>
          <a:xfrm>
            <a:off x="660307" y="834961"/>
            <a:ext cx="6611815" cy="523220"/>
          </a:xfrm>
          <a:prstGeom prst="rect">
            <a:avLst/>
          </a:prstGeom>
        </p:spPr>
        <p:txBody>
          <a:bodyPr wrap="square">
            <a:spAutoFit/>
          </a:bodyPr>
          <a:lstStyle/>
          <a:p>
            <a:pPr marL="457200" indent="-457200">
              <a:buFont typeface="Wingdings" panose="05000000000000000000" pitchFamily="2" charset="2"/>
              <a:buChar char="v"/>
            </a:pPr>
            <a:r>
              <a:rPr lang="en-US" sz="2800" b="1" dirty="0" err="1" smtClean="0">
                <a:latin typeface="Times New Roman" panose="02020603050405020304" pitchFamily="18" charset="0"/>
                <a:cs typeface="Times New Roman" panose="02020603050405020304" pitchFamily="18" charset="0"/>
              </a:rPr>
              <a:t>Mạch</a:t>
            </a:r>
            <a:r>
              <a:rPr lang="en-US" sz="2800" b="1" dirty="0" smtClean="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chuyển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mã</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nhị</a:t>
            </a:r>
            <a:r>
              <a:rPr lang="en-US" sz="2800" b="1" dirty="0">
                <a:latin typeface="Times New Roman" panose="02020603050405020304" pitchFamily="18" charset="0"/>
                <a:cs typeface="Times New Roman" panose="02020603050405020304" pitchFamily="18" charset="0"/>
              </a:rPr>
              <a:t> phân </a:t>
            </a:r>
            <a:r>
              <a:rPr lang="en-US" sz="2800" b="1" dirty="0">
                <a:latin typeface="Times New Roman" panose="02020603050405020304" pitchFamily="18" charset="0"/>
                <a:cs typeface="Times New Roman" panose="02020603050405020304" pitchFamily="18" charset="0"/>
                <a:sym typeface="Symbol"/>
              </a:rPr>
              <a:t>Gray</a:t>
            </a:r>
            <a:endParaRPr lang="en-US" sz="2800" b="1" dirty="0">
              <a:latin typeface="Times New Roman" panose="02020603050405020304" pitchFamily="18" charset="0"/>
              <a:cs typeface="Times New Roman" panose="02020603050405020304" pitchFamily="18" charset="0"/>
            </a:endParaRPr>
          </a:p>
        </p:txBody>
      </p:sp>
      <p:sp>
        <p:nvSpPr>
          <p:cNvPr id="2" name="Right Arrow 1">
            <a:hlinkClick r:id="rId2" action="ppaction://hlinkfile"/>
          </p:cNvPr>
          <p:cNvSpPr/>
          <p:nvPr/>
        </p:nvSpPr>
        <p:spPr>
          <a:xfrm>
            <a:off x="4467621" y="6086514"/>
            <a:ext cx="609600" cy="3492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1263726" y="4591601"/>
            <a:ext cx="1155979" cy="471894"/>
          </a:xfrm>
          <a:prstGeom prst="rect">
            <a:avLst/>
          </a:prstGeom>
        </p:spPr>
      </p:pic>
      <p:pic>
        <p:nvPicPr>
          <p:cNvPr id="5" name="Picture 4"/>
          <p:cNvPicPr>
            <a:picLocks noChangeAspect="1"/>
          </p:cNvPicPr>
          <p:nvPr/>
        </p:nvPicPr>
        <p:blipFill>
          <a:blip r:embed="rId4"/>
          <a:stretch>
            <a:fillRect/>
          </a:stretch>
        </p:blipFill>
        <p:spPr>
          <a:xfrm>
            <a:off x="1263725" y="5146114"/>
            <a:ext cx="2074194" cy="387858"/>
          </a:xfrm>
          <a:prstGeom prst="rect">
            <a:avLst/>
          </a:prstGeom>
        </p:spPr>
      </p:pic>
      <p:pic>
        <p:nvPicPr>
          <p:cNvPr id="6" name="Picture 5"/>
          <p:cNvPicPr>
            <a:picLocks noChangeAspect="1"/>
          </p:cNvPicPr>
          <p:nvPr/>
        </p:nvPicPr>
        <p:blipFill>
          <a:blip r:embed="rId5"/>
          <a:stretch>
            <a:fillRect/>
          </a:stretch>
        </p:blipFill>
        <p:spPr>
          <a:xfrm>
            <a:off x="3500520" y="4695941"/>
            <a:ext cx="1911514" cy="419191"/>
          </a:xfrm>
          <a:prstGeom prst="rect">
            <a:avLst/>
          </a:prstGeom>
        </p:spPr>
      </p:pic>
      <p:pic>
        <p:nvPicPr>
          <p:cNvPr id="7" name="Picture 6"/>
          <p:cNvPicPr>
            <a:picLocks noChangeAspect="1"/>
          </p:cNvPicPr>
          <p:nvPr/>
        </p:nvPicPr>
        <p:blipFill>
          <a:blip r:embed="rId6"/>
          <a:stretch>
            <a:fillRect/>
          </a:stretch>
        </p:blipFill>
        <p:spPr>
          <a:xfrm>
            <a:off x="3380964" y="5167677"/>
            <a:ext cx="1934341" cy="431630"/>
          </a:xfrm>
          <a:prstGeom prst="rect">
            <a:avLst/>
          </a:prstGeom>
        </p:spPr>
      </p:pic>
      <p:sp>
        <p:nvSpPr>
          <p:cNvPr id="31" name="Title 1"/>
          <p:cNvSpPr>
            <a:spLocks noGrp="1"/>
          </p:cNvSpPr>
          <p:nvPr>
            <p:ph type="title"/>
          </p:nvPr>
        </p:nvSpPr>
        <p:spPr>
          <a:xfrm>
            <a:off x="80735" y="104962"/>
            <a:ext cx="10543721" cy="715962"/>
          </a:xfrm>
        </p:spPr>
        <p:txBody>
          <a:bodyPr vert="horz" lIns="91440" tIns="45720" rIns="91440" bIns="45720" rtlCol="0" anchor="ctr">
            <a:noAutofit/>
          </a:bodyPr>
          <a:lstStyle/>
          <a:p>
            <a:pPr marL="514350" indent="-514350" algn="l">
              <a:buFont typeface="+mj-lt"/>
              <a:buAutoNum type="arabicPeriod" startAt="2"/>
              <a:defRPr/>
            </a:pPr>
            <a:r>
              <a:rPr lang="en-US" sz="3200" b="1" dirty="0" err="1">
                <a:solidFill>
                  <a:srgbClr val="C00000"/>
                </a:solidFill>
                <a:latin typeface="Times New Roman" panose="02020603050405020304" pitchFamily="18" charset="0"/>
                <a:cs typeface="Times New Roman" panose="02020603050405020304" pitchFamily="18" charset="0"/>
              </a:rPr>
              <a:t>M</a:t>
            </a:r>
            <a:r>
              <a:rPr lang="en-US" sz="3200" b="1" dirty="0" err="1" smtClean="0">
                <a:solidFill>
                  <a:srgbClr val="C00000"/>
                </a:solidFill>
                <a:latin typeface="Times New Roman" panose="02020603050405020304" pitchFamily="18" charset="0"/>
                <a:cs typeface="Times New Roman" panose="02020603050405020304" pitchFamily="18" charset="0"/>
              </a:rPr>
              <a:t>ạch</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chuyển</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mã</a:t>
            </a:r>
            <a:r>
              <a:rPr lang="en-US" sz="3200" b="1" dirty="0" smtClean="0">
                <a:solidFill>
                  <a:srgbClr val="C00000"/>
                </a:solidFill>
                <a:latin typeface="Times New Roman" panose="02020603050405020304" pitchFamily="18" charset="0"/>
                <a:cs typeface="Times New Roman" panose="02020603050405020304" pitchFamily="18" charset="0"/>
              </a:rPr>
              <a:t> (1)</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32" name="Text Box 1"/>
          <p:cNvSpPr txBox="1">
            <a:spLocks noChangeArrowheads="1"/>
          </p:cNvSpPr>
          <p:nvPr/>
        </p:nvSpPr>
        <p:spPr bwMode="auto">
          <a:xfrm>
            <a:off x="5601829" y="2678301"/>
            <a:ext cx="2684121" cy="46196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a:spcAft>
                <a:spcPts val="1000"/>
              </a:spcAft>
            </a:pPr>
            <a:r>
              <a:rPr lang="en-US" sz="2400" b="1" dirty="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Bảng</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trạng</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thái</a:t>
            </a:r>
            <a:endParaRPr lang="en-US" sz="4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050050"/>
                                        </p:tgtEl>
                                        <p:attrNameLst>
                                          <p:attrName>style.visibility</p:attrName>
                                        </p:attrNameLst>
                                      </p:cBhvr>
                                      <p:to>
                                        <p:strVal val="visible"/>
                                      </p:to>
                                    </p:set>
                                    <p:animEffect transition="in" filter="barn(inVertical)">
                                      <p:cBhvr>
                                        <p:cTn id="14" dur="1000"/>
                                        <p:tgtEl>
                                          <p:spTgt spid="205005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1000"/>
                                        <p:tgtEl>
                                          <p:spTgt spid="32"/>
                                        </p:tgtEl>
                                      </p:cBhvr>
                                    </p:animEffect>
                                    <p:anim calcmode="lin" valueType="num">
                                      <p:cBhvr>
                                        <p:cTn id="20" dur="1000" fill="hold"/>
                                        <p:tgtEl>
                                          <p:spTgt spid="32"/>
                                        </p:tgtEl>
                                        <p:attrNameLst>
                                          <p:attrName>ppt_x</p:attrName>
                                        </p:attrNameLst>
                                      </p:cBhvr>
                                      <p:tavLst>
                                        <p:tav tm="0">
                                          <p:val>
                                            <p:strVal val="#ppt_x"/>
                                          </p:val>
                                        </p:tav>
                                        <p:tav tm="100000">
                                          <p:val>
                                            <p:strVal val="#ppt_x"/>
                                          </p:val>
                                        </p:tav>
                                      </p:tavLst>
                                    </p:anim>
                                    <p:anim calcmode="lin" valueType="num">
                                      <p:cBhvr>
                                        <p:cTn id="2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arn(inVertical)">
                                      <p:cBhvr>
                                        <p:cTn id="26" dur="10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029569"/>
                                        </p:tgtEl>
                                        <p:attrNameLst>
                                          <p:attrName>style.visibility</p:attrName>
                                        </p:attrNameLst>
                                      </p:cBhvr>
                                      <p:to>
                                        <p:strVal val="visible"/>
                                      </p:to>
                                    </p:set>
                                    <p:animEffect transition="in" filter="fade">
                                      <p:cBhvr>
                                        <p:cTn id="31" dur="1000"/>
                                        <p:tgtEl>
                                          <p:spTgt spid="2029569"/>
                                        </p:tgtEl>
                                      </p:cBhvr>
                                    </p:animEffect>
                                    <p:anim calcmode="lin" valueType="num">
                                      <p:cBhvr>
                                        <p:cTn id="32" dur="1000" fill="hold"/>
                                        <p:tgtEl>
                                          <p:spTgt spid="2029569"/>
                                        </p:tgtEl>
                                        <p:attrNameLst>
                                          <p:attrName>ppt_x</p:attrName>
                                        </p:attrNameLst>
                                      </p:cBhvr>
                                      <p:tavLst>
                                        <p:tav tm="0">
                                          <p:val>
                                            <p:strVal val="#ppt_x"/>
                                          </p:val>
                                        </p:tav>
                                        <p:tav tm="100000">
                                          <p:val>
                                            <p:strVal val="#ppt_x"/>
                                          </p:val>
                                        </p:tav>
                                      </p:tavLst>
                                    </p:anim>
                                    <p:anim calcmode="lin" valueType="num">
                                      <p:cBhvr>
                                        <p:cTn id="33" dur="1000" fill="hold"/>
                                        <p:tgtEl>
                                          <p:spTgt spid="202956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barn(inVertical)">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barn(inVertical)">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barn(inVertical)">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barn(inVertical)">
                                      <p:cBhvr>
                                        <p:cTn id="53" dur="500"/>
                                        <p:tgtEl>
                                          <p:spTgt spid="7"/>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1000"/>
                                        <p:tgtEl>
                                          <p:spTgt spid="21"/>
                                        </p:tgtEl>
                                      </p:cBhvr>
                                    </p:animEffect>
                                    <p:anim calcmode="lin" valueType="num">
                                      <p:cBhvr>
                                        <p:cTn id="59" dur="1000" fill="hold"/>
                                        <p:tgtEl>
                                          <p:spTgt spid="21"/>
                                        </p:tgtEl>
                                        <p:attrNameLst>
                                          <p:attrName>ppt_x</p:attrName>
                                        </p:attrNameLst>
                                      </p:cBhvr>
                                      <p:tavLst>
                                        <p:tav tm="0">
                                          <p:val>
                                            <p:strVal val="#ppt_x"/>
                                          </p:val>
                                        </p:tav>
                                        <p:tav tm="100000">
                                          <p:val>
                                            <p:strVal val="#ppt_x"/>
                                          </p:val>
                                        </p:tav>
                                      </p:tavLst>
                                    </p:anim>
                                    <p:anim calcmode="lin" valueType="num">
                                      <p:cBhvr>
                                        <p:cTn id="6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barn(inVertical)">
                                      <p:cBhvr>
                                        <p:cTn id="6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9569" grpId="0" animBg="1"/>
      <p:bldP spid="21" grpId="0" animBg="1"/>
      <p:bldP spid="41" grpId="0"/>
      <p:bldP spid="2" grpId="0" animBg="1"/>
      <p:bldP spid="3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10892" y="1316342"/>
            <a:ext cx="3810000" cy="2747979"/>
          </a:xfrm>
          <a:prstGeom prst="rect">
            <a:avLst/>
          </a:prstGeom>
        </p:spPr>
      </p:pic>
      <p:sp>
        <p:nvSpPr>
          <p:cNvPr id="4" name="Slide Number Placeholder 3"/>
          <p:cNvSpPr>
            <a:spLocks noGrp="1"/>
          </p:cNvSpPr>
          <p:nvPr>
            <p:ph type="sldNum" sz="quarter" idx="12"/>
          </p:nvPr>
        </p:nvSpPr>
        <p:spPr/>
        <p:txBody>
          <a:bodyPr/>
          <a:lstStyle/>
          <a:p>
            <a:fld id="{A8707075-541A-4CB2-8C7D-C1C20183CA57}" type="slidenum">
              <a:rPr lang="en-US" smtClean="0"/>
              <a:pPr/>
              <a:t>81</a:t>
            </a:fld>
            <a:endParaRPr lang="en-US" dirty="0"/>
          </a:p>
        </p:txBody>
      </p:sp>
      <p:sp>
        <p:nvSpPr>
          <p:cNvPr id="7" name="Rectangle 6"/>
          <p:cNvSpPr/>
          <p:nvPr/>
        </p:nvSpPr>
        <p:spPr>
          <a:xfrm>
            <a:off x="567933" y="868578"/>
            <a:ext cx="6158480" cy="523220"/>
          </a:xfrm>
          <a:prstGeom prst="rect">
            <a:avLst/>
          </a:prstGeom>
        </p:spPr>
        <p:txBody>
          <a:bodyPr wrap="square">
            <a:spAutoFit/>
          </a:bodyPr>
          <a:lstStyle/>
          <a:p>
            <a:pPr marL="342900" indent="-342900">
              <a:buFont typeface="Wingdings" panose="05000000000000000000" pitchFamily="2" charset="2"/>
              <a:buChar char="v"/>
            </a:pP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Mạch</a:t>
            </a:r>
            <a:r>
              <a:rPr lang="en-US" sz="2800" b="1" dirty="0" smtClean="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chuyển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mã</a:t>
            </a:r>
            <a:r>
              <a:rPr lang="en-US" sz="2800" b="1" dirty="0">
                <a:latin typeface="Times New Roman" panose="02020603050405020304" pitchFamily="18" charset="0"/>
                <a:cs typeface="Times New Roman" panose="02020603050405020304" pitchFamily="18" charset="0"/>
              </a:rPr>
              <a:t> BCD </a:t>
            </a:r>
            <a:r>
              <a:rPr lang="en-US" sz="2800" b="1" dirty="0" smtClean="0">
                <a:latin typeface="Times New Roman" panose="02020603050405020304" pitchFamily="18" charset="0"/>
                <a:cs typeface="Times New Roman" panose="02020603050405020304" pitchFamily="18" charset="0"/>
                <a:sym typeface="Symbol"/>
              </a:rPr>
              <a:t> 7 </a:t>
            </a:r>
            <a:r>
              <a:rPr lang="en-US" sz="2800" b="1" dirty="0" err="1">
                <a:latin typeface="Times New Roman" panose="02020603050405020304" pitchFamily="18" charset="0"/>
                <a:cs typeface="Times New Roman" panose="02020603050405020304" pitchFamily="18" charset="0"/>
                <a:sym typeface="Symbol"/>
              </a:rPr>
              <a:t>đoạn</a:t>
            </a:r>
            <a:endParaRPr lang="en-US" sz="28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7508862" y="1459230"/>
            <a:ext cx="3768183" cy="2725088"/>
          </a:xfrm>
          <a:prstGeom prst="rect">
            <a:avLst/>
          </a:prstGeom>
        </p:spPr>
      </p:pic>
      <p:sp>
        <p:nvSpPr>
          <p:cNvPr id="6" name="TextBox 5"/>
          <p:cNvSpPr txBox="1"/>
          <p:nvPr/>
        </p:nvSpPr>
        <p:spPr>
          <a:xfrm>
            <a:off x="8078952" y="5037402"/>
            <a:ext cx="3048000" cy="369332"/>
          </a:xfrm>
          <a:prstGeom prst="rect">
            <a:avLst/>
          </a:prstGeom>
          <a:noFill/>
        </p:spPr>
        <p:txBody>
          <a:bodyPr wrap="square" rtlCol="0">
            <a:spAutoFit/>
          </a:bodyPr>
          <a:lstStyle/>
          <a:p>
            <a:pPr algn="ctr"/>
            <a:r>
              <a:rPr lang="en-US" b="1" i="1" dirty="0" err="1" smtClean="0"/>
              <a:t>Sơ</a:t>
            </a:r>
            <a:r>
              <a:rPr lang="en-US" b="1" i="1" dirty="0" smtClean="0"/>
              <a:t> </a:t>
            </a:r>
            <a:r>
              <a:rPr lang="en-US" b="1" i="1" dirty="0" err="1" smtClean="0"/>
              <a:t>đồ</a:t>
            </a:r>
            <a:r>
              <a:rPr lang="en-US" b="1" i="1" dirty="0" smtClean="0"/>
              <a:t> </a:t>
            </a:r>
            <a:r>
              <a:rPr lang="en-US" b="1" i="1" dirty="0" err="1" smtClean="0"/>
              <a:t>mô</a:t>
            </a:r>
            <a:r>
              <a:rPr lang="en-US" b="1" i="1" dirty="0" smtClean="0"/>
              <a:t> </a:t>
            </a:r>
            <a:r>
              <a:rPr lang="en-US" b="1" i="1" dirty="0" err="1" smtClean="0"/>
              <a:t>phỏng</a:t>
            </a:r>
            <a:r>
              <a:rPr lang="en-US" b="1" i="1" dirty="0" smtClean="0"/>
              <a:t> </a:t>
            </a:r>
            <a:endParaRPr lang="en-US" b="1" i="1" dirty="0"/>
          </a:p>
        </p:txBody>
      </p:sp>
      <p:sp>
        <p:nvSpPr>
          <p:cNvPr id="8" name="Right Arrow 7">
            <a:hlinkClick r:id="rId4" action="ppaction://hlinkfile"/>
          </p:cNvPr>
          <p:cNvSpPr/>
          <p:nvPr/>
        </p:nvSpPr>
        <p:spPr>
          <a:xfrm>
            <a:off x="9298152" y="5621673"/>
            <a:ext cx="609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6498" name="Picture 2" descr="Giáo Trình Kỹ Thuật Số: MẠCH GIẢI MÃ - VO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500" y="4038601"/>
            <a:ext cx="5510884" cy="2682875"/>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title"/>
          </p:nvPr>
        </p:nvSpPr>
        <p:spPr>
          <a:xfrm>
            <a:off x="80735" y="104962"/>
            <a:ext cx="10543721" cy="715962"/>
          </a:xfrm>
        </p:spPr>
        <p:txBody>
          <a:bodyPr vert="horz" lIns="91440" tIns="45720" rIns="91440" bIns="45720" rtlCol="0" anchor="ctr">
            <a:noAutofit/>
          </a:bodyPr>
          <a:lstStyle/>
          <a:p>
            <a:pPr marL="514350" indent="-514350" algn="l">
              <a:buFont typeface="+mj-lt"/>
              <a:buAutoNum type="arabicPeriod" startAt="2"/>
              <a:defRPr/>
            </a:pPr>
            <a:r>
              <a:rPr lang="en-US" sz="3200" b="1" dirty="0" err="1">
                <a:solidFill>
                  <a:srgbClr val="C00000"/>
                </a:solidFill>
                <a:latin typeface="Times New Roman" panose="02020603050405020304" pitchFamily="18" charset="0"/>
                <a:cs typeface="Times New Roman" panose="02020603050405020304" pitchFamily="18" charset="0"/>
              </a:rPr>
              <a:t>M</a:t>
            </a:r>
            <a:r>
              <a:rPr lang="en-US" sz="3200" b="1" dirty="0" err="1" smtClean="0">
                <a:solidFill>
                  <a:srgbClr val="C00000"/>
                </a:solidFill>
                <a:latin typeface="Times New Roman" panose="02020603050405020304" pitchFamily="18" charset="0"/>
                <a:cs typeface="Times New Roman" panose="02020603050405020304" pitchFamily="18" charset="0"/>
              </a:rPr>
              <a:t>ạch</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chuyển</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mã</a:t>
            </a:r>
            <a:r>
              <a:rPr lang="en-US" sz="3200" b="1" dirty="0" smtClean="0">
                <a:solidFill>
                  <a:srgbClr val="C00000"/>
                </a:solidFill>
                <a:latin typeface="Times New Roman" panose="02020603050405020304" pitchFamily="18" charset="0"/>
                <a:cs typeface="Times New Roman" panose="02020603050405020304" pitchFamily="18" charset="0"/>
              </a:rPr>
              <a:t> (2)</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1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10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2026498"/>
                                        </p:tgtEl>
                                        <p:attrNameLst>
                                          <p:attrName>style.visibility</p:attrName>
                                        </p:attrNameLst>
                                      </p:cBhvr>
                                      <p:to>
                                        <p:strVal val="visible"/>
                                      </p:to>
                                    </p:set>
                                    <p:animEffect transition="in" filter="barn(inVertical)">
                                      <p:cBhvr>
                                        <p:cTn id="24" dur="1000"/>
                                        <p:tgtEl>
                                          <p:spTgt spid="2026498"/>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arn(inVertical)">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149" name="Rectangle 53"/>
          <p:cNvSpPr>
            <a:spLocks noChangeArrowheads="1"/>
          </p:cNvSpPr>
          <p:nvPr/>
        </p:nvSpPr>
        <p:spPr bwMode="auto">
          <a:xfrm>
            <a:off x="152400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2158" name="Rectangle 6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2161" name="Rectangle 65"/>
          <p:cNvSpPr>
            <a:spLocks noChangeArrowheads="1"/>
          </p:cNvSpPr>
          <p:nvPr/>
        </p:nvSpPr>
        <p:spPr bwMode="auto">
          <a:xfrm>
            <a:off x="152400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2162" name="Rectangle 66"/>
          <p:cNvSpPr>
            <a:spLocks noChangeArrowheads="1"/>
          </p:cNvSpPr>
          <p:nvPr/>
        </p:nvSpPr>
        <p:spPr bwMode="auto">
          <a:xfrm>
            <a:off x="1524000" y="453509"/>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2208" name="Rectangle 11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34894" name="Rectangle 206"/>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pSp>
        <p:nvGrpSpPr>
          <p:cNvPr id="291" name="Group 290"/>
          <p:cNvGrpSpPr/>
          <p:nvPr/>
        </p:nvGrpSpPr>
        <p:grpSpPr>
          <a:xfrm>
            <a:off x="1001277" y="1637503"/>
            <a:ext cx="3137174" cy="3921468"/>
            <a:chOff x="76200" y="1905000"/>
            <a:chExt cx="2743200" cy="3429000"/>
          </a:xfrm>
        </p:grpSpPr>
        <p:sp>
          <p:nvSpPr>
            <p:cNvPr id="289" name="Rectangle 288"/>
            <p:cNvSpPr/>
            <p:nvPr/>
          </p:nvSpPr>
          <p:spPr>
            <a:xfrm>
              <a:off x="76200" y="1905000"/>
              <a:ext cx="2743200" cy="3429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3" name="Group 1"/>
            <p:cNvGrpSpPr>
              <a:grpSpLocks/>
            </p:cNvGrpSpPr>
            <p:nvPr/>
          </p:nvGrpSpPr>
          <p:grpSpPr bwMode="auto">
            <a:xfrm>
              <a:off x="76200" y="2286000"/>
              <a:ext cx="2580603" cy="2583438"/>
              <a:chOff x="1587" y="2489"/>
              <a:chExt cx="4545" cy="4552"/>
            </a:xfrm>
          </p:grpSpPr>
          <p:grpSp>
            <p:nvGrpSpPr>
              <p:cNvPr id="234" name="Group 233"/>
              <p:cNvGrpSpPr>
                <a:grpSpLocks/>
              </p:cNvGrpSpPr>
              <p:nvPr/>
            </p:nvGrpSpPr>
            <p:grpSpPr bwMode="auto">
              <a:xfrm>
                <a:off x="1587" y="2489"/>
                <a:ext cx="4545" cy="4552"/>
                <a:chOff x="1587" y="2489"/>
                <a:chExt cx="4545" cy="4552"/>
              </a:xfrm>
            </p:grpSpPr>
            <p:sp>
              <p:nvSpPr>
                <p:cNvPr id="245" name="Rectangle 3"/>
                <p:cNvSpPr>
                  <a:spLocks noChangeArrowheads="1"/>
                </p:cNvSpPr>
                <p:nvPr/>
              </p:nvSpPr>
              <p:spPr bwMode="auto">
                <a:xfrm>
                  <a:off x="2491" y="2489"/>
                  <a:ext cx="2714" cy="4068"/>
                </a:xfrm>
                <a:prstGeom prst="rect">
                  <a:avLst/>
                </a:prstGeom>
                <a:solidFill>
                  <a:srgbClr val="C8C8AA"/>
                </a:solidFill>
                <a:ln w="60">
                  <a:solidFill>
                    <a:srgbClr val="800000"/>
                  </a:solid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246" name="Line 4"/>
                <p:cNvSpPr>
                  <a:spLocks noChangeShapeType="1"/>
                </p:cNvSpPr>
                <p:nvPr/>
              </p:nvSpPr>
              <p:spPr bwMode="auto">
                <a:xfrm>
                  <a:off x="1587" y="2942"/>
                  <a:ext cx="904" cy="1"/>
                </a:xfrm>
                <a:prstGeom prst="line">
                  <a:avLst/>
                </a:prstGeom>
                <a:noFill/>
                <a:ln w="60">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47" name="Rectangle 5"/>
                <p:cNvSpPr>
                  <a:spLocks noChangeArrowheads="1"/>
                </p:cNvSpPr>
                <p:nvPr/>
              </p:nvSpPr>
              <p:spPr bwMode="auto">
                <a:xfrm>
                  <a:off x="2717" y="2731"/>
                  <a:ext cx="251" cy="4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a:solidFill>
                        <a:srgbClr val="000000"/>
                      </a:solidFill>
                      <a:latin typeface="Arial" pitchFamily="34" charset="0"/>
                      <a:cs typeface="Arial" pitchFamily="34" charset="0"/>
                    </a:rPr>
                    <a:t>A</a:t>
                  </a:r>
                  <a:endParaRPr lang="en-US" sz="1400">
                    <a:latin typeface="Arial" pitchFamily="34" charset="0"/>
                    <a:cs typeface="Arial" pitchFamily="34" charset="0"/>
                  </a:endParaRPr>
                </a:p>
              </p:txBody>
            </p:sp>
            <p:sp>
              <p:nvSpPr>
                <p:cNvPr id="248" name="Rectangle 6"/>
                <p:cNvSpPr>
                  <a:spLocks noChangeArrowheads="1"/>
                </p:cNvSpPr>
                <p:nvPr/>
              </p:nvSpPr>
              <p:spPr bwMode="auto">
                <a:xfrm>
                  <a:off x="1828" y="2520"/>
                  <a:ext cx="210" cy="4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a:solidFill>
                        <a:srgbClr val="000000"/>
                      </a:solidFill>
                      <a:latin typeface="Arial" pitchFamily="34" charset="0"/>
                      <a:cs typeface="Arial" pitchFamily="34" charset="0"/>
                    </a:rPr>
                    <a:t>1</a:t>
                  </a:r>
                  <a:endParaRPr lang="en-US" sz="1400">
                    <a:latin typeface="Arial" pitchFamily="34" charset="0"/>
                    <a:cs typeface="Arial" pitchFamily="34" charset="0"/>
                  </a:endParaRPr>
                </a:p>
              </p:txBody>
            </p:sp>
            <p:sp>
              <p:nvSpPr>
                <p:cNvPr id="249" name="Line 7"/>
                <p:cNvSpPr>
                  <a:spLocks noChangeShapeType="1"/>
                </p:cNvSpPr>
                <p:nvPr/>
              </p:nvSpPr>
              <p:spPr bwMode="auto">
                <a:xfrm>
                  <a:off x="1587" y="3394"/>
                  <a:ext cx="904" cy="1"/>
                </a:xfrm>
                <a:prstGeom prst="line">
                  <a:avLst/>
                </a:prstGeom>
                <a:noFill/>
                <a:ln w="60">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50" name="Rectangle 8"/>
                <p:cNvSpPr>
                  <a:spLocks noChangeArrowheads="1"/>
                </p:cNvSpPr>
                <p:nvPr/>
              </p:nvSpPr>
              <p:spPr bwMode="auto">
                <a:xfrm>
                  <a:off x="2717" y="3183"/>
                  <a:ext cx="251" cy="4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a:solidFill>
                        <a:srgbClr val="000000"/>
                      </a:solidFill>
                      <a:latin typeface="Arial" pitchFamily="34" charset="0"/>
                      <a:cs typeface="Arial" pitchFamily="34" charset="0"/>
                    </a:rPr>
                    <a:t>B</a:t>
                  </a:r>
                  <a:endParaRPr lang="en-US" sz="1400">
                    <a:latin typeface="Arial" pitchFamily="34" charset="0"/>
                    <a:cs typeface="Arial" pitchFamily="34" charset="0"/>
                  </a:endParaRPr>
                </a:p>
              </p:txBody>
            </p:sp>
            <p:sp>
              <p:nvSpPr>
                <p:cNvPr id="251" name="Rectangle 9"/>
                <p:cNvSpPr>
                  <a:spLocks noChangeArrowheads="1"/>
                </p:cNvSpPr>
                <p:nvPr/>
              </p:nvSpPr>
              <p:spPr bwMode="auto">
                <a:xfrm>
                  <a:off x="1828" y="2972"/>
                  <a:ext cx="210" cy="4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a:solidFill>
                        <a:srgbClr val="000000"/>
                      </a:solidFill>
                      <a:latin typeface="Arial" pitchFamily="34" charset="0"/>
                      <a:cs typeface="Arial" pitchFamily="34" charset="0"/>
                    </a:rPr>
                    <a:t>2</a:t>
                  </a:r>
                  <a:endParaRPr lang="en-US" sz="1400">
                    <a:latin typeface="Arial" pitchFamily="34" charset="0"/>
                    <a:cs typeface="Arial" pitchFamily="34" charset="0"/>
                  </a:endParaRPr>
                </a:p>
              </p:txBody>
            </p:sp>
            <p:sp>
              <p:nvSpPr>
                <p:cNvPr id="252" name="Line 10"/>
                <p:cNvSpPr>
                  <a:spLocks noChangeShapeType="1"/>
                </p:cNvSpPr>
                <p:nvPr/>
              </p:nvSpPr>
              <p:spPr bwMode="auto">
                <a:xfrm>
                  <a:off x="1587" y="3845"/>
                  <a:ext cx="904" cy="1"/>
                </a:xfrm>
                <a:prstGeom prst="line">
                  <a:avLst/>
                </a:prstGeom>
                <a:noFill/>
                <a:ln w="60">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53" name="Rectangle 11"/>
                <p:cNvSpPr>
                  <a:spLocks noChangeArrowheads="1"/>
                </p:cNvSpPr>
                <p:nvPr/>
              </p:nvSpPr>
              <p:spPr bwMode="auto">
                <a:xfrm>
                  <a:off x="2717" y="3635"/>
                  <a:ext cx="272" cy="4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a:solidFill>
                        <a:srgbClr val="000000"/>
                      </a:solidFill>
                      <a:latin typeface="Arial" pitchFamily="34" charset="0"/>
                      <a:cs typeface="Arial" pitchFamily="34" charset="0"/>
                    </a:rPr>
                    <a:t>C</a:t>
                  </a:r>
                  <a:endParaRPr lang="en-US" sz="1400">
                    <a:latin typeface="Arial" pitchFamily="34" charset="0"/>
                    <a:cs typeface="Arial" pitchFamily="34" charset="0"/>
                  </a:endParaRPr>
                </a:p>
              </p:txBody>
            </p:sp>
            <p:sp>
              <p:nvSpPr>
                <p:cNvPr id="254" name="Rectangle 12"/>
                <p:cNvSpPr>
                  <a:spLocks noChangeArrowheads="1"/>
                </p:cNvSpPr>
                <p:nvPr/>
              </p:nvSpPr>
              <p:spPr bwMode="auto">
                <a:xfrm>
                  <a:off x="1828" y="3424"/>
                  <a:ext cx="210" cy="4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a:solidFill>
                        <a:srgbClr val="000000"/>
                      </a:solidFill>
                      <a:latin typeface="Arial" pitchFamily="34" charset="0"/>
                      <a:cs typeface="Arial" pitchFamily="34" charset="0"/>
                    </a:rPr>
                    <a:t>3</a:t>
                  </a:r>
                  <a:endParaRPr lang="en-US" sz="1400">
                    <a:latin typeface="Arial" pitchFamily="34" charset="0"/>
                    <a:cs typeface="Arial" pitchFamily="34" charset="0"/>
                  </a:endParaRPr>
                </a:p>
              </p:txBody>
            </p:sp>
            <p:sp>
              <p:nvSpPr>
                <p:cNvPr id="255" name="Line 13"/>
                <p:cNvSpPr>
                  <a:spLocks noChangeShapeType="1"/>
                </p:cNvSpPr>
                <p:nvPr/>
              </p:nvSpPr>
              <p:spPr bwMode="auto">
                <a:xfrm>
                  <a:off x="1587" y="5201"/>
                  <a:ext cx="904" cy="1"/>
                </a:xfrm>
                <a:prstGeom prst="line">
                  <a:avLst/>
                </a:prstGeom>
                <a:noFill/>
                <a:ln w="60">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56" name="Rectangle 14"/>
                <p:cNvSpPr>
                  <a:spLocks noChangeArrowheads="1"/>
                </p:cNvSpPr>
                <p:nvPr/>
              </p:nvSpPr>
              <p:spPr bwMode="auto">
                <a:xfrm>
                  <a:off x="2717" y="4990"/>
                  <a:ext cx="434" cy="4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a:solidFill>
                        <a:srgbClr val="000000"/>
                      </a:solidFill>
                      <a:latin typeface="Arial" pitchFamily="34" charset="0"/>
                      <a:cs typeface="Arial" pitchFamily="34" charset="0"/>
                    </a:rPr>
                    <a:t>G</a:t>
                  </a:r>
                  <a:r>
                    <a:rPr lang="en-US" sz="1600" baseline="-25000">
                      <a:solidFill>
                        <a:srgbClr val="000000"/>
                      </a:solidFill>
                      <a:latin typeface="Arial" pitchFamily="34" charset="0"/>
                      <a:cs typeface="Arial" pitchFamily="34" charset="0"/>
                    </a:rPr>
                    <a:t>1</a:t>
                  </a:r>
                  <a:endParaRPr lang="en-US" sz="1400">
                    <a:latin typeface="Arial" pitchFamily="34" charset="0"/>
                    <a:cs typeface="Arial" pitchFamily="34" charset="0"/>
                  </a:endParaRPr>
                </a:p>
              </p:txBody>
            </p:sp>
            <p:sp>
              <p:nvSpPr>
                <p:cNvPr id="257" name="Rectangle 15"/>
                <p:cNvSpPr>
                  <a:spLocks noChangeArrowheads="1"/>
                </p:cNvSpPr>
                <p:nvPr/>
              </p:nvSpPr>
              <p:spPr bwMode="auto">
                <a:xfrm>
                  <a:off x="1828" y="4779"/>
                  <a:ext cx="210" cy="4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dirty="0">
                      <a:solidFill>
                        <a:srgbClr val="000000"/>
                      </a:solidFill>
                      <a:latin typeface="Arial" pitchFamily="34" charset="0"/>
                      <a:cs typeface="Arial" pitchFamily="34" charset="0"/>
                    </a:rPr>
                    <a:t>6</a:t>
                  </a:r>
                  <a:endParaRPr lang="en-US" sz="1400" dirty="0">
                    <a:latin typeface="Arial" pitchFamily="34" charset="0"/>
                    <a:cs typeface="Arial" pitchFamily="34" charset="0"/>
                  </a:endParaRPr>
                </a:p>
              </p:txBody>
            </p:sp>
            <p:sp>
              <p:nvSpPr>
                <p:cNvPr id="258" name="Line 16"/>
                <p:cNvSpPr>
                  <a:spLocks noChangeShapeType="1"/>
                </p:cNvSpPr>
                <p:nvPr/>
              </p:nvSpPr>
              <p:spPr bwMode="auto">
                <a:xfrm>
                  <a:off x="1587" y="5652"/>
                  <a:ext cx="910" cy="1"/>
                </a:xfrm>
                <a:prstGeom prst="line">
                  <a:avLst/>
                </a:prstGeom>
                <a:noFill/>
                <a:ln w="60">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59" name="Rectangle 17"/>
                <p:cNvSpPr>
                  <a:spLocks noChangeArrowheads="1"/>
                </p:cNvSpPr>
                <p:nvPr/>
              </p:nvSpPr>
              <p:spPr bwMode="auto">
                <a:xfrm>
                  <a:off x="2717" y="5441"/>
                  <a:ext cx="603" cy="4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a:solidFill>
                        <a:srgbClr val="000000"/>
                      </a:solidFill>
                      <a:latin typeface="Arial" pitchFamily="34" charset="0"/>
                      <a:cs typeface="Arial" pitchFamily="34" charset="0"/>
                    </a:rPr>
                    <a:t>G</a:t>
                  </a:r>
                  <a:r>
                    <a:rPr lang="en-US" sz="1600" baseline="-25000">
                      <a:solidFill>
                        <a:srgbClr val="000000"/>
                      </a:solidFill>
                      <a:latin typeface="Arial" pitchFamily="34" charset="0"/>
                      <a:cs typeface="Arial" pitchFamily="34" charset="0"/>
                    </a:rPr>
                    <a:t>2A</a:t>
                  </a:r>
                  <a:endParaRPr lang="en-US" sz="1400">
                    <a:latin typeface="Arial" pitchFamily="34" charset="0"/>
                    <a:cs typeface="Arial" pitchFamily="34" charset="0"/>
                  </a:endParaRPr>
                </a:p>
              </p:txBody>
            </p:sp>
            <p:sp>
              <p:nvSpPr>
                <p:cNvPr id="260" name="Rectangle 18"/>
                <p:cNvSpPr>
                  <a:spLocks noChangeArrowheads="1"/>
                </p:cNvSpPr>
                <p:nvPr/>
              </p:nvSpPr>
              <p:spPr bwMode="auto">
                <a:xfrm>
                  <a:off x="1828" y="5231"/>
                  <a:ext cx="210" cy="4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a:solidFill>
                        <a:srgbClr val="000000"/>
                      </a:solidFill>
                      <a:latin typeface="Arial" pitchFamily="34" charset="0"/>
                      <a:cs typeface="Arial" pitchFamily="34" charset="0"/>
                    </a:rPr>
                    <a:t>4</a:t>
                  </a:r>
                  <a:endParaRPr lang="en-US" sz="1400">
                    <a:latin typeface="Arial" pitchFamily="34" charset="0"/>
                    <a:cs typeface="Arial" pitchFamily="34" charset="0"/>
                  </a:endParaRPr>
                </a:p>
              </p:txBody>
            </p:sp>
            <p:sp>
              <p:nvSpPr>
                <p:cNvPr id="261" name="Line 19"/>
                <p:cNvSpPr>
                  <a:spLocks noChangeShapeType="1"/>
                </p:cNvSpPr>
                <p:nvPr/>
              </p:nvSpPr>
              <p:spPr bwMode="auto">
                <a:xfrm>
                  <a:off x="1587" y="6104"/>
                  <a:ext cx="907" cy="1"/>
                </a:xfrm>
                <a:prstGeom prst="line">
                  <a:avLst/>
                </a:prstGeom>
                <a:noFill/>
                <a:ln w="60">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62" name="Rectangle 20"/>
                <p:cNvSpPr>
                  <a:spLocks noChangeArrowheads="1"/>
                </p:cNvSpPr>
                <p:nvPr/>
              </p:nvSpPr>
              <p:spPr bwMode="auto">
                <a:xfrm>
                  <a:off x="2717" y="5893"/>
                  <a:ext cx="603" cy="4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a:solidFill>
                        <a:srgbClr val="000000"/>
                      </a:solidFill>
                      <a:latin typeface="Arial" pitchFamily="34" charset="0"/>
                      <a:cs typeface="Arial" pitchFamily="34" charset="0"/>
                    </a:rPr>
                    <a:t>G</a:t>
                  </a:r>
                  <a:r>
                    <a:rPr lang="en-US" sz="1600" baseline="-25000">
                      <a:solidFill>
                        <a:srgbClr val="000000"/>
                      </a:solidFill>
                      <a:latin typeface="Arial" pitchFamily="34" charset="0"/>
                      <a:cs typeface="Arial" pitchFamily="34" charset="0"/>
                    </a:rPr>
                    <a:t>2B</a:t>
                  </a:r>
                  <a:endParaRPr lang="en-US" sz="1400">
                    <a:latin typeface="Arial" pitchFamily="34" charset="0"/>
                    <a:cs typeface="Arial" pitchFamily="34" charset="0"/>
                  </a:endParaRPr>
                </a:p>
              </p:txBody>
            </p:sp>
            <p:sp>
              <p:nvSpPr>
                <p:cNvPr id="263" name="Rectangle 21"/>
                <p:cNvSpPr>
                  <a:spLocks noChangeArrowheads="1"/>
                </p:cNvSpPr>
                <p:nvPr/>
              </p:nvSpPr>
              <p:spPr bwMode="auto">
                <a:xfrm>
                  <a:off x="1828" y="5682"/>
                  <a:ext cx="210" cy="4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a:solidFill>
                        <a:srgbClr val="000000"/>
                      </a:solidFill>
                      <a:latin typeface="Arial" pitchFamily="34" charset="0"/>
                      <a:cs typeface="Arial" pitchFamily="34" charset="0"/>
                    </a:rPr>
                    <a:t>5</a:t>
                  </a:r>
                  <a:endParaRPr lang="en-US" sz="1400">
                    <a:latin typeface="Arial" pitchFamily="34" charset="0"/>
                    <a:cs typeface="Arial" pitchFamily="34" charset="0"/>
                  </a:endParaRPr>
                </a:p>
              </p:txBody>
            </p:sp>
            <p:sp>
              <p:nvSpPr>
                <p:cNvPr id="264" name="Line 22"/>
                <p:cNvSpPr>
                  <a:spLocks noChangeShapeType="1"/>
                </p:cNvSpPr>
                <p:nvPr/>
              </p:nvSpPr>
              <p:spPr bwMode="auto">
                <a:xfrm flipH="1">
                  <a:off x="5225" y="2942"/>
                  <a:ext cx="907" cy="1"/>
                </a:xfrm>
                <a:prstGeom prst="line">
                  <a:avLst/>
                </a:prstGeom>
                <a:noFill/>
                <a:ln w="60">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65" name="Rectangle 23"/>
                <p:cNvSpPr>
                  <a:spLocks noChangeArrowheads="1"/>
                </p:cNvSpPr>
                <p:nvPr/>
              </p:nvSpPr>
              <p:spPr bwMode="auto">
                <a:xfrm>
                  <a:off x="4526" y="2731"/>
                  <a:ext cx="461" cy="4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a:solidFill>
                        <a:srgbClr val="000000"/>
                      </a:solidFill>
                      <a:latin typeface="Arial" pitchFamily="34" charset="0"/>
                      <a:cs typeface="Arial" pitchFamily="34" charset="0"/>
                    </a:rPr>
                    <a:t>Y0</a:t>
                  </a:r>
                  <a:endParaRPr lang="en-US" sz="1400">
                    <a:latin typeface="Arial" pitchFamily="34" charset="0"/>
                    <a:cs typeface="Arial" pitchFamily="34" charset="0"/>
                  </a:endParaRPr>
                </a:p>
              </p:txBody>
            </p:sp>
            <p:sp>
              <p:nvSpPr>
                <p:cNvPr id="266" name="Rectangle 24"/>
                <p:cNvSpPr>
                  <a:spLocks noChangeArrowheads="1"/>
                </p:cNvSpPr>
                <p:nvPr/>
              </p:nvSpPr>
              <p:spPr bwMode="auto">
                <a:xfrm>
                  <a:off x="5531" y="2520"/>
                  <a:ext cx="420" cy="4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a:solidFill>
                        <a:srgbClr val="000000"/>
                      </a:solidFill>
                      <a:latin typeface="Arial" pitchFamily="34" charset="0"/>
                      <a:cs typeface="Arial" pitchFamily="34" charset="0"/>
                    </a:rPr>
                    <a:t>15</a:t>
                  </a:r>
                  <a:endParaRPr lang="en-US" sz="1400">
                    <a:latin typeface="Arial" pitchFamily="34" charset="0"/>
                    <a:cs typeface="Arial" pitchFamily="34" charset="0"/>
                  </a:endParaRPr>
                </a:p>
              </p:txBody>
            </p:sp>
            <p:sp>
              <p:nvSpPr>
                <p:cNvPr id="267" name="Line 25"/>
                <p:cNvSpPr>
                  <a:spLocks noChangeShapeType="1"/>
                </p:cNvSpPr>
                <p:nvPr/>
              </p:nvSpPr>
              <p:spPr bwMode="auto">
                <a:xfrm flipH="1">
                  <a:off x="5225" y="3394"/>
                  <a:ext cx="907" cy="1"/>
                </a:xfrm>
                <a:prstGeom prst="line">
                  <a:avLst/>
                </a:prstGeom>
                <a:noFill/>
                <a:ln w="60">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68" name="Rectangle 26"/>
                <p:cNvSpPr>
                  <a:spLocks noChangeArrowheads="1"/>
                </p:cNvSpPr>
                <p:nvPr/>
              </p:nvSpPr>
              <p:spPr bwMode="auto">
                <a:xfrm>
                  <a:off x="4526" y="3183"/>
                  <a:ext cx="461" cy="4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a:solidFill>
                        <a:srgbClr val="000000"/>
                      </a:solidFill>
                      <a:latin typeface="Arial" pitchFamily="34" charset="0"/>
                      <a:cs typeface="Arial" pitchFamily="34" charset="0"/>
                    </a:rPr>
                    <a:t>Y1</a:t>
                  </a:r>
                  <a:endParaRPr lang="en-US" sz="1400">
                    <a:latin typeface="Arial" pitchFamily="34" charset="0"/>
                    <a:cs typeface="Arial" pitchFamily="34" charset="0"/>
                  </a:endParaRPr>
                </a:p>
              </p:txBody>
            </p:sp>
            <p:sp>
              <p:nvSpPr>
                <p:cNvPr id="269" name="Rectangle 27"/>
                <p:cNvSpPr>
                  <a:spLocks noChangeArrowheads="1"/>
                </p:cNvSpPr>
                <p:nvPr/>
              </p:nvSpPr>
              <p:spPr bwMode="auto">
                <a:xfrm>
                  <a:off x="5531" y="2972"/>
                  <a:ext cx="420" cy="4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a:solidFill>
                        <a:srgbClr val="000000"/>
                      </a:solidFill>
                      <a:latin typeface="Arial" pitchFamily="34" charset="0"/>
                      <a:cs typeface="Arial" pitchFamily="34" charset="0"/>
                    </a:rPr>
                    <a:t>14</a:t>
                  </a:r>
                  <a:endParaRPr lang="en-US" sz="1400">
                    <a:latin typeface="Arial" pitchFamily="34" charset="0"/>
                    <a:cs typeface="Arial" pitchFamily="34" charset="0"/>
                  </a:endParaRPr>
                </a:p>
              </p:txBody>
            </p:sp>
            <p:sp>
              <p:nvSpPr>
                <p:cNvPr id="270" name="Line 28"/>
                <p:cNvSpPr>
                  <a:spLocks noChangeShapeType="1"/>
                </p:cNvSpPr>
                <p:nvPr/>
              </p:nvSpPr>
              <p:spPr bwMode="auto">
                <a:xfrm flipH="1">
                  <a:off x="5225" y="3845"/>
                  <a:ext cx="907" cy="1"/>
                </a:xfrm>
                <a:prstGeom prst="line">
                  <a:avLst/>
                </a:prstGeom>
                <a:noFill/>
                <a:ln w="60">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71" name="Rectangle 29"/>
                <p:cNvSpPr>
                  <a:spLocks noChangeArrowheads="1"/>
                </p:cNvSpPr>
                <p:nvPr/>
              </p:nvSpPr>
              <p:spPr bwMode="auto">
                <a:xfrm>
                  <a:off x="4526" y="3635"/>
                  <a:ext cx="461" cy="4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a:solidFill>
                        <a:srgbClr val="000000"/>
                      </a:solidFill>
                      <a:latin typeface="Arial" pitchFamily="34" charset="0"/>
                      <a:cs typeface="Arial" pitchFamily="34" charset="0"/>
                    </a:rPr>
                    <a:t>Y2</a:t>
                  </a:r>
                  <a:endParaRPr lang="en-US" sz="1400">
                    <a:latin typeface="Arial" pitchFamily="34" charset="0"/>
                    <a:cs typeface="Arial" pitchFamily="34" charset="0"/>
                  </a:endParaRPr>
                </a:p>
              </p:txBody>
            </p:sp>
            <p:sp>
              <p:nvSpPr>
                <p:cNvPr id="272" name="Rectangle 30"/>
                <p:cNvSpPr>
                  <a:spLocks noChangeArrowheads="1"/>
                </p:cNvSpPr>
                <p:nvPr/>
              </p:nvSpPr>
              <p:spPr bwMode="auto">
                <a:xfrm>
                  <a:off x="5531" y="3424"/>
                  <a:ext cx="420" cy="4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a:solidFill>
                        <a:srgbClr val="000000"/>
                      </a:solidFill>
                      <a:latin typeface="Arial" pitchFamily="34" charset="0"/>
                      <a:cs typeface="Arial" pitchFamily="34" charset="0"/>
                    </a:rPr>
                    <a:t>13</a:t>
                  </a:r>
                  <a:endParaRPr lang="en-US" sz="1400">
                    <a:latin typeface="Arial" pitchFamily="34" charset="0"/>
                    <a:cs typeface="Arial" pitchFamily="34" charset="0"/>
                  </a:endParaRPr>
                </a:p>
              </p:txBody>
            </p:sp>
            <p:sp>
              <p:nvSpPr>
                <p:cNvPr id="273" name="Line 31"/>
                <p:cNvSpPr>
                  <a:spLocks noChangeShapeType="1"/>
                </p:cNvSpPr>
                <p:nvPr/>
              </p:nvSpPr>
              <p:spPr bwMode="auto">
                <a:xfrm flipH="1">
                  <a:off x="5225" y="4297"/>
                  <a:ext cx="907" cy="1"/>
                </a:xfrm>
                <a:prstGeom prst="line">
                  <a:avLst/>
                </a:prstGeom>
                <a:noFill/>
                <a:ln w="60">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74" name="Rectangle 32"/>
                <p:cNvSpPr>
                  <a:spLocks noChangeArrowheads="1"/>
                </p:cNvSpPr>
                <p:nvPr/>
              </p:nvSpPr>
              <p:spPr bwMode="auto">
                <a:xfrm>
                  <a:off x="4526" y="4086"/>
                  <a:ext cx="461" cy="4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a:solidFill>
                        <a:srgbClr val="000000"/>
                      </a:solidFill>
                      <a:latin typeface="Arial" pitchFamily="34" charset="0"/>
                      <a:cs typeface="Arial" pitchFamily="34" charset="0"/>
                    </a:rPr>
                    <a:t>Y3</a:t>
                  </a:r>
                  <a:endParaRPr lang="en-US" sz="1400">
                    <a:latin typeface="Arial" pitchFamily="34" charset="0"/>
                    <a:cs typeface="Arial" pitchFamily="34" charset="0"/>
                  </a:endParaRPr>
                </a:p>
              </p:txBody>
            </p:sp>
            <p:sp>
              <p:nvSpPr>
                <p:cNvPr id="275" name="Rectangle 33"/>
                <p:cNvSpPr>
                  <a:spLocks noChangeArrowheads="1"/>
                </p:cNvSpPr>
                <p:nvPr/>
              </p:nvSpPr>
              <p:spPr bwMode="auto">
                <a:xfrm>
                  <a:off x="5531" y="3875"/>
                  <a:ext cx="420" cy="4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a:solidFill>
                        <a:srgbClr val="000000"/>
                      </a:solidFill>
                      <a:latin typeface="Arial" pitchFamily="34" charset="0"/>
                      <a:cs typeface="Arial" pitchFamily="34" charset="0"/>
                    </a:rPr>
                    <a:t>12</a:t>
                  </a:r>
                  <a:endParaRPr lang="en-US" sz="1400">
                    <a:latin typeface="Arial" pitchFamily="34" charset="0"/>
                    <a:cs typeface="Arial" pitchFamily="34" charset="0"/>
                  </a:endParaRPr>
                </a:p>
              </p:txBody>
            </p:sp>
            <p:sp>
              <p:nvSpPr>
                <p:cNvPr id="276" name="Line 34"/>
                <p:cNvSpPr>
                  <a:spLocks noChangeShapeType="1"/>
                </p:cNvSpPr>
                <p:nvPr/>
              </p:nvSpPr>
              <p:spPr bwMode="auto">
                <a:xfrm flipH="1">
                  <a:off x="5225" y="4749"/>
                  <a:ext cx="907" cy="1"/>
                </a:xfrm>
                <a:prstGeom prst="line">
                  <a:avLst/>
                </a:prstGeom>
                <a:noFill/>
                <a:ln w="60">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77" name="Rectangle 35"/>
                <p:cNvSpPr>
                  <a:spLocks noChangeArrowheads="1"/>
                </p:cNvSpPr>
                <p:nvPr/>
              </p:nvSpPr>
              <p:spPr bwMode="auto">
                <a:xfrm>
                  <a:off x="4526" y="4538"/>
                  <a:ext cx="461" cy="4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a:solidFill>
                        <a:srgbClr val="000000"/>
                      </a:solidFill>
                      <a:latin typeface="Arial" pitchFamily="34" charset="0"/>
                      <a:cs typeface="Arial" pitchFamily="34" charset="0"/>
                    </a:rPr>
                    <a:t>Y4</a:t>
                  </a:r>
                  <a:endParaRPr lang="en-US" sz="1400">
                    <a:latin typeface="Arial" pitchFamily="34" charset="0"/>
                    <a:cs typeface="Arial" pitchFamily="34" charset="0"/>
                  </a:endParaRPr>
                </a:p>
              </p:txBody>
            </p:sp>
            <p:sp>
              <p:nvSpPr>
                <p:cNvPr id="278" name="Rectangle 36"/>
                <p:cNvSpPr>
                  <a:spLocks noChangeArrowheads="1"/>
                </p:cNvSpPr>
                <p:nvPr/>
              </p:nvSpPr>
              <p:spPr bwMode="auto">
                <a:xfrm>
                  <a:off x="5531" y="4327"/>
                  <a:ext cx="391" cy="4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a:solidFill>
                        <a:srgbClr val="000000"/>
                      </a:solidFill>
                      <a:latin typeface="Arial" pitchFamily="34" charset="0"/>
                      <a:cs typeface="Arial" pitchFamily="34" charset="0"/>
                    </a:rPr>
                    <a:t>11</a:t>
                  </a:r>
                  <a:endParaRPr lang="en-US" sz="1400">
                    <a:latin typeface="Arial" pitchFamily="34" charset="0"/>
                    <a:cs typeface="Arial" pitchFamily="34" charset="0"/>
                  </a:endParaRPr>
                </a:p>
              </p:txBody>
            </p:sp>
            <p:sp>
              <p:nvSpPr>
                <p:cNvPr id="279" name="Line 37"/>
                <p:cNvSpPr>
                  <a:spLocks noChangeShapeType="1"/>
                </p:cNvSpPr>
                <p:nvPr/>
              </p:nvSpPr>
              <p:spPr bwMode="auto">
                <a:xfrm flipH="1">
                  <a:off x="5225" y="5201"/>
                  <a:ext cx="907" cy="1"/>
                </a:xfrm>
                <a:prstGeom prst="line">
                  <a:avLst/>
                </a:prstGeom>
                <a:noFill/>
                <a:ln w="60">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80" name="Rectangle 38"/>
                <p:cNvSpPr>
                  <a:spLocks noChangeArrowheads="1"/>
                </p:cNvSpPr>
                <p:nvPr/>
              </p:nvSpPr>
              <p:spPr bwMode="auto">
                <a:xfrm>
                  <a:off x="4526" y="4990"/>
                  <a:ext cx="461" cy="4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a:solidFill>
                        <a:srgbClr val="000000"/>
                      </a:solidFill>
                      <a:latin typeface="Arial" pitchFamily="34" charset="0"/>
                      <a:cs typeface="Arial" pitchFamily="34" charset="0"/>
                    </a:rPr>
                    <a:t>Y5</a:t>
                  </a:r>
                  <a:endParaRPr lang="en-US" sz="1400">
                    <a:latin typeface="Arial" pitchFamily="34" charset="0"/>
                    <a:cs typeface="Arial" pitchFamily="34" charset="0"/>
                  </a:endParaRPr>
                </a:p>
              </p:txBody>
            </p:sp>
            <p:sp>
              <p:nvSpPr>
                <p:cNvPr id="281" name="Rectangle 39"/>
                <p:cNvSpPr>
                  <a:spLocks noChangeArrowheads="1"/>
                </p:cNvSpPr>
                <p:nvPr/>
              </p:nvSpPr>
              <p:spPr bwMode="auto">
                <a:xfrm>
                  <a:off x="5531" y="4779"/>
                  <a:ext cx="420" cy="4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a:solidFill>
                        <a:srgbClr val="000000"/>
                      </a:solidFill>
                      <a:latin typeface="Arial" pitchFamily="34" charset="0"/>
                      <a:cs typeface="Arial" pitchFamily="34" charset="0"/>
                    </a:rPr>
                    <a:t>10</a:t>
                  </a:r>
                  <a:endParaRPr lang="en-US" sz="1400">
                    <a:latin typeface="Arial" pitchFamily="34" charset="0"/>
                    <a:cs typeface="Arial" pitchFamily="34" charset="0"/>
                  </a:endParaRPr>
                </a:p>
              </p:txBody>
            </p:sp>
            <p:sp>
              <p:nvSpPr>
                <p:cNvPr id="282" name="Line 40"/>
                <p:cNvSpPr>
                  <a:spLocks noChangeShapeType="1"/>
                </p:cNvSpPr>
                <p:nvPr/>
              </p:nvSpPr>
              <p:spPr bwMode="auto">
                <a:xfrm flipH="1">
                  <a:off x="5225" y="5652"/>
                  <a:ext cx="907" cy="1"/>
                </a:xfrm>
                <a:prstGeom prst="line">
                  <a:avLst/>
                </a:prstGeom>
                <a:noFill/>
                <a:ln w="60">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83" name="Rectangle 41"/>
                <p:cNvSpPr>
                  <a:spLocks noChangeArrowheads="1"/>
                </p:cNvSpPr>
                <p:nvPr/>
              </p:nvSpPr>
              <p:spPr bwMode="auto">
                <a:xfrm>
                  <a:off x="4526" y="5441"/>
                  <a:ext cx="461" cy="4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a:solidFill>
                        <a:srgbClr val="000000"/>
                      </a:solidFill>
                      <a:latin typeface="Arial" pitchFamily="34" charset="0"/>
                      <a:cs typeface="Arial" pitchFamily="34" charset="0"/>
                    </a:rPr>
                    <a:t>Y6</a:t>
                  </a:r>
                  <a:endParaRPr lang="en-US" sz="1400">
                    <a:latin typeface="Arial" pitchFamily="34" charset="0"/>
                    <a:cs typeface="Arial" pitchFamily="34" charset="0"/>
                  </a:endParaRPr>
                </a:p>
              </p:txBody>
            </p:sp>
            <p:sp>
              <p:nvSpPr>
                <p:cNvPr id="284" name="Rectangle 42"/>
                <p:cNvSpPr>
                  <a:spLocks noChangeArrowheads="1"/>
                </p:cNvSpPr>
                <p:nvPr/>
              </p:nvSpPr>
              <p:spPr bwMode="auto">
                <a:xfrm>
                  <a:off x="5531" y="5231"/>
                  <a:ext cx="210" cy="4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a:solidFill>
                        <a:srgbClr val="000000"/>
                      </a:solidFill>
                      <a:latin typeface="Arial" pitchFamily="34" charset="0"/>
                      <a:cs typeface="Arial" pitchFamily="34" charset="0"/>
                    </a:rPr>
                    <a:t>9</a:t>
                  </a:r>
                  <a:endParaRPr lang="en-US" sz="1400">
                    <a:latin typeface="Arial" pitchFamily="34" charset="0"/>
                    <a:cs typeface="Arial" pitchFamily="34" charset="0"/>
                  </a:endParaRPr>
                </a:p>
              </p:txBody>
            </p:sp>
            <p:sp>
              <p:nvSpPr>
                <p:cNvPr id="285" name="Line 43"/>
                <p:cNvSpPr>
                  <a:spLocks noChangeShapeType="1"/>
                </p:cNvSpPr>
                <p:nvPr/>
              </p:nvSpPr>
              <p:spPr bwMode="auto">
                <a:xfrm flipH="1">
                  <a:off x="5225" y="6104"/>
                  <a:ext cx="907" cy="1"/>
                </a:xfrm>
                <a:prstGeom prst="line">
                  <a:avLst/>
                </a:prstGeom>
                <a:noFill/>
                <a:ln w="60">
                  <a:solidFill>
                    <a:srgbClr val="800000"/>
                  </a:solid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86" name="Rectangle 44"/>
                <p:cNvSpPr>
                  <a:spLocks noChangeArrowheads="1"/>
                </p:cNvSpPr>
                <p:nvPr/>
              </p:nvSpPr>
              <p:spPr bwMode="auto">
                <a:xfrm>
                  <a:off x="4526" y="5893"/>
                  <a:ext cx="461" cy="4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a:solidFill>
                        <a:srgbClr val="000000"/>
                      </a:solidFill>
                      <a:latin typeface="Arial" pitchFamily="34" charset="0"/>
                      <a:cs typeface="Arial" pitchFamily="34" charset="0"/>
                    </a:rPr>
                    <a:t>Y7</a:t>
                  </a:r>
                  <a:endParaRPr lang="en-US" sz="1400">
                    <a:latin typeface="Arial" pitchFamily="34" charset="0"/>
                    <a:cs typeface="Arial" pitchFamily="34" charset="0"/>
                  </a:endParaRPr>
                </a:p>
              </p:txBody>
            </p:sp>
            <p:sp>
              <p:nvSpPr>
                <p:cNvPr id="287" name="Rectangle 45"/>
                <p:cNvSpPr>
                  <a:spLocks noChangeArrowheads="1"/>
                </p:cNvSpPr>
                <p:nvPr/>
              </p:nvSpPr>
              <p:spPr bwMode="auto">
                <a:xfrm>
                  <a:off x="5531" y="5682"/>
                  <a:ext cx="210" cy="4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a:solidFill>
                        <a:srgbClr val="000000"/>
                      </a:solidFill>
                      <a:latin typeface="Arial" pitchFamily="34" charset="0"/>
                      <a:cs typeface="Arial" pitchFamily="34" charset="0"/>
                    </a:rPr>
                    <a:t>7</a:t>
                  </a:r>
                  <a:endParaRPr lang="en-US" sz="1400">
                    <a:latin typeface="Arial" pitchFamily="34" charset="0"/>
                    <a:cs typeface="Arial" pitchFamily="34" charset="0"/>
                  </a:endParaRPr>
                </a:p>
              </p:txBody>
            </p:sp>
            <p:sp>
              <p:nvSpPr>
                <p:cNvPr id="288" name="Rectangle 46"/>
                <p:cNvSpPr>
                  <a:spLocks noChangeArrowheads="1"/>
                </p:cNvSpPr>
                <p:nvPr/>
              </p:nvSpPr>
              <p:spPr bwMode="auto">
                <a:xfrm>
                  <a:off x="3154" y="6587"/>
                  <a:ext cx="1510" cy="45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spcAft>
                      <a:spcPts val="1000"/>
                    </a:spcAft>
                  </a:pPr>
                  <a:r>
                    <a:rPr lang="en-US" sz="1600">
                      <a:solidFill>
                        <a:srgbClr val="000000"/>
                      </a:solidFill>
                      <a:latin typeface="Arial" pitchFamily="34" charset="0"/>
                      <a:cs typeface="Arial" pitchFamily="34" charset="0"/>
                    </a:rPr>
                    <a:t>74LS138</a:t>
                  </a:r>
                  <a:endParaRPr lang="en-US" sz="1400">
                    <a:latin typeface="Arial" pitchFamily="34" charset="0"/>
                    <a:cs typeface="Arial" pitchFamily="34" charset="0"/>
                  </a:endParaRPr>
                </a:p>
              </p:txBody>
            </p:sp>
          </p:grpSp>
          <p:cxnSp>
            <p:nvCxnSpPr>
              <p:cNvPr id="235" name="AutoShape 47"/>
              <p:cNvCxnSpPr>
                <a:cxnSpLocks noChangeShapeType="1"/>
              </p:cNvCxnSpPr>
              <p:nvPr/>
            </p:nvCxnSpPr>
            <p:spPr bwMode="auto">
              <a:xfrm>
                <a:off x="4519" y="2731"/>
                <a:ext cx="408" cy="0"/>
              </a:xfrm>
              <a:prstGeom prst="straightConnector1">
                <a:avLst/>
              </a:prstGeom>
              <a:noFill/>
              <a:ln w="9525">
                <a:solidFill>
                  <a:srgbClr val="000000"/>
                </a:solidFill>
                <a:round/>
                <a:headEnd/>
                <a:tailEnd/>
              </a:ln>
            </p:spPr>
          </p:cxnSp>
          <p:cxnSp>
            <p:nvCxnSpPr>
              <p:cNvPr id="236" name="AutoShape 48"/>
              <p:cNvCxnSpPr>
                <a:cxnSpLocks noChangeShapeType="1"/>
              </p:cNvCxnSpPr>
              <p:nvPr/>
            </p:nvCxnSpPr>
            <p:spPr bwMode="auto">
              <a:xfrm>
                <a:off x="4542" y="3170"/>
                <a:ext cx="408" cy="1"/>
              </a:xfrm>
              <a:prstGeom prst="straightConnector1">
                <a:avLst/>
              </a:prstGeom>
              <a:noFill/>
              <a:ln w="9525">
                <a:solidFill>
                  <a:srgbClr val="000000"/>
                </a:solidFill>
                <a:round/>
                <a:headEnd/>
                <a:tailEnd/>
              </a:ln>
            </p:spPr>
          </p:cxnSp>
          <p:cxnSp>
            <p:nvCxnSpPr>
              <p:cNvPr id="237" name="AutoShape 49"/>
              <p:cNvCxnSpPr>
                <a:cxnSpLocks noChangeShapeType="1"/>
              </p:cNvCxnSpPr>
              <p:nvPr/>
            </p:nvCxnSpPr>
            <p:spPr bwMode="auto">
              <a:xfrm>
                <a:off x="4571" y="3650"/>
                <a:ext cx="408" cy="1"/>
              </a:xfrm>
              <a:prstGeom prst="straightConnector1">
                <a:avLst/>
              </a:prstGeom>
              <a:noFill/>
              <a:ln w="9525">
                <a:solidFill>
                  <a:srgbClr val="000000"/>
                </a:solidFill>
                <a:round/>
                <a:headEnd/>
                <a:tailEnd/>
              </a:ln>
            </p:spPr>
          </p:cxnSp>
          <p:cxnSp>
            <p:nvCxnSpPr>
              <p:cNvPr id="238" name="AutoShape 50"/>
              <p:cNvCxnSpPr>
                <a:cxnSpLocks noChangeShapeType="1"/>
              </p:cNvCxnSpPr>
              <p:nvPr/>
            </p:nvCxnSpPr>
            <p:spPr bwMode="auto">
              <a:xfrm>
                <a:off x="4571" y="4086"/>
                <a:ext cx="408" cy="0"/>
              </a:xfrm>
              <a:prstGeom prst="straightConnector1">
                <a:avLst/>
              </a:prstGeom>
              <a:noFill/>
              <a:ln w="9525">
                <a:solidFill>
                  <a:srgbClr val="000000"/>
                </a:solidFill>
                <a:round/>
                <a:headEnd/>
                <a:tailEnd/>
              </a:ln>
            </p:spPr>
          </p:cxnSp>
          <p:cxnSp>
            <p:nvCxnSpPr>
              <p:cNvPr id="239" name="AutoShape 51"/>
              <p:cNvCxnSpPr>
                <a:cxnSpLocks noChangeShapeType="1"/>
              </p:cNvCxnSpPr>
              <p:nvPr/>
            </p:nvCxnSpPr>
            <p:spPr bwMode="auto">
              <a:xfrm>
                <a:off x="4571" y="4551"/>
                <a:ext cx="408" cy="0"/>
              </a:xfrm>
              <a:prstGeom prst="straightConnector1">
                <a:avLst/>
              </a:prstGeom>
              <a:noFill/>
              <a:ln w="9525">
                <a:solidFill>
                  <a:srgbClr val="000000"/>
                </a:solidFill>
                <a:round/>
                <a:headEnd/>
                <a:tailEnd/>
              </a:ln>
            </p:spPr>
          </p:cxnSp>
          <p:cxnSp>
            <p:nvCxnSpPr>
              <p:cNvPr id="240" name="AutoShape 52"/>
              <p:cNvCxnSpPr>
                <a:cxnSpLocks noChangeShapeType="1"/>
              </p:cNvCxnSpPr>
              <p:nvPr/>
            </p:nvCxnSpPr>
            <p:spPr bwMode="auto">
              <a:xfrm>
                <a:off x="4571" y="4991"/>
                <a:ext cx="408" cy="1"/>
              </a:xfrm>
              <a:prstGeom prst="straightConnector1">
                <a:avLst/>
              </a:prstGeom>
              <a:noFill/>
              <a:ln w="9525">
                <a:solidFill>
                  <a:srgbClr val="000000"/>
                </a:solidFill>
                <a:round/>
                <a:headEnd/>
                <a:tailEnd/>
              </a:ln>
            </p:spPr>
          </p:cxnSp>
          <p:cxnSp>
            <p:nvCxnSpPr>
              <p:cNvPr id="241" name="AutoShape 53"/>
              <p:cNvCxnSpPr>
                <a:cxnSpLocks noChangeShapeType="1"/>
              </p:cNvCxnSpPr>
              <p:nvPr/>
            </p:nvCxnSpPr>
            <p:spPr bwMode="auto">
              <a:xfrm>
                <a:off x="4519" y="5441"/>
                <a:ext cx="408" cy="0"/>
              </a:xfrm>
              <a:prstGeom prst="straightConnector1">
                <a:avLst/>
              </a:prstGeom>
              <a:noFill/>
              <a:ln w="9525">
                <a:solidFill>
                  <a:srgbClr val="000000"/>
                </a:solidFill>
                <a:round/>
                <a:headEnd/>
                <a:tailEnd/>
              </a:ln>
            </p:spPr>
          </p:cxnSp>
          <p:cxnSp>
            <p:nvCxnSpPr>
              <p:cNvPr id="242" name="AutoShape 54"/>
              <p:cNvCxnSpPr>
                <a:cxnSpLocks noChangeShapeType="1"/>
              </p:cNvCxnSpPr>
              <p:nvPr/>
            </p:nvCxnSpPr>
            <p:spPr bwMode="auto">
              <a:xfrm>
                <a:off x="4526" y="5893"/>
                <a:ext cx="408" cy="0"/>
              </a:xfrm>
              <a:prstGeom prst="straightConnector1">
                <a:avLst/>
              </a:prstGeom>
              <a:noFill/>
              <a:ln w="9525">
                <a:solidFill>
                  <a:srgbClr val="000000"/>
                </a:solidFill>
                <a:round/>
                <a:headEnd/>
                <a:tailEnd/>
              </a:ln>
            </p:spPr>
          </p:cxnSp>
          <p:cxnSp>
            <p:nvCxnSpPr>
              <p:cNvPr id="243" name="AutoShape 55"/>
              <p:cNvCxnSpPr>
                <a:cxnSpLocks noChangeShapeType="1"/>
              </p:cNvCxnSpPr>
              <p:nvPr/>
            </p:nvCxnSpPr>
            <p:spPr bwMode="auto">
              <a:xfrm>
                <a:off x="2770" y="5454"/>
                <a:ext cx="408" cy="0"/>
              </a:xfrm>
              <a:prstGeom prst="straightConnector1">
                <a:avLst/>
              </a:prstGeom>
              <a:noFill/>
              <a:ln w="9525">
                <a:solidFill>
                  <a:srgbClr val="000000"/>
                </a:solidFill>
                <a:round/>
                <a:headEnd/>
                <a:tailEnd/>
              </a:ln>
            </p:spPr>
          </p:cxnSp>
          <p:cxnSp>
            <p:nvCxnSpPr>
              <p:cNvPr id="244" name="AutoShape 56"/>
              <p:cNvCxnSpPr>
                <a:cxnSpLocks noChangeShapeType="1"/>
              </p:cNvCxnSpPr>
              <p:nvPr/>
            </p:nvCxnSpPr>
            <p:spPr bwMode="auto">
              <a:xfrm>
                <a:off x="2770" y="5906"/>
                <a:ext cx="408" cy="0"/>
              </a:xfrm>
              <a:prstGeom prst="straightConnector1">
                <a:avLst/>
              </a:prstGeom>
              <a:noFill/>
              <a:ln w="9525">
                <a:solidFill>
                  <a:srgbClr val="000000"/>
                </a:solidFill>
                <a:round/>
                <a:headEnd/>
                <a:tailEnd/>
              </a:ln>
            </p:spPr>
          </p:cxnSp>
        </p:grpSp>
      </p:grpSp>
      <p:pic>
        <p:nvPicPr>
          <p:cNvPr id="2" name="Picture 1"/>
          <p:cNvPicPr>
            <a:picLocks noChangeAspect="1"/>
          </p:cNvPicPr>
          <p:nvPr/>
        </p:nvPicPr>
        <p:blipFill>
          <a:blip r:embed="rId3"/>
          <a:stretch>
            <a:fillRect/>
          </a:stretch>
        </p:blipFill>
        <p:spPr>
          <a:xfrm>
            <a:off x="4623151" y="1049337"/>
            <a:ext cx="7053912" cy="5191805"/>
          </a:xfrm>
          <a:prstGeom prst="rect">
            <a:avLst/>
          </a:prstGeom>
        </p:spPr>
      </p:pic>
      <p:sp>
        <p:nvSpPr>
          <p:cNvPr id="69" name="Title 1"/>
          <p:cNvSpPr>
            <a:spLocks noGrp="1"/>
          </p:cNvSpPr>
          <p:nvPr>
            <p:ph type="title"/>
          </p:nvPr>
        </p:nvSpPr>
        <p:spPr>
          <a:xfrm>
            <a:off x="80735" y="104962"/>
            <a:ext cx="11211379" cy="715962"/>
          </a:xfrm>
        </p:spPr>
        <p:txBody>
          <a:bodyPr vert="horz" lIns="91440" tIns="45720" rIns="91440" bIns="45720" rtlCol="0" anchor="ctr">
            <a:noAutofit/>
          </a:bodyPr>
          <a:lstStyle/>
          <a:p>
            <a:pPr marL="514350" indent="-514350" algn="l">
              <a:buFont typeface="+mj-lt"/>
              <a:buAutoNum type="arabicPeriod" startAt="3"/>
              <a:defRPr/>
            </a:pPr>
            <a:r>
              <a:rPr lang="en-US" sz="3200" b="1" dirty="0" err="1" smtClean="0">
                <a:solidFill>
                  <a:srgbClr val="C00000"/>
                </a:solidFill>
                <a:latin typeface="Times New Roman" panose="02020603050405020304" pitchFamily="18" charset="0"/>
                <a:cs typeface="Times New Roman" panose="02020603050405020304" pitchFamily="18" charset="0"/>
              </a:rPr>
              <a:t>Mạch</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giải</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mã</a:t>
            </a:r>
            <a:r>
              <a:rPr lang="en-US" sz="3200" b="1" dirty="0" smtClean="0">
                <a:solidFill>
                  <a:srgbClr val="C00000"/>
                </a:solidFill>
                <a:latin typeface="Times New Roman" panose="02020603050405020304" pitchFamily="18" charset="0"/>
                <a:cs typeface="Times New Roman" panose="02020603050405020304" pitchFamily="18" charset="0"/>
              </a:rPr>
              <a:t> 74LS138</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91"/>
                                        </p:tgtEl>
                                        <p:attrNameLst>
                                          <p:attrName>style.visibility</p:attrName>
                                        </p:attrNameLst>
                                      </p:cBhvr>
                                      <p:to>
                                        <p:strVal val="visible"/>
                                      </p:to>
                                    </p:set>
                                    <p:animEffect transition="in" filter="barn(inVertical)">
                                      <p:cBhvr>
                                        <p:cTn id="7" dur="1000"/>
                                        <p:tgtEl>
                                          <p:spTgt spid="29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83</a:t>
            </a:fld>
            <a:endParaRPr lang="en-US" dirty="0"/>
          </a:p>
        </p:txBody>
      </p:sp>
      <p:pic>
        <p:nvPicPr>
          <p:cNvPr id="6" name="Picture 5"/>
          <p:cNvPicPr>
            <a:picLocks noChangeAspect="1"/>
          </p:cNvPicPr>
          <p:nvPr/>
        </p:nvPicPr>
        <p:blipFill>
          <a:blip r:embed="rId2"/>
          <a:stretch>
            <a:fillRect/>
          </a:stretch>
        </p:blipFill>
        <p:spPr>
          <a:xfrm>
            <a:off x="80735" y="2862250"/>
            <a:ext cx="4878878" cy="3104106"/>
          </a:xfrm>
          <a:prstGeom prst="rect">
            <a:avLst/>
          </a:prstGeom>
        </p:spPr>
      </p:pic>
      <p:sp>
        <p:nvSpPr>
          <p:cNvPr id="7" name="TextBox 6"/>
          <p:cNvSpPr txBox="1"/>
          <p:nvPr/>
        </p:nvSpPr>
        <p:spPr>
          <a:xfrm>
            <a:off x="80735" y="1485576"/>
            <a:ext cx="8839199" cy="461665"/>
          </a:xfrm>
          <a:prstGeom prst="rect">
            <a:avLst/>
          </a:prstGeom>
          <a:noFill/>
        </p:spPr>
        <p:txBody>
          <a:bodyPr wrap="square" rtlCol="0">
            <a:spAutoFit/>
          </a:bodyPr>
          <a:lstStyle/>
          <a:p>
            <a:r>
              <a:rPr lang="en-US" sz="2400" b="1" dirty="0" err="1">
                <a:latin typeface="Times New Roman" panose="02020603050405020304" pitchFamily="18" charset="0"/>
                <a:cs typeface="Times New Roman" panose="02020603050405020304" pitchFamily="18" charset="0"/>
              </a:rPr>
              <a:t>Ví</a:t>
            </a:r>
            <a:r>
              <a:rPr lang="en-US" sz="2400" b="1" dirty="0">
                <a:latin typeface="Times New Roman" panose="02020603050405020304" pitchFamily="18" charset="0"/>
                <a:cs typeface="Times New Roman" panose="02020603050405020304" pitchFamily="18" charset="0"/>
              </a:rPr>
              <a:t> dụ1: </a:t>
            </a:r>
            <a:r>
              <a:rPr lang="en-US" sz="2400" dirty="0">
                <a:latin typeface="Times New Roman" panose="02020603050405020304" pitchFamily="18" charset="0"/>
                <a:cs typeface="Times New Roman" panose="02020603050405020304" pitchFamily="18" charset="0"/>
              </a:rPr>
              <a:t>Cho </a:t>
            </a:r>
            <a:r>
              <a:rPr lang="en-US" sz="2400" dirty="0" err="1">
                <a:latin typeface="Times New Roman" panose="02020603050405020304" pitchFamily="18" charset="0"/>
                <a:cs typeface="Times New Roman" panose="02020603050405020304" pitchFamily="18" charset="0"/>
              </a:rPr>
              <a:t>sơ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mạch</a:t>
            </a:r>
            <a:r>
              <a:rPr lang="en-US" sz="2400" dirty="0">
                <a:latin typeface="Times New Roman" panose="02020603050405020304" pitchFamily="18" charset="0"/>
                <a:cs typeface="Times New Roman" panose="02020603050405020304" pitchFamily="18" charset="0"/>
              </a:rPr>
              <a:t>. Thiết kế </a:t>
            </a:r>
            <a:r>
              <a:rPr lang="en-US" sz="2400" dirty="0" err="1">
                <a:latin typeface="Times New Roman" panose="02020603050405020304" pitchFamily="18" charset="0"/>
                <a:cs typeface="Times New Roman" panose="02020603050405020304" pitchFamily="18" charset="0"/>
              </a:rPr>
              <a:t>lại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chỉ</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cổng</a:t>
            </a:r>
            <a:r>
              <a:rPr lang="en-US" sz="2400" dirty="0">
                <a:latin typeface="Times New Roman" panose="02020603050405020304" pitchFamily="18" charset="0"/>
                <a:cs typeface="Times New Roman" panose="02020603050405020304" pitchFamily="18" charset="0"/>
              </a:rPr>
              <a:t> logic</a:t>
            </a:r>
          </a:p>
        </p:txBody>
      </p:sp>
      <p:graphicFrame>
        <p:nvGraphicFramePr>
          <p:cNvPr id="2" name="Table 1"/>
          <p:cNvGraphicFramePr>
            <a:graphicFrameLocks noGrp="1"/>
          </p:cNvGraphicFramePr>
          <p:nvPr>
            <p:extLst>
              <p:ext uri="{D42A27DB-BD31-4B8C-83A1-F6EECF244321}">
                <p14:modId xmlns:p14="http://schemas.microsoft.com/office/powerpoint/2010/main" val="4224039434"/>
              </p:ext>
            </p:extLst>
          </p:nvPr>
        </p:nvGraphicFramePr>
        <p:xfrm>
          <a:off x="9593941" y="1166063"/>
          <a:ext cx="2379820" cy="5422898"/>
        </p:xfrm>
        <a:graphic>
          <a:graphicData uri="http://schemas.openxmlformats.org/drawingml/2006/table">
            <a:tbl>
              <a:tblPr firstRow="1" bandRow="1">
                <a:tableStyleId>{5940675A-B579-460E-94D1-54222C63F5DA}</a:tableStyleId>
              </a:tblPr>
              <a:tblGrid>
                <a:gridCol w="475964">
                  <a:extLst>
                    <a:ext uri="{9D8B030D-6E8A-4147-A177-3AD203B41FA5}">
                      <a16:colId xmlns:a16="http://schemas.microsoft.com/office/drawing/2014/main" val="110265401"/>
                    </a:ext>
                  </a:extLst>
                </a:gridCol>
                <a:gridCol w="475964">
                  <a:extLst>
                    <a:ext uri="{9D8B030D-6E8A-4147-A177-3AD203B41FA5}">
                      <a16:colId xmlns:a16="http://schemas.microsoft.com/office/drawing/2014/main" val="3334607122"/>
                    </a:ext>
                  </a:extLst>
                </a:gridCol>
                <a:gridCol w="475964">
                  <a:extLst>
                    <a:ext uri="{9D8B030D-6E8A-4147-A177-3AD203B41FA5}">
                      <a16:colId xmlns:a16="http://schemas.microsoft.com/office/drawing/2014/main" val="1624096746"/>
                    </a:ext>
                  </a:extLst>
                </a:gridCol>
                <a:gridCol w="475964">
                  <a:extLst>
                    <a:ext uri="{9D8B030D-6E8A-4147-A177-3AD203B41FA5}">
                      <a16:colId xmlns:a16="http://schemas.microsoft.com/office/drawing/2014/main" val="3546727520"/>
                    </a:ext>
                  </a:extLst>
                </a:gridCol>
                <a:gridCol w="475964">
                  <a:extLst>
                    <a:ext uri="{9D8B030D-6E8A-4147-A177-3AD203B41FA5}">
                      <a16:colId xmlns:a16="http://schemas.microsoft.com/office/drawing/2014/main" val="3544213431"/>
                    </a:ext>
                  </a:extLst>
                </a:gridCol>
              </a:tblGrid>
              <a:tr h="304784">
                <a:tc>
                  <a:txBody>
                    <a:bodyPr/>
                    <a:lstStyle/>
                    <a:p>
                      <a:pPr algn="ctr"/>
                      <a:r>
                        <a:rPr lang="en-US" sz="1600" b="1" dirty="0" smtClean="0"/>
                        <a:t>X</a:t>
                      </a:r>
                      <a:r>
                        <a:rPr lang="en-US" sz="1600" b="1" baseline="-25000" dirty="0" smtClean="0"/>
                        <a:t>3</a:t>
                      </a:r>
                      <a:endParaRPr lang="en-US" sz="1600" b="1" dirty="0"/>
                    </a:p>
                  </a:txBody>
                  <a:tcPr marL="75152" marR="75152" marT="37577" marB="37577"/>
                </a:tc>
                <a:tc>
                  <a:txBody>
                    <a:bodyPr/>
                    <a:lstStyle/>
                    <a:p>
                      <a:pPr algn="ctr"/>
                      <a:r>
                        <a:rPr lang="en-US" sz="1600" b="1" dirty="0" smtClean="0"/>
                        <a:t>X</a:t>
                      </a:r>
                      <a:r>
                        <a:rPr lang="en-US" sz="1600" b="1" baseline="-25000" dirty="0" smtClean="0"/>
                        <a:t>2</a:t>
                      </a:r>
                      <a:endParaRPr lang="en-US" sz="1600" b="1" dirty="0"/>
                    </a:p>
                  </a:txBody>
                  <a:tcPr marL="75152" marR="75152" marT="37577" marB="37577"/>
                </a:tc>
                <a:tc>
                  <a:txBody>
                    <a:bodyPr/>
                    <a:lstStyle/>
                    <a:p>
                      <a:pPr algn="ctr"/>
                      <a:r>
                        <a:rPr lang="en-US" sz="1600" b="1" dirty="0" smtClean="0"/>
                        <a:t>X</a:t>
                      </a:r>
                      <a:r>
                        <a:rPr lang="en-US" sz="1600" b="1" baseline="-25000" dirty="0" smtClean="0"/>
                        <a:t>1</a:t>
                      </a:r>
                      <a:endParaRPr lang="en-US" sz="1600" b="1" dirty="0"/>
                    </a:p>
                  </a:txBody>
                  <a:tcPr marL="75152" marR="75152" marT="37577" marB="37577"/>
                </a:tc>
                <a:tc>
                  <a:txBody>
                    <a:bodyPr/>
                    <a:lstStyle/>
                    <a:p>
                      <a:pPr algn="ctr"/>
                      <a:r>
                        <a:rPr lang="en-US" sz="1600" b="1" dirty="0" smtClean="0"/>
                        <a:t>X</a:t>
                      </a:r>
                      <a:r>
                        <a:rPr lang="en-US" sz="1600" b="1" baseline="-25000" dirty="0" smtClean="0"/>
                        <a:t>0</a:t>
                      </a:r>
                      <a:endParaRPr lang="en-US" sz="1600" b="1" dirty="0"/>
                    </a:p>
                  </a:txBody>
                  <a:tcPr marL="75152" marR="75152" marT="37577" marB="37577"/>
                </a:tc>
                <a:tc>
                  <a:txBody>
                    <a:bodyPr/>
                    <a:lstStyle/>
                    <a:p>
                      <a:pPr algn="ctr"/>
                      <a:r>
                        <a:rPr lang="en-US" sz="1600" b="1" dirty="0" smtClean="0"/>
                        <a:t>F</a:t>
                      </a:r>
                      <a:endParaRPr lang="en-US" sz="1600" b="1" dirty="0"/>
                    </a:p>
                  </a:txBody>
                  <a:tcPr marL="75152" marR="75152" marT="37577" marB="37577"/>
                </a:tc>
                <a:extLst>
                  <a:ext uri="{0D108BD9-81ED-4DB2-BD59-A6C34878D82A}">
                    <a16:rowId xmlns:a16="http://schemas.microsoft.com/office/drawing/2014/main" val="3223248079"/>
                  </a:ext>
                </a:extLst>
              </a:tr>
              <a:tr h="304784">
                <a:tc>
                  <a:txBody>
                    <a:bodyPr/>
                    <a:lstStyle/>
                    <a:p>
                      <a:pPr algn="ctr"/>
                      <a:r>
                        <a:rPr lang="en-US" sz="1600" dirty="0" smtClean="0"/>
                        <a:t>0</a:t>
                      </a:r>
                      <a:endParaRPr lang="en-US" sz="1600" dirty="0"/>
                    </a:p>
                  </a:txBody>
                  <a:tcPr marL="75152" marR="75152" marT="37577" marB="37577"/>
                </a:tc>
                <a:tc>
                  <a:txBody>
                    <a:bodyPr/>
                    <a:lstStyle/>
                    <a:p>
                      <a:pPr algn="ctr"/>
                      <a:r>
                        <a:rPr lang="en-US" sz="1600" dirty="0" smtClean="0"/>
                        <a:t>0</a:t>
                      </a:r>
                      <a:endParaRPr lang="en-US" sz="1600" dirty="0"/>
                    </a:p>
                  </a:txBody>
                  <a:tcPr marL="75152" marR="75152" marT="37577" marB="37577"/>
                </a:tc>
                <a:tc>
                  <a:txBody>
                    <a:bodyPr/>
                    <a:lstStyle/>
                    <a:p>
                      <a:pPr algn="ctr"/>
                      <a:r>
                        <a:rPr lang="en-US" sz="1600" dirty="0" smtClean="0"/>
                        <a:t>0</a:t>
                      </a:r>
                      <a:endParaRPr lang="en-US" sz="1600" dirty="0"/>
                    </a:p>
                  </a:txBody>
                  <a:tcPr marL="75152" marR="75152" marT="37577" marB="37577"/>
                </a:tc>
                <a:tc>
                  <a:txBody>
                    <a:bodyPr/>
                    <a:lstStyle/>
                    <a:p>
                      <a:pPr algn="ctr"/>
                      <a:r>
                        <a:rPr lang="en-US" sz="1600" dirty="0" smtClean="0"/>
                        <a:t>0</a:t>
                      </a:r>
                      <a:endParaRPr lang="en-US" sz="1600" dirty="0"/>
                    </a:p>
                  </a:txBody>
                  <a:tcPr marL="75152" marR="75152" marT="37577" marB="37577"/>
                </a:tc>
                <a:tc>
                  <a:txBody>
                    <a:bodyPr/>
                    <a:lstStyle/>
                    <a:p>
                      <a:pPr algn="ctr"/>
                      <a:r>
                        <a:rPr lang="en-US" sz="1600" dirty="0" smtClean="0"/>
                        <a:t>0</a:t>
                      </a:r>
                      <a:endParaRPr lang="en-US" sz="1600" dirty="0"/>
                    </a:p>
                  </a:txBody>
                  <a:tcPr marL="75152" marR="75152" marT="37577" marB="37577"/>
                </a:tc>
                <a:extLst>
                  <a:ext uri="{0D108BD9-81ED-4DB2-BD59-A6C34878D82A}">
                    <a16:rowId xmlns:a16="http://schemas.microsoft.com/office/drawing/2014/main" val="2430507701"/>
                  </a:ext>
                </a:extLst>
              </a:tr>
              <a:tr h="304784">
                <a:tc>
                  <a:txBody>
                    <a:bodyPr/>
                    <a:lstStyle/>
                    <a:p>
                      <a:pPr algn="ctr"/>
                      <a:r>
                        <a:rPr lang="en-US" sz="1600" dirty="0" smtClean="0"/>
                        <a:t>0</a:t>
                      </a:r>
                      <a:endParaRPr lang="en-US" sz="1600" dirty="0"/>
                    </a:p>
                  </a:txBody>
                  <a:tcPr marL="75152" marR="75152" marT="37577" marB="37577">
                    <a:solidFill>
                      <a:schemeClr val="accent3">
                        <a:lumMod val="20000"/>
                        <a:lumOff val="80000"/>
                      </a:schemeClr>
                    </a:solidFill>
                  </a:tcPr>
                </a:tc>
                <a:tc>
                  <a:txBody>
                    <a:bodyPr/>
                    <a:lstStyle/>
                    <a:p>
                      <a:pPr algn="ctr"/>
                      <a:r>
                        <a:rPr lang="en-US" sz="1600" dirty="0" smtClean="0"/>
                        <a:t>0</a:t>
                      </a:r>
                      <a:endParaRPr lang="en-US" sz="1600" dirty="0"/>
                    </a:p>
                  </a:txBody>
                  <a:tcPr marL="75152" marR="75152" marT="37577" marB="37577">
                    <a:solidFill>
                      <a:schemeClr val="accent3">
                        <a:lumMod val="20000"/>
                        <a:lumOff val="80000"/>
                      </a:schemeClr>
                    </a:solidFill>
                  </a:tcPr>
                </a:tc>
                <a:tc>
                  <a:txBody>
                    <a:bodyPr/>
                    <a:lstStyle/>
                    <a:p>
                      <a:pPr algn="ctr"/>
                      <a:r>
                        <a:rPr lang="en-US" sz="1600" dirty="0" smtClean="0"/>
                        <a:t>0</a:t>
                      </a:r>
                      <a:endParaRPr lang="en-US" sz="1600" dirty="0"/>
                    </a:p>
                  </a:txBody>
                  <a:tcPr marL="75152" marR="75152" marT="37577" marB="37577">
                    <a:solidFill>
                      <a:schemeClr val="accent3">
                        <a:lumMod val="20000"/>
                        <a:lumOff val="80000"/>
                      </a:schemeClr>
                    </a:solidFill>
                  </a:tcPr>
                </a:tc>
                <a:tc>
                  <a:txBody>
                    <a:bodyPr/>
                    <a:lstStyle/>
                    <a:p>
                      <a:pPr algn="ctr"/>
                      <a:r>
                        <a:rPr lang="en-US" sz="1600" dirty="0" smtClean="0"/>
                        <a:t>1</a:t>
                      </a:r>
                      <a:endParaRPr lang="en-US" sz="1600" dirty="0"/>
                    </a:p>
                  </a:txBody>
                  <a:tcPr marL="75152" marR="75152" marT="37577" marB="37577">
                    <a:solidFill>
                      <a:schemeClr val="accent3">
                        <a:lumMod val="20000"/>
                        <a:lumOff val="80000"/>
                      </a:schemeClr>
                    </a:solidFill>
                  </a:tcPr>
                </a:tc>
                <a:tc>
                  <a:txBody>
                    <a:bodyPr/>
                    <a:lstStyle/>
                    <a:p>
                      <a:pPr algn="ctr"/>
                      <a:r>
                        <a:rPr lang="en-US" sz="1600" dirty="0" smtClean="0"/>
                        <a:t>1</a:t>
                      </a:r>
                      <a:endParaRPr lang="en-US" sz="1600" dirty="0"/>
                    </a:p>
                  </a:txBody>
                  <a:tcPr marL="75152" marR="75152" marT="37577" marB="37577">
                    <a:solidFill>
                      <a:schemeClr val="accent3">
                        <a:lumMod val="20000"/>
                        <a:lumOff val="80000"/>
                      </a:schemeClr>
                    </a:solidFill>
                  </a:tcPr>
                </a:tc>
                <a:extLst>
                  <a:ext uri="{0D108BD9-81ED-4DB2-BD59-A6C34878D82A}">
                    <a16:rowId xmlns:a16="http://schemas.microsoft.com/office/drawing/2014/main" val="252175011"/>
                  </a:ext>
                </a:extLst>
              </a:tr>
              <a:tr h="304784">
                <a:tc>
                  <a:txBody>
                    <a:bodyPr/>
                    <a:lstStyle/>
                    <a:p>
                      <a:pPr algn="ctr"/>
                      <a:r>
                        <a:rPr lang="en-US" sz="1600" dirty="0" smtClean="0"/>
                        <a:t>0</a:t>
                      </a:r>
                      <a:endParaRPr lang="en-US" sz="1600" dirty="0"/>
                    </a:p>
                  </a:txBody>
                  <a:tcPr marL="75152" marR="75152" marT="37577" marB="37577">
                    <a:solidFill>
                      <a:schemeClr val="accent3">
                        <a:lumMod val="20000"/>
                        <a:lumOff val="80000"/>
                      </a:schemeClr>
                    </a:solidFill>
                  </a:tcPr>
                </a:tc>
                <a:tc>
                  <a:txBody>
                    <a:bodyPr/>
                    <a:lstStyle/>
                    <a:p>
                      <a:pPr algn="ctr"/>
                      <a:r>
                        <a:rPr lang="en-US" sz="1600" dirty="0" smtClean="0"/>
                        <a:t>0</a:t>
                      </a:r>
                      <a:endParaRPr lang="en-US" sz="1600" dirty="0"/>
                    </a:p>
                  </a:txBody>
                  <a:tcPr marL="75152" marR="75152" marT="37577" marB="37577">
                    <a:solidFill>
                      <a:schemeClr val="accent3">
                        <a:lumMod val="20000"/>
                        <a:lumOff val="80000"/>
                      </a:schemeClr>
                    </a:solidFill>
                  </a:tcPr>
                </a:tc>
                <a:tc>
                  <a:txBody>
                    <a:bodyPr/>
                    <a:lstStyle/>
                    <a:p>
                      <a:pPr algn="ctr"/>
                      <a:r>
                        <a:rPr lang="en-US" sz="1600" dirty="0" smtClean="0"/>
                        <a:t>1</a:t>
                      </a:r>
                      <a:endParaRPr lang="en-US" sz="1600" dirty="0"/>
                    </a:p>
                  </a:txBody>
                  <a:tcPr marL="75152" marR="75152" marT="37577" marB="37577">
                    <a:solidFill>
                      <a:schemeClr val="accent3">
                        <a:lumMod val="20000"/>
                        <a:lumOff val="80000"/>
                      </a:schemeClr>
                    </a:solidFill>
                  </a:tcPr>
                </a:tc>
                <a:tc>
                  <a:txBody>
                    <a:bodyPr/>
                    <a:lstStyle/>
                    <a:p>
                      <a:pPr algn="ctr"/>
                      <a:r>
                        <a:rPr lang="en-US" sz="1600" dirty="0" smtClean="0"/>
                        <a:t>0</a:t>
                      </a:r>
                      <a:endParaRPr lang="en-US" sz="1600" dirty="0"/>
                    </a:p>
                  </a:txBody>
                  <a:tcPr marL="75152" marR="75152" marT="37577" marB="37577">
                    <a:solidFill>
                      <a:schemeClr val="accent3">
                        <a:lumMod val="20000"/>
                        <a:lumOff val="80000"/>
                      </a:schemeClr>
                    </a:solidFill>
                  </a:tcPr>
                </a:tc>
                <a:tc>
                  <a:txBody>
                    <a:bodyPr/>
                    <a:lstStyle/>
                    <a:p>
                      <a:pPr algn="ctr"/>
                      <a:r>
                        <a:rPr lang="en-US" sz="1600" dirty="0" smtClean="0"/>
                        <a:t>1</a:t>
                      </a:r>
                      <a:endParaRPr lang="en-US" sz="1600" dirty="0"/>
                    </a:p>
                  </a:txBody>
                  <a:tcPr marL="75152" marR="75152" marT="37577" marB="37577">
                    <a:solidFill>
                      <a:schemeClr val="accent3">
                        <a:lumMod val="20000"/>
                        <a:lumOff val="80000"/>
                      </a:schemeClr>
                    </a:solidFill>
                  </a:tcPr>
                </a:tc>
                <a:extLst>
                  <a:ext uri="{0D108BD9-81ED-4DB2-BD59-A6C34878D82A}">
                    <a16:rowId xmlns:a16="http://schemas.microsoft.com/office/drawing/2014/main" val="500064829"/>
                  </a:ext>
                </a:extLst>
              </a:tr>
              <a:tr h="304784">
                <a:tc>
                  <a:txBody>
                    <a:bodyPr/>
                    <a:lstStyle/>
                    <a:p>
                      <a:pPr algn="ctr"/>
                      <a:r>
                        <a:rPr lang="en-US" sz="1600" dirty="0" smtClean="0"/>
                        <a:t>0</a:t>
                      </a:r>
                      <a:endParaRPr lang="en-US" sz="1600" dirty="0"/>
                    </a:p>
                  </a:txBody>
                  <a:tcPr marL="75152" marR="75152" marT="37577" marB="37577">
                    <a:solidFill>
                      <a:schemeClr val="accent3">
                        <a:lumMod val="20000"/>
                        <a:lumOff val="80000"/>
                      </a:schemeClr>
                    </a:solidFill>
                  </a:tcPr>
                </a:tc>
                <a:tc>
                  <a:txBody>
                    <a:bodyPr/>
                    <a:lstStyle/>
                    <a:p>
                      <a:pPr algn="ctr"/>
                      <a:r>
                        <a:rPr lang="en-US" sz="1600" dirty="0" smtClean="0"/>
                        <a:t>0</a:t>
                      </a:r>
                      <a:endParaRPr lang="en-US" sz="1600" dirty="0"/>
                    </a:p>
                  </a:txBody>
                  <a:tcPr marL="75152" marR="75152" marT="37577" marB="37577">
                    <a:solidFill>
                      <a:schemeClr val="accent3">
                        <a:lumMod val="20000"/>
                        <a:lumOff val="80000"/>
                      </a:schemeClr>
                    </a:solidFill>
                  </a:tcPr>
                </a:tc>
                <a:tc>
                  <a:txBody>
                    <a:bodyPr/>
                    <a:lstStyle/>
                    <a:p>
                      <a:pPr algn="ctr"/>
                      <a:r>
                        <a:rPr lang="en-US" sz="1600" dirty="0" smtClean="0"/>
                        <a:t>1</a:t>
                      </a:r>
                      <a:endParaRPr lang="en-US" sz="1600" dirty="0"/>
                    </a:p>
                  </a:txBody>
                  <a:tcPr marL="75152" marR="75152" marT="37577" marB="37577">
                    <a:solidFill>
                      <a:schemeClr val="accent3">
                        <a:lumMod val="20000"/>
                        <a:lumOff val="80000"/>
                      </a:schemeClr>
                    </a:solidFill>
                  </a:tcPr>
                </a:tc>
                <a:tc>
                  <a:txBody>
                    <a:bodyPr/>
                    <a:lstStyle/>
                    <a:p>
                      <a:pPr algn="ctr"/>
                      <a:r>
                        <a:rPr lang="en-US" sz="1600" dirty="0" smtClean="0"/>
                        <a:t>1</a:t>
                      </a:r>
                      <a:endParaRPr lang="en-US" sz="1600" dirty="0"/>
                    </a:p>
                  </a:txBody>
                  <a:tcPr marL="75152" marR="75152" marT="37577" marB="37577">
                    <a:solidFill>
                      <a:schemeClr val="accent3">
                        <a:lumMod val="20000"/>
                        <a:lumOff val="80000"/>
                      </a:schemeClr>
                    </a:solidFill>
                  </a:tcPr>
                </a:tc>
                <a:tc>
                  <a:txBody>
                    <a:bodyPr/>
                    <a:lstStyle/>
                    <a:p>
                      <a:pPr algn="ctr"/>
                      <a:r>
                        <a:rPr lang="en-US" sz="1600" dirty="0" smtClean="0"/>
                        <a:t>1</a:t>
                      </a:r>
                      <a:endParaRPr lang="en-US" sz="1600" dirty="0"/>
                    </a:p>
                  </a:txBody>
                  <a:tcPr marL="75152" marR="75152" marT="37577" marB="37577">
                    <a:solidFill>
                      <a:schemeClr val="accent3">
                        <a:lumMod val="20000"/>
                        <a:lumOff val="80000"/>
                      </a:schemeClr>
                    </a:solidFill>
                  </a:tcPr>
                </a:tc>
                <a:extLst>
                  <a:ext uri="{0D108BD9-81ED-4DB2-BD59-A6C34878D82A}">
                    <a16:rowId xmlns:a16="http://schemas.microsoft.com/office/drawing/2014/main" val="118658595"/>
                  </a:ext>
                </a:extLst>
              </a:tr>
              <a:tr h="304784">
                <a:tc>
                  <a:txBody>
                    <a:bodyPr/>
                    <a:lstStyle/>
                    <a:p>
                      <a:pPr algn="ctr"/>
                      <a:r>
                        <a:rPr lang="en-US" sz="1600" dirty="0" smtClean="0"/>
                        <a:t>0</a:t>
                      </a:r>
                      <a:endParaRPr lang="en-US" sz="1600" dirty="0"/>
                    </a:p>
                  </a:txBody>
                  <a:tcPr marL="75152" marR="75152" marT="37577" marB="37577"/>
                </a:tc>
                <a:tc>
                  <a:txBody>
                    <a:bodyPr/>
                    <a:lstStyle/>
                    <a:p>
                      <a:pPr algn="ctr"/>
                      <a:r>
                        <a:rPr lang="en-US" sz="1600" dirty="0" smtClean="0"/>
                        <a:t>1</a:t>
                      </a:r>
                      <a:endParaRPr lang="en-US" sz="1600" dirty="0"/>
                    </a:p>
                  </a:txBody>
                  <a:tcPr marL="75152" marR="75152" marT="37577" marB="37577"/>
                </a:tc>
                <a:tc>
                  <a:txBody>
                    <a:bodyPr/>
                    <a:lstStyle/>
                    <a:p>
                      <a:pPr algn="ctr"/>
                      <a:r>
                        <a:rPr lang="en-US" sz="1600" dirty="0" smtClean="0"/>
                        <a:t>0</a:t>
                      </a:r>
                      <a:endParaRPr lang="en-US" sz="1600" dirty="0"/>
                    </a:p>
                  </a:txBody>
                  <a:tcPr marL="75152" marR="75152" marT="37577" marB="37577"/>
                </a:tc>
                <a:tc>
                  <a:txBody>
                    <a:bodyPr/>
                    <a:lstStyle/>
                    <a:p>
                      <a:pPr algn="ctr"/>
                      <a:r>
                        <a:rPr lang="en-US" sz="1600" dirty="0" smtClean="0"/>
                        <a:t>0</a:t>
                      </a:r>
                      <a:endParaRPr lang="en-US" sz="1600" dirty="0"/>
                    </a:p>
                  </a:txBody>
                  <a:tcPr marL="75152" marR="75152" marT="37577" marB="37577"/>
                </a:tc>
                <a:tc>
                  <a:txBody>
                    <a:bodyPr/>
                    <a:lstStyle/>
                    <a:p>
                      <a:pPr algn="ctr"/>
                      <a:r>
                        <a:rPr lang="en-US" sz="1600" dirty="0" smtClean="0"/>
                        <a:t>0</a:t>
                      </a:r>
                      <a:endParaRPr lang="en-US" sz="1600" dirty="0"/>
                    </a:p>
                  </a:txBody>
                  <a:tcPr marL="75152" marR="75152" marT="37577" marB="37577"/>
                </a:tc>
                <a:extLst>
                  <a:ext uri="{0D108BD9-81ED-4DB2-BD59-A6C34878D82A}">
                    <a16:rowId xmlns:a16="http://schemas.microsoft.com/office/drawing/2014/main" val="1774713552"/>
                  </a:ext>
                </a:extLst>
              </a:tr>
              <a:tr h="304784">
                <a:tc>
                  <a:txBody>
                    <a:bodyPr/>
                    <a:lstStyle/>
                    <a:p>
                      <a:pPr algn="ctr"/>
                      <a:r>
                        <a:rPr lang="en-US" sz="1600" dirty="0" smtClean="0"/>
                        <a:t>0</a:t>
                      </a:r>
                      <a:endParaRPr lang="en-US" sz="1600" dirty="0"/>
                    </a:p>
                  </a:txBody>
                  <a:tcPr marL="75152" marR="75152" marT="37577" marB="37577"/>
                </a:tc>
                <a:tc>
                  <a:txBody>
                    <a:bodyPr/>
                    <a:lstStyle/>
                    <a:p>
                      <a:pPr algn="ctr"/>
                      <a:r>
                        <a:rPr lang="en-US" sz="1600" dirty="0" smtClean="0"/>
                        <a:t>1</a:t>
                      </a:r>
                      <a:endParaRPr lang="en-US" sz="1600" dirty="0"/>
                    </a:p>
                  </a:txBody>
                  <a:tcPr marL="75152" marR="75152" marT="37577" marB="37577"/>
                </a:tc>
                <a:tc>
                  <a:txBody>
                    <a:bodyPr/>
                    <a:lstStyle/>
                    <a:p>
                      <a:pPr algn="ctr"/>
                      <a:r>
                        <a:rPr lang="en-US" sz="1600" dirty="0" smtClean="0"/>
                        <a:t>0</a:t>
                      </a:r>
                      <a:endParaRPr lang="en-US" sz="1600" dirty="0"/>
                    </a:p>
                  </a:txBody>
                  <a:tcPr marL="75152" marR="75152" marT="37577" marB="37577"/>
                </a:tc>
                <a:tc>
                  <a:txBody>
                    <a:bodyPr/>
                    <a:lstStyle/>
                    <a:p>
                      <a:pPr algn="ctr"/>
                      <a:r>
                        <a:rPr lang="en-US" sz="1600" dirty="0" smtClean="0"/>
                        <a:t>1</a:t>
                      </a:r>
                      <a:endParaRPr lang="en-US" sz="1600" dirty="0"/>
                    </a:p>
                  </a:txBody>
                  <a:tcPr marL="75152" marR="75152" marT="37577" marB="37577"/>
                </a:tc>
                <a:tc>
                  <a:txBody>
                    <a:bodyPr/>
                    <a:lstStyle/>
                    <a:p>
                      <a:pPr algn="ctr"/>
                      <a:r>
                        <a:rPr lang="en-US" sz="1600" dirty="0" smtClean="0"/>
                        <a:t>0</a:t>
                      </a:r>
                      <a:endParaRPr lang="en-US" sz="1600" dirty="0"/>
                    </a:p>
                  </a:txBody>
                  <a:tcPr marL="75152" marR="75152" marT="37577" marB="37577"/>
                </a:tc>
                <a:extLst>
                  <a:ext uri="{0D108BD9-81ED-4DB2-BD59-A6C34878D82A}">
                    <a16:rowId xmlns:a16="http://schemas.microsoft.com/office/drawing/2014/main" val="874613546"/>
                  </a:ext>
                </a:extLst>
              </a:tr>
              <a:tr h="304784">
                <a:tc>
                  <a:txBody>
                    <a:bodyPr/>
                    <a:lstStyle/>
                    <a:p>
                      <a:pPr algn="ctr"/>
                      <a:r>
                        <a:rPr lang="en-US" sz="1600" dirty="0" smtClean="0"/>
                        <a:t>0</a:t>
                      </a:r>
                      <a:endParaRPr lang="en-US" sz="1600" dirty="0"/>
                    </a:p>
                  </a:txBody>
                  <a:tcPr marL="75152" marR="75152" marT="37577" marB="37577"/>
                </a:tc>
                <a:tc>
                  <a:txBody>
                    <a:bodyPr/>
                    <a:lstStyle/>
                    <a:p>
                      <a:pPr algn="ctr"/>
                      <a:r>
                        <a:rPr lang="en-US" sz="1600" dirty="0" smtClean="0"/>
                        <a:t>1</a:t>
                      </a:r>
                      <a:endParaRPr lang="en-US" sz="1600" dirty="0"/>
                    </a:p>
                  </a:txBody>
                  <a:tcPr marL="75152" marR="75152" marT="37577" marB="37577"/>
                </a:tc>
                <a:tc>
                  <a:txBody>
                    <a:bodyPr/>
                    <a:lstStyle/>
                    <a:p>
                      <a:pPr algn="ctr"/>
                      <a:r>
                        <a:rPr lang="en-US" sz="1600" dirty="0" smtClean="0"/>
                        <a:t>1</a:t>
                      </a:r>
                      <a:endParaRPr lang="en-US" sz="1600" dirty="0"/>
                    </a:p>
                  </a:txBody>
                  <a:tcPr marL="75152" marR="75152" marT="37577" marB="37577"/>
                </a:tc>
                <a:tc>
                  <a:txBody>
                    <a:bodyPr/>
                    <a:lstStyle/>
                    <a:p>
                      <a:pPr algn="ctr"/>
                      <a:r>
                        <a:rPr lang="en-US" sz="1600" dirty="0" smtClean="0"/>
                        <a:t>0</a:t>
                      </a:r>
                      <a:endParaRPr lang="en-US" sz="1600" dirty="0"/>
                    </a:p>
                  </a:txBody>
                  <a:tcPr marL="75152" marR="75152" marT="37577" marB="37577"/>
                </a:tc>
                <a:tc>
                  <a:txBody>
                    <a:bodyPr/>
                    <a:lstStyle/>
                    <a:p>
                      <a:pPr algn="ctr"/>
                      <a:r>
                        <a:rPr lang="en-US" sz="1600" dirty="0" smtClean="0"/>
                        <a:t>0</a:t>
                      </a:r>
                      <a:endParaRPr lang="en-US" sz="1600" dirty="0"/>
                    </a:p>
                  </a:txBody>
                  <a:tcPr marL="75152" marR="75152" marT="37577" marB="37577"/>
                </a:tc>
                <a:extLst>
                  <a:ext uri="{0D108BD9-81ED-4DB2-BD59-A6C34878D82A}">
                    <a16:rowId xmlns:a16="http://schemas.microsoft.com/office/drawing/2014/main" val="3485552719"/>
                  </a:ext>
                </a:extLst>
              </a:tr>
              <a:tr h="304784">
                <a:tc>
                  <a:txBody>
                    <a:bodyPr/>
                    <a:lstStyle/>
                    <a:p>
                      <a:pPr algn="ctr"/>
                      <a:r>
                        <a:rPr lang="en-US" sz="1600" dirty="0" smtClean="0"/>
                        <a:t>0</a:t>
                      </a:r>
                      <a:endParaRPr lang="en-US" sz="1600" dirty="0"/>
                    </a:p>
                  </a:txBody>
                  <a:tcPr marL="75152" marR="75152" marT="37577" marB="37577"/>
                </a:tc>
                <a:tc>
                  <a:txBody>
                    <a:bodyPr/>
                    <a:lstStyle/>
                    <a:p>
                      <a:pPr algn="ctr"/>
                      <a:r>
                        <a:rPr lang="en-US" sz="1600" dirty="0" smtClean="0"/>
                        <a:t>1</a:t>
                      </a:r>
                      <a:endParaRPr lang="en-US" sz="1600" dirty="0"/>
                    </a:p>
                  </a:txBody>
                  <a:tcPr marL="75152" marR="75152" marT="37577" marB="37577"/>
                </a:tc>
                <a:tc>
                  <a:txBody>
                    <a:bodyPr/>
                    <a:lstStyle/>
                    <a:p>
                      <a:pPr algn="ctr"/>
                      <a:r>
                        <a:rPr lang="en-US" sz="1600" dirty="0" smtClean="0"/>
                        <a:t>1</a:t>
                      </a:r>
                      <a:endParaRPr lang="en-US" sz="1600" dirty="0"/>
                    </a:p>
                  </a:txBody>
                  <a:tcPr marL="75152" marR="75152" marT="37577" marB="37577"/>
                </a:tc>
                <a:tc>
                  <a:txBody>
                    <a:bodyPr/>
                    <a:lstStyle/>
                    <a:p>
                      <a:pPr algn="ctr"/>
                      <a:r>
                        <a:rPr lang="en-US" sz="1600" dirty="0" smtClean="0"/>
                        <a:t>1</a:t>
                      </a:r>
                      <a:endParaRPr lang="en-US" sz="1600" dirty="0"/>
                    </a:p>
                  </a:txBody>
                  <a:tcPr marL="75152" marR="75152" marT="37577" marB="37577"/>
                </a:tc>
                <a:tc>
                  <a:txBody>
                    <a:bodyPr/>
                    <a:lstStyle/>
                    <a:p>
                      <a:pPr algn="ctr"/>
                      <a:r>
                        <a:rPr lang="en-US" sz="1600" dirty="0" smtClean="0"/>
                        <a:t>0</a:t>
                      </a:r>
                      <a:endParaRPr lang="en-US" sz="1600" dirty="0"/>
                    </a:p>
                  </a:txBody>
                  <a:tcPr marL="75152" marR="75152" marT="37577" marB="37577"/>
                </a:tc>
                <a:extLst>
                  <a:ext uri="{0D108BD9-81ED-4DB2-BD59-A6C34878D82A}">
                    <a16:rowId xmlns:a16="http://schemas.microsoft.com/office/drawing/2014/main" val="1592884844"/>
                  </a:ext>
                </a:extLst>
              </a:tr>
              <a:tr h="304784">
                <a:tc>
                  <a:txBody>
                    <a:bodyPr/>
                    <a:lstStyle/>
                    <a:p>
                      <a:pPr algn="ctr"/>
                      <a:r>
                        <a:rPr lang="en-US" sz="1600" dirty="0" smtClean="0"/>
                        <a:t>1</a:t>
                      </a:r>
                      <a:endParaRPr lang="en-US" sz="1600" dirty="0"/>
                    </a:p>
                  </a:txBody>
                  <a:tcPr marL="75152" marR="75152" marT="37577" marB="37577"/>
                </a:tc>
                <a:tc>
                  <a:txBody>
                    <a:bodyPr/>
                    <a:lstStyle/>
                    <a:p>
                      <a:pPr algn="ctr"/>
                      <a:r>
                        <a:rPr lang="en-US" sz="1600" dirty="0" smtClean="0"/>
                        <a:t>0</a:t>
                      </a:r>
                      <a:endParaRPr lang="en-US" sz="1600" dirty="0"/>
                    </a:p>
                  </a:txBody>
                  <a:tcPr marL="75152" marR="75152" marT="37577" marB="37577"/>
                </a:tc>
                <a:tc>
                  <a:txBody>
                    <a:bodyPr/>
                    <a:lstStyle/>
                    <a:p>
                      <a:pPr algn="ctr"/>
                      <a:r>
                        <a:rPr lang="en-US" sz="1600" dirty="0" smtClean="0"/>
                        <a:t>0</a:t>
                      </a:r>
                      <a:endParaRPr lang="en-US" sz="1600" dirty="0"/>
                    </a:p>
                  </a:txBody>
                  <a:tcPr marL="75152" marR="75152" marT="37577" marB="37577"/>
                </a:tc>
                <a:tc>
                  <a:txBody>
                    <a:bodyPr/>
                    <a:lstStyle/>
                    <a:p>
                      <a:pPr algn="ctr"/>
                      <a:r>
                        <a:rPr lang="en-US" sz="1600" dirty="0" smtClean="0"/>
                        <a:t>0</a:t>
                      </a:r>
                      <a:endParaRPr lang="en-US" sz="1600" dirty="0"/>
                    </a:p>
                  </a:txBody>
                  <a:tcPr marL="75152" marR="75152" marT="37577" marB="37577"/>
                </a:tc>
                <a:tc>
                  <a:txBody>
                    <a:bodyPr/>
                    <a:lstStyle/>
                    <a:p>
                      <a:pPr algn="ctr"/>
                      <a:r>
                        <a:rPr lang="en-US" sz="1600" dirty="0" smtClean="0"/>
                        <a:t>0</a:t>
                      </a:r>
                      <a:endParaRPr lang="en-US" sz="1600" dirty="0"/>
                    </a:p>
                  </a:txBody>
                  <a:tcPr marL="75152" marR="75152" marT="37577" marB="37577"/>
                </a:tc>
                <a:extLst>
                  <a:ext uri="{0D108BD9-81ED-4DB2-BD59-A6C34878D82A}">
                    <a16:rowId xmlns:a16="http://schemas.microsoft.com/office/drawing/2014/main" val="480859194"/>
                  </a:ext>
                </a:extLst>
              </a:tr>
              <a:tr h="304784">
                <a:tc>
                  <a:txBody>
                    <a:bodyPr/>
                    <a:lstStyle/>
                    <a:p>
                      <a:pPr algn="ctr"/>
                      <a:r>
                        <a:rPr lang="en-US" sz="1600" dirty="0" smtClean="0"/>
                        <a:t>1</a:t>
                      </a:r>
                      <a:endParaRPr lang="en-US" sz="1600" dirty="0"/>
                    </a:p>
                  </a:txBody>
                  <a:tcPr marL="75152" marR="75152" marT="37577" marB="37577">
                    <a:solidFill>
                      <a:schemeClr val="accent2">
                        <a:lumMod val="20000"/>
                        <a:lumOff val="80000"/>
                      </a:schemeClr>
                    </a:solidFill>
                  </a:tcPr>
                </a:tc>
                <a:tc>
                  <a:txBody>
                    <a:bodyPr/>
                    <a:lstStyle/>
                    <a:p>
                      <a:pPr algn="ctr"/>
                      <a:r>
                        <a:rPr lang="en-US" sz="1600" dirty="0" smtClean="0"/>
                        <a:t>0</a:t>
                      </a:r>
                      <a:endParaRPr lang="en-US" sz="1600" dirty="0"/>
                    </a:p>
                  </a:txBody>
                  <a:tcPr marL="75152" marR="75152" marT="37577" marB="37577">
                    <a:solidFill>
                      <a:schemeClr val="accent2">
                        <a:lumMod val="20000"/>
                        <a:lumOff val="80000"/>
                      </a:schemeClr>
                    </a:solidFill>
                  </a:tcPr>
                </a:tc>
                <a:tc>
                  <a:txBody>
                    <a:bodyPr/>
                    <a:lstStyle/>
                    <a:p>
                      <a:pPr algn="ctr"/>
                      <a:r>
                        <a:rPr lang="en-US" sz="1600" dirty="0" smtClean="0"/>
                        <a:t>0</a:t>
                      </a:r>
                      <a:endParaRPr lang="en-US" sz="1600" dirty="0"/>
                    </a:p>
                  </a:txBody>
                  <a:tcPr marL="75152" marR="75152" marT="37577" marB="37577">
                    <a:solidFill>
                      <a:schemeClr val="accent2">
                        <a:lumMod val="20000"/>
                        <a:lumOff val="80000"/>
                      </a:schemeClr>
                    </a:solidFill>
                  </a:tcPr>
                </a:tc>
                <a:tc>
                  <a:txBody>
                    <a:bodyPr/>
                    <a:lstStyle/>
                    <a:p>
                      <a:pPr algn="ctr"/>
                      <a:r>
                        <a:rPr lang="en-US" sz="1600" dirty="0" smtClean="0"/>
                        <a:t>1</a:t>
                      </a:r>
                      <a:endParaRPr lang="en-US" sz="1600" dirty="0"/>
                    </a:p>
                  </a:txBody>
                  <a:tcPr marL="75152" marR="75152" marT="37577" marB="37577">
                    <a:solidFill>
                      <a:schemeClr val="accent2">
                        <a:lumMod val="20000"/>
                        <a:lumOff val="80000"/>
                      </a:schemeClr>
                    </a:solidFill>
                  </a:tcPr>
                </a:tc>
                <a:tc>
                  <a:txBody>
                    <a:bodyPr/>
                    <a:lstStyle/>
                    <a:p>
                      <a:pPr algn="ctr"/>
                      <a:r>
                        <a:rPr lang="en-US" sz="1600" dirty="0" smtClean="0"/>
                        <a:t>1</a:t>
                      </a:r>
                      <a:endParaRPr lang="en-US" sz="1600" dirty="0"/>
                    </a:p>
                  </a:txBody>
                  <a:tcPr marL="75152" marR="75152" marT="37577" marB="37577">
                    <a:solidFill>
                      <a:schemeClr val="accent2">
                        <a:lumMod val="20000"/>
                        <a:lumOff val="80000"/>
                      </a:schemeClr>
                    </a:solidFill>
                  </a:tcPr>
                </a:tc>
                <a:extLst>
                  <a:ext uri="{0D108BD9-81ED-4DB2-BD59-A6C34878D82A}">
                    <a16:rowId xmlns:a16="http://schemas.microsoft.com/office/drawing/2014/main" val="3366080209"/>
                  </a:ext>
                </a:extLst>
              </a:tr>
              <a:tr h="304784">
                <a:tc>
                  <a:txBody>
                    <a:bodyPr/>
                    <a:lstStyle/>
                    <a:p>
                      <a:pPr algn="ctr"/>
                      <a:r>
                        <a:rPr lang="en-US" sz="1600" dirty="0" smtClean="0"/>
                        <a:t>1</a:t>
                      </a:r>
                      <a:endParaRPr lang="en-US" sz="1600" dirty="0"/>
                    </a:p>
                  </a:txBody>
                  <a:tcPr marL="75152" marR="75152" marT="37577" marB="37577">
                    <a:solidFill>
                      <a:schemeClr val="accent2">
                        <a:lumMod val="20000"/>
                        <a:lumOff val="80000"/>
                      </a:schemeClr>
                    </a:solidFill>
                  </a:tcPr>
                </a:tc>
                <a:tc>
                  <a:txBody>
                    <a:bodyPr/>
                    <a:lstStyle/>
                    <a:p>
                      <a:pPr algn="ctr"/>
                      <a:r>
                        <a:rPr lang="en-US" sz="1600" dirty="0" smtClean="0"/>
                        <a:t>0</a:t>
                      </a:r>
                      <a:endParaRPr lang="en-US" sz="1600" dirty="0"/>
                    </a:p>
                  </a:txBody>
                  <a:tcPr marL="75152" marR="75152" marT="37577" marB="37577">
                    <a:solidFill>
                      <a:schemeClr val="accent2">
                        <a:lumMod val="20000"/>
                        <a:lumOff val="80000"/>
                      </a:schemeClr>
                    </a:solidFill>
                  </a:tcPr>
                </a:tc>
                <a:tc>
                  <a:txBody>
                    <a:bodyPr/>
                    <a:lstStyle/>
                    <a:p>
                      <a:pPr algn="ctr"/>
                      <a:r>
                        <a:rPr lang="en-US" sz="1600" dirty="0" smtClean="0"/>
                        <a:t>1</a:t>
                      </a:r>
                      <a:endParaRPr lang="en-US" sz="1600" dirty="0"/>
                    </a:p>
                  </a:txBody>
                  <a:tcPr marL="75152" marR="75152" marT="37577" marB="37577">
                    <a:solidFill>
                      <a:schemeClr val="accent2">
                        <a:lumMod val="20000"/>
                        <a:lumOff val="80000"/>
                      </a:schemeClr>
                    </a:solidFill>
                  </a:tcPr>
                </a:tc>
                <a:tc>
                  <a:txBody>
                    <a:bodyPr/>
                    <a:lstStyle/>
                    <a:p>
                      <a:pPr algn="ctr"/>
                      <a:r>
                        <a:rPr lang="en-US" sz="1600" dirty="0" smtClean="0"/>
                        <a:t>0</a:t>
                      </a:r>
                      <a:endParaRPr lang="en-US" sz="1600" dirty="0"/>
                    </a:p>
                  </a:txBody>
                  <a:tcPr marL="75152" marR="75152" marT="37577" marB="37577">
                    <a:solidFill>
                      <a:schemeClr val="accent2">
                        <a:lumMod val="20000"/>
                        <a:lumOff val="80000"/>
                      </a:schemeClr>
                    </a:solidFill>
                  </a:tcPr>
                </a:tc>
                <a:tc>
                  <a:txBody>
                    <a:bodyPr/>
                    <a:lstStyle/>
                    <a:p>
                      <a:pPr algn="ctr"/>
                      <a:r>
                        <a:rPr lang="en-US" sz="1600" dirty="0" smtClean="0"/>
                        <a:t>1</a:t>
                      </a:r>
                      <a:endParaRPr lang="en-US" sz="1600" dirty="0"/>
                    </a:p>
                  </a:txBody>
                  <a:tcPr marL="75152" marR="75152" marT="37577" marB="37577">
                    <a:solidFill>
                      <a:schemeClr val="accent2">
                        <a:lumMod val="20000"/>
                        <a:lumOff val="80000"/>
                      </a:schemeClr>
                    </a:solidFill>
                  </a:tcPr>
                </a:tc>
                <a:extLst>
                  <a:ext uri="{0D108BD9-81ED-4DB2-BD59-A6C34878D82A}">
                    <a16:rowId xmlns:a16="http://schemas.microsoft.com/office/drawing/2014/main" val="4029464819"/>
                  </a:ext>
                </a:extLst>
              </a:tr>
              <a:tr h="304784">
                <a:tc>
                  <a:txBody>
                    <a:bodyPr/>
                    <a:lstStyle/>
                    <a:p>
                      <a:pPr algn="ctr"/>
                      <a:r>
                        <a:rPr lang="en-US" sz="1600" dirty="0" smtClean="0"/>
                        <a:t>1</a:t>
                      </a:r>
                      <a:endParaRPr lang="en-US" sz="1600" dirty="0"/>
                    </a:p>
                  </a:txBody>
                  <a:tcPr marL="75152" marR="75152" marT="37577" marB="37577">
                    <a:solidFill>
                      <a:schemeClr val="accent2">
                        <a:lumMod val="20000"/>
                        <a:lumOff val="80000"/>
                      </a:schemeClr>
                    </a:solidFill>
                  </a:tcPr>
                </a:tc>
                <a:tc>
                  <a:txBody>
                    <a:bodyPr/>
                    <a:lstStyle/>
                    <a:p>
                      <a:pPr algn="ctr"/>
                      <a:r>
                        <a:rPr lang="en-US" sz="1600" dirty="0" smtClean="0"/>
                        <a:t>0</a:t>
                      </a:r>
                      <a:endParaRPr lang="en-US" sz="1600" dirty="0"/>
                    </a:p>
                  </a:txBody>
                  <a:tcPr marL="75152" marR="75152" marT="37577" marB="37577">
                    <a:solidFill>
                      <a:schemeClr val="accent2">
                        <a:lumMod val="20000"/>
                        <a:lumOff val="80000"/>
                      </a:schemeClr>
                    </a:solidFill>
                  </a:tcPr>
                </a:tc>
                <a:tc>
                  <a:txBody>
                    <a:bodyPr/>
                    <a:lstStyle/>
                    <a:p>
                      <a:pPr algn="ctr"/>
                      <a:r>
                        <a:rPr lang="en-US" sz="1600" dirty="0" smtClean="0"/>
                        <a:t>1</a:t>
                      </a:r>
                      <a:endParaRPr lang="en-US" sz="1600" dirty="0"/>
                    </a:p>
                  </a:txBody>
                  <a:tcPr marL="75152" marR="75152" marT="37577" marB="37577">
                    <a:solidFill>
                      <a:schemeClr val="accent2">
                        <a:lumMod val="20000"/>
                        <a:lumOff val="80000"/>
                      </a:schemeClr>
                    </a:solidFill>
                  </a:tcPr>
                </a:tc>
                <a:tc>
                  <a:txBody>
                    <a:bodyPr/>
                    <a:lstStyle/>
                    <a:p>
                      <a:pPr algn="ctr"/>
                      <a:r>
                        <a:rPr lang="en-US" sz="1600" dirty="0" smtClean="0"/>
                        <a:t>1</a:t>
                      </a:r>
                      <a:endParaRPr lang="en-US" sz="1600" dirty="0"/>
                    </a:p>
                  </a:txBody>
                  <a:tcPr marL="75152" marR="75152" marT="37577" marB="37577">
                    <a:solidFill>
                      <a:schemeClr val="accent2">
                        <a:lumMod val="20000"/>
                        <a:lumOff val="80000"/>
                      </a:schemeClr>
                    </a:solidFill>
                  </a:tcPr>
                </a:tc>
                <a:tc>
                  <a:txBody>
                    <a:bodyPr/>
                    <a:lstStyle/>
                    <a:p>
                      <a:pPr algn="ctr"/>
                      <a:r>
                        <a:rPr lang="en-US" sz="1600" dirty="0" smtClean="0"/>
                        <a:t>1</a:t>
                      </a:r>
                      <a:endParaRPr lang="en-US" sz="1600" dirty="0"/>
                    </a:p>
                  </a:txBody>
                  <a:tcPr marL="75152" marR="75152" marT="37577" marB="37577">
                    <a:solidFill>
                      <a:schemeClr val="accent2">
                        <a:lumMod val="20000"/>
                        <a:lumOff val="80000"/>
                      </a:schemeClr>
                    </a:solidFill>
                  </a:tcPr>
                </a:tc>
                <a:extLst>
                  <a:ext uri="{0D108BD9-81ED-4DB2-BD59-A6C34878D82A}">
                    <a16:rowId xmlns:a16="http://schemas.microsoft.com/office/drawing/2014/main" val="1804382524"/>
                  </a:ext>
                </a:extLst>
              </a:tr>
              <a:tr h="304784">
                <a:tc>
                  <a:txBody>
                    <a:bodyPr/>
                    <a:lstStyle/>
                    <a:p>
                      <a:pPr algn="ctr"/>
                      <a:r>
                        <a:rPr lang="en-US" sz="1600" dirty="0" smtClean="0"/>
                        <a:t>1</a:t>
                      </a:r>
                      <a:endParaRPr lang="en-US" sz="1600" dirty="0"/>
                    </a:p>
                  </a:txBody>
                  <a:tcPr marL="75152" marR="75152" marT="37577" marB="37577"/>
                </a:tc>
                <a:tc>
                  <a:txBody>
                    <a:bodyPr/>
                    <a:lstStyle/>
                    <a:p>
                      <a:pPr algn="ctr"/>
                      <a:r>
                        <a:rPr lang="en-US" sz="1600" dirty="0" smtClean="0"/>
                        <a:t>1</a:t>
                      </a:r>
                      <a:endParaRPr lang="en-US" sz="1600" dirty="0"/>
                    </a:p>
                  </a:txBody>
                  <a:tcPr marL="75152" marR="75152" marT="37577" marB="37577"/>
                </a:tc>
                <a:tc>
                  <a:txBody>
                    <a:bodyPr/>
                    <a:lstStyle/>
                    <a:p>
                      <a:pPr algn="ctr"/>
                      <a:r>
                        <a:rPr lang="en-US" sz="1600" dirty="0" smtClean="0"/>
                        <a:t>0</a:t>
                      </a:r>
                      <a:endParaRPr lang="en-US" sz="1600" dirty="0"/>
                    </a:p>
                  </a:txBody>
                  <a:tcPr marL="75152" marR="75152" marT="37577" marB="37577"/>
                </a:tc>
                <a:tc>
                  <a:txBody>
                    <a:bodyPr/>
                    <a:lstStyle/>
                    <a:p>
                      <a:pPr algn="ctr"/>
                      <a:r>
                        <a:rPr lang="en-US" sz="1600" dirty="0" smtClean="0"/>
                        <a:t>0</a:t>
                      </a:r>
                      <a:endParaRPr lang="en-US" sz="1600" dirty="0"/>
                    </a:p>
                  </a:txBody>
                  <a:tcPr marL="75152" marR="75152" marT="37577" marB="37577"/>
                </a:tc>
                <a:tc>
                  <a:txBody>
                    <a:bodyPr/>
                    <a:lstStyle/>
                    <a:p>
                      <a:pPr algn="ctr"/>
                      <a:r>
                        <a:rPr lang="en-US" sz="1600" dirty="0" smtClean="0"/>
                        <a:t>0</a:t>
                      </a:r>
                      <a:endParaRPr lang="en-US" sz="1600" dirty="0"/>
                    </a:p>
                  </a:txBody>
                  <a:tcPr marL="75152" marR="75152" marT="37577" marB="37577"/>
                </a:tc>
                <a:extLst>
                  <a:ext uri="{0D108BD9-81ED-4DB2-BD59-A6C34878D82A}">
                    <a16:rowId xmlns:a16="http://schemas.microsoft.com/office/drawing/2014/main" val="1195786826"/>
                  </a:ext>
                </a:extLst>
              </a:tr>
              <a:tr h="304784">
                <a:tc>
                  <a:txBody>
                    <a:bodyPr/>
                    <a:lstStyle/>
                    <a:p>
                      <a:pPr algn="ctr"/>
                      <a:r>
                        <a:rPr lang="en-US" sz="1600" dirty="0" smtClean="0"/>
                        <a:t>1</a:t>
                      </a:r>
                      <a:endParaRPr lang="en-US" sz="1600" dirty="0"/>
                    </a:p>
                  </a:txBody>
                  <a:tcPr marL="75152" marR="75152" marT="37577" marB="37577">
                    <a:solidFill>
                      <a:schemeClr val="bg2"/>
                    </a:solidFill>
                  </a:tcPr>
                </a:tc>
                <a:tc>
                  <a:txBody>
                    <a:bodyPr/>
                    <a:lstStyle/>
                    <a:p>
                      <a:pPr algn="ctr"/>
                      <a:r>
                        <a:rPr lang="en-US" sz="1600" dirty="0" smtClean="0"/>
                        <a:t>1</a:t>
                      </a:r>
                      <a:endParaRPr lang="en-US" sz="1600" dirty="0"/>
                    </a:p>
                  </a:txBody>
                  <a:tcPr marL="75152" marR="75152" marT="37577" marB="37577">
                    <a:solidFill>
                      <a:schemeClr val="bg2"/>
                    </a:solidFill>
                  </a:tcPr>
                </a:tc>
                <a:tc>
                  <a:txBody>
                    <a:bodyPr/>
                    <a:lstStyle/>
                    <a:p>
                      <a:pPr algn="ctr"/>
                      <a:r>
                        <a:rPr lang="en-US" sz="1600" dirty="0" smtClean="0"/>
                        <a:t>0</a:t>
                      </a:r>
                      <a:endParaRPr lang="en-US" sz="1600" dirty="0"/>
                    </a:p>
                  </a:txBody>
                  <a:tcPr marL="75152" marR="75152" marT="37577" marB="37577">
                    <a:solidFill>
                      <a:schemeClr val="bg2"/>
                    </a:solidFill>
                  </a:tcPr>
                </a:tc>
                <a:tc>
                  <a:txBody>
                    <a:bodyPr/>
                    <a:lstStyle/>
                    <a:p>
                      <a:pPr algn="ctr"/>
                      <a:r>
                        <a:rPr lang="en-US" sz="1600" dirty="0" smtClean="0"/>
                        <a:t>1</a:t>
                      </a:r>
                      <a:endParaRPr lang="en-US" sz="1600" dirty="0"/>
                    </a:p>
                  </a:txBody>
                  <a:tcPr marL="75152" marR="75152" marT="37577" marB="37577">
                    <a:solidFill>
                      <a:schemeClr val="bg2"/>
                    </a:solidFill>
                  </a:tcPr>
                </a:tc>
                <a:tc>
                  <a:txBody>
                    <a:bodyPr/>
                    <a:lstStyle/>
                    <a:p>
                      <a:pPr algn="ctr"/>
                      <a:r>
                        <a:rPr lang="en-US" sz="1600" dirty="0" smtClean="0"/>
                        <a:t>1</a:t>
                      </a:r>
                      <a:endParaRPr lang="en-US" sz="1600" dirty="0"/>
                    </a:p>
                  </a:txBody>
                  <a:tcPr marL="75152" marR="75152" marT="37577" marB="37577">
                    <a:solidFill>
                      <a:schemeClr val="bg2"/>
                    </a:solidFill>
                  </a:tcPr>
                </a:tc>
                <a:extLst>
                  <a:ext uri="{0D108BD9-81ED-4DB2-BD59-A6C34878D82A}">
                    <a16:rowId xmlns:a16="http://schemas.microsoft.com/office/drawing/2014/main" val="2681196145"/>
                  </a:ext>
                </a:extLst>
              </a:tr>
              <a:tr h="304784">
                <a:tc>
                  <a:txBody>
                    <a:bodyPr/>
                    <a:lstStyle/>
                    <a:p>
                      <a:pPr algn="ctr"/>
                      <a:r>
                        <a:rPr lang="en-US" sz="1600" dirty="0" smtClean="0"/>
                        <a:t>1</a:t>
                      </a:r>
                      <a:endParaRPr lang="en-US" sz="1600" dirty="0"/>
                    </a:p>
                  </a:txBody>
                  <a:tcPr marL="75152" marR="75152" marT="37577" marB="37577">
                    <a:solidFill>
                      <a:schemeClr val="bg2"/>
                    </a:solidFill>
                  </a:tcPr>
                </a:tc>
                <a:tc>
                  <a:txBody>
                    <a:bodyPr/>
                    <a:lstStyle/>
                    <a:p>
                      <a:pPr algn="ctr"/>
                      <a:r>
                        <a:rPr lang="en-US" sz="1600" dirty="0" smtClean="0"/>
                        <a:t>1</a:t>
                      </a:r>
                      <a:endParaRPr lang="en-US" sz="1600" dirty="0"/>
                    </a:p>
                  </a:txBody>
                  <a:tcPr marL="75152" marR="75152" marT="37577" marB="37577">
                    <a:solidFill>
                      <a:schemeClr val="bg2"/>
                    </a:solidFill>
                  </a:tcPr>
                </a:tc>
                <a:tc>
                  <a:txBody>
                    <a:bodyPr/>
                    <a:lstStyle/>
                    <a:p>
                      <a:pPr algn="ctr"/>
                      <a:r>
                        <a:rPr lang="en-US" sz="1600" dirty="0" smtClean="0"/>
                        <a:t>1</a:t>
                      </a:r>
                      <a:endParaRPr lang="en-US" sz="1600" dirty="0"/>
                    </a:p>
                  </a:txBody>
                  <a:tcPr marL="75152" marR="75152" marT="37577" marB="37577">
                    <a:solidFill>
                      <a:schemeClr val="bg2"/>
                    </a:solidFill>
                  </a:tcPr>
                </a:tc>
                <a:tc>
                  <a:txBody>
                    <a:bodyPr/>
                    <a:lstStyle/>
                    <a:p>
                      <a:pPr algn="ctr"/>
                      <a:r>
                        <a:rPr lang="en-US" sz="1600" dirty="0" smtClean="0"/>
                        <a:t>0</a:t>
                      </a:r>
                      <a:endParaRPr lang="en-US" sz="1600" dirty="0"/>
                    </a:p>
                  </a:txBody>
                  <a:tcPr marL="75152" marR="75152" marT="37577" marB="37577">
                    <a:solidFill>
                      <a:schemeClr val="bg2"/>
                    </a:solidFill>
                  </a:tcPr>
                </a:tc>
                <a:tc>
                  <a:txBody>
                    <a:bodyPr/>
                    <a:lstStyle/>
                    <a:p>
                      <a:pPr algn="ctr"/>
                      <a:r>
                        <a:rPr lang="en-US" sz="1600" dirty="0" smtClean="0"/>
                        <a:t>1</a:t>
                      </a:r>
                      <a:endParaRPr lang="en-US" sz="1600" dirty="0"/>
                    </a:p>
                  </a:txBody>
                  <a:tcPr marL="75152" marR="75152" marT="37577" marB="37577">
                    <a:solidFill>
                      <a:schemeClr val="bg2"/>
                    </a:solidFill>
                  </a:tcPr>
                </a:tc>
                <a:extLst>
                  <a:ext uri="{0D108BD9-81ED-4DB2-BD59-A6C34878D82A}">
                    <a16:rowId xmlns:a16="http://schemas.microsoft.com/office/drawing/2014/main" val="995667012"/>
                  </a:ext>
                </a:extLst>
              </a:tr>
              <a:tr h="304784">
                <a:tc>
                  <a:txBody>
                    <a:bodyPr/>
                    <a:lstStyle/>
                    <a:p>
                      <a:pPr algn="ctr"/>
                      <a:r>
                        <a:rPr lang="en-US" sz="1600" dirty="0" smtClean="0"/>
                        <a:t>1</a:t>
                      </a:r>
                      <a:endParaRPr lang="en-US" sz="1600" dirty="0"/>
                    </a:p>
                  </a:txBody>
                  <a:tcPr marL="75152" marR="75152" marT="37577" marB="37577">
                    <a:solidFill>
                      <a:schemeClr val="bg2"/>
                    </a:solidFill>
                  </a:tcPr>
                </a:tc>
                <a:tc>
                  <a:txBody>
                    <a:bodyPr/>
                    <a:lstStyle/>
                    <a:p>
                      <a:pPr algn="ctr"/>
                      <a:r>
                        <a:rPr lang="en-US" sz="1600" dirty="0" smtClean="0"/>
                        <a:t>1</a:t>
                      </a:r>
                      <a:endParaRPr lang="en-US" sz="1600" dirty="0"/>
                    </a:p>
                  </a:txBody>
                  <a:tcPr marL="75152" marR="75152" marT="37577" marB="37577">
                    <a:solidFill>
                      <a:schemeClr val="bg2"/>
                    </a:solidFill>
                  </a:tcPr>
                </a:tc>
                <a:tc>
                  <a:txBody>
                    <a:bodyPr/>
                    <a:lstStyle/>
                    <a:p>
                      <a:pPr algn="ctr"/>
                      <a:r>
                        <a:rPr lang="en-US" sz="1600" dirty="0" smtClean="0"/>
                        <a:t>1</a:t>
                      </a:r>
                      <a:endParaRPr lang="en-US" sz="1600" dirty="0"/>
                    </a:p>
                  </a:txBody>
                  <a:tcPr marL="75152" marR="75152" marT="37577" marB="37577">
                    <a:solidFill>
                      <a:schemeClr val="bg2"/>
                    </a:solidFill>
                  </a:tcPr>
                </a:tc>
                <a:tc>
                  <a:txBody>
                    <a:bodyPr/>
                    <a:lstStyle/>
                    <a:p>
                      <a:pPr algn="ctr"/>
                      <a:r>
                        <a:rPr lang="en-US" sz="1600" dirty="0" smtClean="0"/>
                        <a:t>1</a:t>
                      </a:r>
                      <a:endParaRPr lang="en-US" sz="1600" dirty="0"/>
                    </a:p>
                  </a:txBody>
                  <a:tcPr marL="75152" marR="75152" marT="37577" marB="37577">
                    <a:solidFill>
                      <a:schemeClr val="bg2"/>
                    </a:solidFill>
                  </a:tcPr>
                </a:tc>
                <a:tc>
                  <a:txBody>
                    <a:bodyPr/>
                    <a:lstStyle/>
                    <a:p>
                      <a:pPr algn="ctr"/>
                      <a:r>
                        <a:rPr lang="en-US" sz="1600" dirty="0" smtClean="0"/>
                        <a:t>1</a:t>
                      </a:r>
                      <a:endParaRPr lang="en-US" sz="1600" dirty="0"/>
                    </a:p>
                  </a:txBody>
                  <a:tcPr marL="75152" marR="75152" marT="37577" marB="37577">
                    <a:solidFill>
                      <a:schemeClr val="bg2"/>
                    </a:solidFill>
                  </a:tcPr>
                </a:tc>
                <a:extLst>
                  <a:ext uri="{0D108BD9-81ED-4DB2-BD59-A6C34878D82A}">
                    <a16:rowId xmlns:a16="http://schemas.microsoft.com/office/drawing/2014/main" val="606125038"/>
                  </a:ext>
                </a:extLst>
              </a:tr>
            </a:tbl>
          </a:graphicData>
        </a:graphic>
      </p:graphicFrame>
      <p:sp>
        <p:nvSpPr>
          <p:cNvPr id="3" name="TextBox 2"/>
          <p:cNvSpPr txBox="1"/>
          <p:nvPr/>
        </p:nvSpPr>
        <p:spPr>
          <a:xfrm>
            <a:off x="5024388" y="3099003"/>
            <a:ext cx="4354848"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F=1 </a:t>
            </a:r>
            <a:r>
              <a:rPr lang="en-US" dirty="0" err="1" smtClean="0">
                <a:latin typeface="Times New Roman" panose="02020603050405020304" pitchFamily="18" charset="0"/>
                <a:cs typeface="Times New Roman" panose="02020603050405020304" pitchFamily="18" charset="0"/>
              </a:rPr>
              <a:t>khi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hoặc</a:t>
            </a:r>
            <a:r>
              <a:rPr lang="en-US" dirty="0" smtClean="0">
                <a:latin typeface="Times New Roman" panose="02020603050405020304" pitchFamily="18" charset="0"/>
                <a:cs typeface="Times New Roman" panose="02020603050405020304" pitchFamily="18" charset="0"/>
              </a:rPr>
              <a:t> Y</a:t>
            </a:r>
            <a:r>
              <a:rPr lang="en-US" baseline="-25000" dirty="0" smtClean="0">
                <a:latin typeface="Times New Roman" panose="02020603050405020304" pitchFamily="18" charset="0"/>
                <a:cs typeface="Times New Roman" panose="02020603050405020304" pitchFamily="18" charset="0"/>
              </a:rPr>
              <a:t>1</a:t>
            </a:r>
            <a:r>
              <a:rPr lang="en-US" dirty="0" smtClean="0">
                <a:latin typeface="Times New Roman" panose="02020603050405020304" pitchFamily="18" charset="0"/>
                <a:cs typeface="Times New Roman" panose="02020603050405020304" pitchFamily="18" charset="0"/>
              </a:rPr>
              <a:t>=0, </a:t>
            </a:r>
            <a:r>
              <a:rPr lang="en-US" dirty="0" err="1" smtClean="0">
                <a:latin typeface="Times New Roman" panose="02020603050405020304" pitchFamily="18" charset="0"/>
                <a:cs typeface="Times New Roman" panose="02020603050405020304" pitchFamily="18" charset="0"/>
              </a:rPr>
              <a:t>hoặc</a:t>
            </a:r>
            <a:r>
              <a:rPr lang="en-US" dirty="0" smtClean="0">
                <a:latin typeface="Times New Roman" panose="02020603050405020304" pitchFamily="18" charset="0"/>
                <a:cs typeface="Times New Roman" panose="02020603050405020304" pitchFamily="18" charset="0"/>
              </a:rPr>
              <a:t>, Y</a:t>
            </a:r>
            <a:r>
              <a:rPr lang="en-US" baseline="-25000" dirty="0" smtClean="0">
                <a:latin typeface="Times New Roman" panose="02020603050405020304" pitchFamily="18" charset="0"/>
                <a:cs typeface="Times New Roman" panose="02020603050405020304" pitchFamily="18" charset="0"/>
              </a:rPr>
              <a:t>3</a:t>
            </a:r>
            <a:r>
              <a:rPr lang="en-US" dirty="0" smtClean="0">
                <a:latin typeface="Times New Roman" panose="02020603050405020304" pitchFamily="18" charset="0"/>
                <a:cs typeface="Times New Roman" panose="02020603050405020304" pitchFamily="18" charset="0"/>
              </a:rPr>
              <a:t>=0, </a:t>
            </a:r>
            <a:r>
              <a:rPr lang="en-US" dirty="0" err="1" smtClean="0">
                <a:latin typeface="Times New Roman" panose="02020603050405020304" pitchFamily="18" charset="0"/>
                <a:cs typeface="Times New Roman" panose="02020603050405020304" pitchFamily="18" charset="0"/>
              </a:rPr>
              <a:t>hoặc</a:t>
            </a:r>
            <a:r>
              <a:rPr lang="en-US" dirty="0" smtClean="0">
                <a:latin typeface="Times New Roman" panose="02020603050405020304" pitchFamily="18" charset="0"/>
                <a:cs typeface="Times New Roman" panose="02020603050405020304" pitchFamily="18" charset="0"/>
              </a:rPr>
              <a:t> Y</a:t>
            </a:r>
            <a:r>
              <a:rPr lang="en-US" baseline="-25000" dirty="0" smtClean="0">
                <a:latin typeface="Times New Roman" panose="02020603050405020304" pitchFamily="18" charset="0"/>
                <a:cs typeface="Times New Roman" panose="02020603050405020304" pitchFamily="18" charset="0"/>
              </a:rPr>
              <a:t>5</a:t>
            </a:r>
            <a:r>
              <a:rPr lang="en-US" dirty="0" smtClean="0">
                <a:latin typeface="Times New Roman" panose="02020603050405020304" pitchFamily="18" charset="0"/>
                <a:cs typeface="Times New Roman" panose="02020603050405020304" pitchFamily="18" charset="0"/>
              </a:rPr>
              <a:t>=0 </a:t>
            </a:r>
            <a:endParaRPr lang="en-US" dirty="0">
              <a:latin typeface="Times New Roman" panose="02020603050405020304" pitchFamily="18" charset="0"/>
              <a:cs typeface="Times New Roman" panose="02020603050405020304" pitchFamily="18" charset="0"/>
            </a:endParaRPr>
          </a:p>
        </p:txBody>
      </p:sp>
      <p:sp>
        <p:nvSpPr>
          <p:cNvPr id="9" name="TextBox 8"/>
          <p:cNvSpPr txBox="1"/>
          <p:nvPr/>
        </p:nvSpPr>
        <p:spPr>
          <a:xfrm>
            <a:off x="5012602" y="3492730"/>
            <a:ext cx="2169551"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Y</a:t>
            </a:r>
            <a:r>
              <a:rPr lang="en-US" baseline="-25000" dirty="0" smtClean="0">
                <a:latin typeface="Times New Roman" panose="02020603050405020304" pitchFamily="18" charset="0"/>
                <a:cs typeface="Times New Roman" panose="02020603050405020304" pitchFamily="18" charset="0"/>
              </a:rPr>
              <a:t>1</a:t>
            </a:r>
            <a:r>
              <a:rPr lang="en-US" dirty="0" smtClean="0">
                <a:latin typeface="Times New Roman" panose="02020603050405020304" pitchFamily="18" charset="0"/>
                <a:cs typeface="Times New Roman" panose="02020603050405020304" pitchFamily="18" charset="0"/>
              </a:rPr>
              <a:t>=0 </a:t>
            </a:r>
            <a:r>
              <a:rPr lang="en-US" dirty="0" err="1" smtClean="0">
                <a:latin typeface="Times New Roman" panose="02020603050405020304" pitchFamily="18" charset="0"/>
                <a:cs typeface="Times New Roman" panose="02020603050405020304" pitchFamily="18" charset="0"/>
              </a:rPr>
              <a:t>khi</a:t>
            </a:r>
            <a:r>
              <a:rPr lang="en-US" dirty="0" smtClean="0">
                <a:latin typeface="Times New Roman" panose="02020603050405020304" pitchFamily="18" charset="0"/>
                <a:cs typeface="Times New Roman" panose="02020603050405020304" pitchFamily="18" charset="0"/>
              </a:rPr>
              <a:t> CBA=001 </a:t>
            </a:r>
            <a:endParaRPr lang="en-US"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5012602" y="3905767"/>
            <a:ext cx="4250135"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CBA=001 </a:t>
            </a:r>
            <a:r>
              <a:rPr lang="en-US" dirty="0" err="1" smtClean="0">
                <a:latin typeface="Times New Roman" panose="02020603050405020304" pitchFamily="18" charset="0"/>
                <a:cs typeface="Times New Roman" panose="02020603050405020304" pitchFamily="18" charset="0"/>
              </a:rPr>
              <a:t>khi</a:t>
            </a:r>
            <a:r>
              <a:rPr lang="en-US" dirty="0" smtClean="0">
                <a:latin typeface="Times New Roman" panose="02020603050405020304" pitchFamily="18" charset="0"/>
                <a:cs typeface="Times New Roman" panose="02020603050405020304" pitchFamily="18" charset="0"/>
              </a:rPr>
              <a:t> X</a:t>
            </a:r>
            <a:r>
              <a:rPr lang="en-US" baseline="-25000" dirty="0" smtClean="0">
                <a:latin typeface="Times New Roman" panose="02020603050405020304" pitchFamily="18" charset="0"/>
                <a:cs typeface="Times New Roman" panose="02020603050405020304" pitchFamily="18" charset="0"/>
              </a:rPr>
              <a:t>3</a:t>
            </a:r>
            <a:r>
              <a:rPr lang="en-US" dirty="0" smtClean="0">
                <a:latin typeface="Times New Roman" panose="02020603050405020304" pitchFamily="18" charset="0"/>
                <a:cs typeface="Times New Roman" panose="02020603050405020304" pitchFamily="18" charset="0"/>
              </a:rPr>
              <a:t>X</a:t>
            </a:r>
            <a:r>
              <a:rPr lang="en-US" baseline="-25000" dirty="0" smtClean="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X</a:t>
            </a:r>
            <a:r>
              <a:rPr lang="en-US" baseline="-25000" dirty="0" smtClean="0">
                <a:latin typeface="Times New Roman" panose="02020603050405020304" pitchFamily="18" charset="0"/>
                <a:cs typeface="Times New Roman" panose="02020603050405020304" pitchFamily="18" charset="0"/>
              </a:rPr>
              <a:t>1</a:t>
            </a:r>
            <a:r>
              <a:rPr lang="en-US" dirty="0" smtClean="0">
                <a:latin typeface="Times New Roman" panose="02020603050405020304" pitchFamily="18" charset="0"/>
                <a:cs typeface="Times New Roman" panose="02020603050405020304" pitchFamily="18" charset="0"/>
              </a:rPr>
              <a:t>X</a:t>
            </a:r>
            <a:r>
              <a:rPr lang="en-US" baseline="-25000" dirty="0" smtClean="0">
                <a:latin typeface="Times New Roman" panose="02020603050405020304" pitchFamily="18" charset="0"/>
                <a:cs typeface="Times New Roman" panose="02020603050405020304" pitchFamily="18" charset="0"/>
              </a:rPr>
              <a:t>0</a:t>
            </a:r>
            <a:r>
              <a:rPr lang="en-US" dirty="0" smtClean="0">
                <a:latin typeface="Times New Roman" panose="02020603050405020304" pitchFamily="18" charset="0"/>
                <a:cs typeface="Times New Roman" panose="02020603050405020304" pitchFamily="18" charset="0"/>
              </a:rPr>
              <a:t>=1001, 1010, 1011 </a:t>
            </a:r>
            <a:endParaRPr lang="en-US"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5024389" y="4281676"/>
            <a:ext cx="3943927"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Y</a:t>
            </a:r>
            <a:r>
              <a:rPr lang="en-US" baseline="-25000" dirty="0" smtClean="0">
                <a:latin typeface="Times New Roman" panose="02020603050405020304" pitchFamily="18" charset="0"/>
                <a:cs typeface="Times New Roman" panose="02020603050405020304" pitchFamily="18" charset="0"/>
              </a:rPr>
              <a:t>3</a:t>
            </a:r>
            <a:r>
              <a:rPr lang="en-US" dirty="0" smtClean="0">
                <a:latin typeface="Times New Roman" panose="02020603050405020304" pitchFamily="18" charset="0"/>
                <a:cs typeface="Times New Roman" panose="02020603050405020304" pitchFamily="18" charset="0"/>
              </a:rPr>
              <a:t>=0 </a:t>
            </a:r>
            <a:r>
              <a:rPr lang="en-US" dirty="0" err="1" smtClean="0">
                <a:latin typeface="Times New Roman" panose="02020603050405020304" pitchFamily="18" charset="0"/>
                <a:cs typeface="Times New Roman" panose="02020603050405020304" pitchFamily="18" charset="0"/>
              </a:rPr>
              <a:t>khi</a:t>
            </a:r>
            <a:r>
              <a:rPr lang="en-US" dirty="0" smtClean="0">
                <a:latin typeface="Times New Roman" panose="02020603050405020304" pitchFamily="18" charset="0"/>
                <a:cs typeface="Times New Roman" panose="02020603050405020304" pitchFamily="18" charset="0"/>
              </a:rPr>
              <a:t> X</a:t>
            </a:r>
            <a:r>
              <a:rPr lang="en-US" baseline="-25000" dirty="0" smtClean="0">
                <a:latin typeface="Times New Roman" panose="02020603050405020304" pitchFamily="18" charset="0"/>
                <a:cs typeface="Times New Roman" panose="02020603050405020304" pitchFamily="18" charset="0"/>
              </a:rPr>
              <a:t>3</a:t>
            </a:r>
            <a:r>
              <a:rPr lang="en-US" dirty="0" smtClean="0">
                <a:latin typeface="Times New Roman" panose="02020603050405020304" pitchFamily="18" charset="0"/>
                <a:cs typeface="Times New Roman" panose="02020603050405020304" pitchFamily="18" charset="0"/>
              </a:rPr>
              <a:t>X</a:t>
            </a:r>
            <a:r>
              <a:rPr lang="en-US" baseline="-25000" dirty="0" smtClean="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X</a:t>
            </a:r>
            <a:r>
              <a:rPr lang="en-US" baseline="-25000" dirty="0" smtClean="0">
                <a:latin typeface="Times New Roman" panose="02020603050405020304" pitchFamily="18" charset="0"/>
                <a:cs typeface="Times New Roman" panose="02020603050405020304" pitchFamily="18" charset="0"/>
              </a:rPr>
              <a:t>1</a:t>
            </a:r>
            <a:r>
              <a:rPr lang="en-US" dirty="0" smtClean="0">
                <a:latin typeface="Times New Roman" panose="02020603050405020304" pitchFamily="18" charset="0"/>
                <a:cs typeface="Times New Roman" panose="02020603050405020304" pitchFamily="18" charset="0"/>
              </a:rPr>
              <a:t>X</a:t>
            </a:r>
            <a:r>
              <a:rPr lang="en-US" baseline="-25000" dirty="0" smtClean="0">
                <a:latin typeface="Times New Roman" panose="02020603050405020304" pitchFamily="18" charset="0"/>
                <a:cs typeface="Times New Roman" panose="02020603050405020304" pitchFamily="18" charset="0"/>
              </a:rPr>
              <a:t>0</a:t>
            </a:r>
            <a:r>
              <a:rPr lang="en-US" dirty="0" smtClean="0">
                <a:latin typeface="Times New Roman" panose="02020603050405020304" pitchFamily="18" charset="0"/>
                <a:cs typeface="Times New Roman" panose="02020603050405020304" pitchFamily="18" charset="0"/>
              </a:rPr>
              <a:t>=1101, 1110, 1111 </a:t>
            </a:r>
            <a:endParaRPr lang="en-US"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5024389" y="4637854"/>
            <a:ext cx="3916129"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Y</a:t>
            </a:r>
            <a:r>
              <a:rPr lang="en-US" baseline="-25000" dirty="0">
                <a:latin typeface="Times New Roman" panose="02020603050405020304" pitchFamily="18" charset="0"/>
                <a:cs typeface="Times New Roman" panose="02020603050405020304" pitchFamily="18" charset="0"/>
              </a:rPr>
              <a:t>5</a:t>
            </a:r>
            <a:r>
              <a:rPr lang="en-US" dirty="0" smtClean="0">
                <a:latin typeface="Times New Roman" panose="02020603050405020304" pitchFamily="18" charset="0"/>
                <a:cs typeface="Times New Roman" panose="02020603050405020304" pitchFamily="18" charset="0"/>
              </a:rPr>
              <a:t>=0 </a:t>
            </a:r>
            <a:r>
              <a:rPr lang="en-US" dirty="0" err="1" smtClean="0">
                <a:latin typeface="Times New Roman" panose="02020603050405020304" pitchFamily="18" charset="0"/>
                <a:cs typeface="Times New Roman" panose="02020603050405020304" pitchFamily="18" charset="0"/>
              </a:rPr>
              <a:t>khi</a:t>
            </a:r>
            <a:r>
              <a:rPr lang="en-US" dirty="0" smtClean="0">
                <a:latin typeface="Times New Roman" panose="02020603050405020304" pitchFamily="18" charset="0"/>
                <a:cs typeface="Times New Roman" panose="02020603050405020304" pitchFamily="18" charset="0"/>
              </a:rPr>
              <a:t> X</a:t>
            </a:r>
            <a:r>
              <a:rPr lang="en-US" baseline="-25000" dirty="0" smtClean="0">
                <a:latin typeface="Times New Roman" panose="02020603050405020304" pitchFamily="18" charset="0"/>
                <a:cs typeface="Times New Roman" panose="02020603050405020304" pitchFamily="18" charset="0"/>
              </a:rPr>
              <a:t>3</a:t>
            </a:r>
            <a:r>
              <a:rPr lang="en-US" dirty="0" smtClean="0">
                <a:latin typeface="Times New Roman" panose="02020603050405020304" pitchFamily="18" charset="0"/>
                <a:cs typeface="Times New Roman" panose="02020603050405020304" pitchFamily="18" charset="0"/>
              </a:rPr>
              <a:t>X</a:t>
            </a:r>
            <a:r>
              <a:rPr lang="en-US" baseline="-25000" dirty="0" smtClean="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X</a:t>
            </a:r>
            <a:r>
              <a:rPr lang="en-US" baseline="-25000" dirty="0" smtClean="0">
                <a:latin typeface="Times New Roman" panose="02020603050405020304" pitchFamily="18" charset="0"/>
                <a:cs typeface="Times New Roman" panose="02020603050405020304" pitchFamily="18" charset="0"/>
              </a:rPr>
              <a:t>1</a:t>
            </a:r>
            <a:r>
              <a:rPr lang="en-US" dirty="0" smtClean="0">
                <a:latin typeface="Times New Roman" panose="02020603050405020304" pitchFamily="18" charset="0"/>
                <a:cs typeface="Times New Roman" panose="02020603050405020304" pitchFamily="18" charset="0"/>
              </a:rPr>
              <a:t>X</a:t>
            </a:r>
            <a:r>
              <a:rPr lang="en-US" baseline="-25000" dirty="0" smtClean="0">
                <a:latin typeface="Times New Roman" panose="02020603050405020304" pitchFamily="18" charset="0"/>
                <a:cs typeface="Times New Roman" panose="02020603050405020304" pitchFamily="18" charset="0"/>
              </a:rPr>
              <a:t>0</a:t>
            </a:r>
            <a:r>
              <a:rPr lang="en-US" dirty="0" smtClean="0">
                <a:latin typeface="Times New Roman" panose="02020603050405020304" pitchFamily="18" charset="0"/>
                <a:cs typeface="Times New Roman" panose="02020603050405020304" pitchFamily="18" charset="0"/>
              </a:rPr>
              <a:t>=0001, 0010, 0011 </a:t>
            </a:r>
            <a:endParaRPr lang="en-US" dirty="0">
              <a:latin typeface="Times New Roman" panose="02020603050405020304" pitchFamily="18" charset="0"/>
              <a:cs typeface="Times New Roman" panose="02020603050405020304" pitchFamily="18" charset="0"/>
            </a:endParaRPr>
          </a:p>
        </p:txBody>
      </p:sp>
      <p:sp>
        <p:nvSpPr>
          <p:cNvPr id="15" name="Title 1"/>
          <p:cNvSpPr>
            <a:spLocks noGrp="1"/>
          </p:cNvSpPr>
          <p:nvPr>
            <p:ph type="title"/>
          </p:nvPr>
        </p:nvSpPr>
        <p:spPr>
          <a:xfrm>
            <a:off x="80736" y="210987"/>
            <a:ext cx="10790464" cy="688900"/>
          </a:xfrm>
        </p:spPr>
        <p:txBody>
          <a:bodyPr vert="horz" lIns="91440" tIns="45720" rIns="91440" bIns="45720" rtlCol="0" anchor="ctr">
            <a:noAutofit/>
          </a:bodyPr>
          <a:lstStyle/>
          <a:p>
            <a:pPr marL="514350" indent="-514350" algn="l">
              <a:buFont typeface="+mj-lt"/>
              <a:buAutoNum type="arabicPeriod" startAt="3"/>
              <a:defRPr/>
            </a:pPr>
            <a:r>
              <a:rPr lang="en-US" sz="3200" b="1" dirty="0" err="1" smtClean="0">
                <a:solidFill>
                  <a:srgbClr val="C00000"/>
                </a:solidFill>
                <a:latin typeface="Times New Roman" panose="02020603050405020304" pitchFamily="18" charset="0"/>
                <a:cs typeface="Times New Roman" panose="02020603050405020304" pitchFamily="18" charset="0"/>
              </a:rPr>
              <a:t>Mạch</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giải</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mã</a:t>
            </a:r>
            <a:r>
              <a:rPr lang="en-US" sz="3200" b="1" dirty="0" smtClean="0">
                <a:solidFill>
                  <a:srgbClr val="C00000"/>
                </a:solidFill>
                <a:latin typeface="Times New Roman" panose="02020603050405020304" pitchFamily="18" charset="0"/>
                <a:cs typeface="Times New Roman" panose="02020603050405020304" pitchFamily="18" charset="0"/>
              </a:rPr>
              <a:t> 74LS138 – </a:t>
            </a:r>
            <a:r>
              <a:rPr lang="en-US" sz="3200" b="1" dirty="0" err="1" smtClean="0">
                <a:solidFill>
                  <a:srgbClr val="C00000"/>
                </a:solidFill>
                <a:latin typeface="Times New Roman" panose="02020603050405020304" pitchFamily="18" charset="0"/>
                <a:cs typeface="Times New Roman" panose="02020603050405020304" pitchFamily="18" charset="0"/>
              </a:rPr>
              <a:t>Ví</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dụ</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thiết</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kế</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mạch</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tổ</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hợp</a:t>
            </a:r>
            <a:r>
              <a:rPr lang="en-US" sz="3200" b="1" dirty="0" smtClean="0">
                <a:solidFill>
                  <a:srgbClr val="C00000"/>
                </a:solidFill>
                <a:latin typeface="Times New Roman" panose="02020603050405020304" pitchFamily="18" charset="0"/>
                <a:cs typeface="Times New Roman" panose="02020603050405020304" pitchFamily="18" charset="0"/>
              </a:rPr>
              <a:t> (1)</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785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animEffect transition="in" filter="fade">
                                      <p:cBhvr>
                                        <p:cTn id="33" dur="1000"/>
                                        <p:tgtEl>
                                          <p:spTgt spid="11">
                                            <p:txEl>
                                              <p:pRg st="0" end="0"/>
                                            </p:txEl>
                                          </p:spTgt>
                                        </p:tgtEl>
                                      </p:cBhvr>
                                    </p:animEffect>
                                    <p:anim calcmode="lin" valueType="num">
                                      <p:cBhvr>
                                        <p:cTn id="3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2">
                                            <p:txEl>
                                              <p:pRg st="0" end="0"/>
                                            </p:txEl>
                                          </p:spTgt>
                                        </p:tgtEl>
                                        <p:attrNameLst>
                                          <p:attrName>style.visibility</p:attrName>
                                        </p:attrNameLst>
                                      </p:cBhvr>
                                      <p:to>
                                        <p:strVal val="visible"/>
                                      </p:to>
                                    </p:set>
                                    <p:animEffect transition="in" filter="fade">
                                      <p:cBhvr>
                                        <p:cTn id="40" dur="1000"/>
                                        <p:tgtEl>
                                          <p:spTgt spid="12">
                                            <p:txEl>
                                              <p:pRg st="0" end="0"/>
                                            </p:txEl>
                                          </p:spTgt>
                                        </p:tgtEl>
                                      </p:cBhvr>
                                    </p:animEffect>
                                    <p:anim calcmode="lin" valueType="num">
                                      <p:cBhvr>
                                        <p:cTn id="41"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barn(inVertical)">
                                      <p:cBhvr>
                                        <p:cTn id="5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9" grpId="0"/>
      <p:bldP spid="1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84</a:t>
            </a:fld>
            <a:endParaRPr lang="en-US" dirty="0"/>
          </a:p>
        </p:txBody>
      </p:sp>
      <mc:AlternateContent xmlns:mc="http://schemas.openxmlformats.org/markup-compatibility/2006" xmlns:a14="http://schemas.microsoft.com/office/drawing/2010/main">
        <mc:Choice Requires="a14">
          <p:sp>
            <p:nvSpPr>
              <p:cNvPr id="5" name="Rectangle 4"/>
              <p:cNvSpPr/>
              <p:nvPr/>
            </p:nvSpPr>
            <p:spPr>
              <a:xfrm>
                <a:off x="5410200" y="2822503"/>
                <a:ext cx="5181600" cy="1015663"/>
              </a:xfrm>
              <a:prstGeom prst="rect">
                <a:avLst/>
              </a:prstGeom>
            </p:spPr>
            <p:txBody>
              <a:bodyPr wrap="square">
                <a:spAutoFit/>
              </a:bodyPr>
              <a:lstStyle/>
              <a:p>
                <a:pPr algn="just">
                  <a:spcAft>
                    <a:spcPts val="0"/>
                  </a:spcAft>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ea typeface="Times New Roman" panose="02020603050405020304" pitchFamily="18" charset="0"/>
                        </a:rPr>
                        <m:t>F</m:t>
                      </m:r>
                      <m:d>
                        <m:dPr>
                          <m:ctrlPr>
                            <a:rPr lang="en-US" sz="2000" i="1">
                              <a:latin typeface="Cambria Math" panose="02040503050406030204" pitchFamily="18" charset="0"/>
                              <a:ea typeface="Times New Roman" panose="02020603050405020304" pitchFamily="18" charset="0"/>
                            </a:rPr>
                          </m:ctrlPr>
                        </m:dPr>
                        <m:e>
                          <m:sSub>
                            <m:sSubPr>
                              <m:ctrlPr>
                                <a:rPr lang="en-US" sz="2000" i="1">
                                  <a:latin typeface="Cambria Math" panose="02040503050406030204" pitchFamily="18" charset="0"/>
                                  <a:ea typeface="Times New Roman" panose="02020603050405020304" pitchFamily="18" charset="0"/>
                                </a:rPr>
                              </m:ctrlPr>
                            </m:sSubPr>
                            <m:e>
                              <m:r>
                                <m:rPr>
                                  <m:sty m:val="p"/>
                                </m:rPr>
                                <a:rPr lang="en-US" sz="2000">
                                  <a:latin typeface="Cambria Math" panose="02040503050406030204" pitchFamily="18" charset="0"/>
                                  <a:ea typeface="Times New Roman" panose="02020603050405020304" pitchFamily="18" charset="0"/>
                                </a:rPr>
                                <m:t>X</m:t>
                              </m:r>
                            </m:e>
                            <m:sub>
                              <m:r>
                                <a:rPr lang="en-US" sz="2000">
                                  <a:latin typeface="Cambria Math" panose="02040503050406030204" pitchFamily="18" charset="0"/>
                                  <a:ea typeface="Times New Roman" panose="02020603050405020304" pitchFamily="18" charset="0"/>
                                </a:rPr>
                                <m:t>3</m:t>
                              </m:r>
                            </m:sub>
                          </m:sSub>
                          <m:r>
                            <a:rPr lang="en-US" sz="2000">
                              <a:latin typeface="Cambria Math" panose="02040503050406030204" pitchFamily="18" charset="0"/>
                              <a:ea typeface="Times New Roman" panose="02020603050405020304" pitchFamily="18" charset="0"/>
                            </a:rPr>
                            <m:t>,</m:t>
                          </m:r>
                          <m:sSub>
                            <m:sSubPr>
                              <m:ctrlPr>
                                <a:rPr lang="en-US" sz="2000" i="1">
                                  <a:latin typeface="Cambria Math" panose="02040503050406030204" pitchFamily="18" charset="0"/>
                                  <a:ea typeface="Times New Roman" panose="02020603050405020304" pitchFamily="18" charset="0"/>
                                </a:rPr>
                              </m:ctrlPr>
                            </m:sSubPr>
                            <m:e>
                              <m:r>
                                <m:rPr>
                                  <m:sty m:val="p"/>
                                </m:rPr>
                                <a:rPr lang="en-US" sz="2000">
                                  <a:latin typeface="Cambria Math" panose="02040503050406030204" pitchFamily="18" charset="0"/>
                                  <a:ea typeface="Times New Roman" panose="02020603050405020304" pitchFamily="18" charset="0"/>
                                </a:rPr>
                                <m:t>X</m:t>
                              </m:r>
                            </m:e>
                            <m:sub>
                              <m:r>
                                <a:rPr lang="en-US" sz="2000">
                                  <a:latin typeface="Cambria Math" panose="02040503050406030204" pitchFamily="18" charset="0"/>
                                  <a:ea typeface="Times New Roman" panose="02020603050405020304" pitchFamily="18" charset="0"/>
                                </a:rPr>
                                <m:t>2</m:t>
                              </m:r>
                            </m:sub>
                          </m:sSub>
                          <m:sSub>
                            <m:sSubPr>
                              <m:ctrlPr>
                                <a:rPr lang="en-US" sz="2000" i="1">
                                  <a:latin typeface="Cambria Math" panose="02040503050406030204" pitchFamily="18" charset="0"/>
                                  <a:ea typeface="Times New Roman" panose="02020603050405020304" pitchFamily="18" charset="0"/>
                                </a:rPr>
                              </m:ctrlPr>
                            </m:sSubPr>
                            <m:e>
                              <m:r>
                                <m:rPr>
                                  <m:sty m:val="p"/>
                                </m:rPr>
                                <a:rPr lang="en-US" sz="2000">
                                  <a:latin typeface="Cambria Math" panose="02040503050406030204" pitchFamily="18" charset="0"/>
                                  <a:ea typeface="Times New Roman" panose="02020603050405020304" pitchFamily="18" charset="0"/>
                                </a:rPr>
                                <m:t>X</m:t>
                              </m:r>
                            </m:e>
                            <m:sub>
                              <m:r>
                                <a:rPr lang="en-US" sz="2000">
                                  <a:latin typeface="Cambria Math" panose="02040503050406030204" pitchFamily="18" charset="0"/>
                                  <a:ea typeface="Times New Roman" panose="02020603050405020304" pitchFamily="18" charset="0"/>
                                </a:rPr>
                                <m:t>1</m:t>
                              </m:r>
                            </m:sub>
                          </m:sSub>
                          <m:sSub>
                            <m:sSubPr>
                              <m:ctrlPr>
                                <a:rPr lang="en-US" sz="2000" i="1">
                                  <a:latin typeface="Cambria Math" panose="02040503050406030204" pitchFamily="18" charset="0"/>
                                  <a:ea typeface="Times New Roman" panose="02020603050405020304" pitchFamily="18" charset="0"/>
                                </a:rPr>
                              </m:ctrlPr>
                            </m:sSubPr>
                            <m:e>
                              <m:r>
                                <m:rPr>
                                  <m:sty m:val="p"/>
                                </m:rPr>
                                <a:rPr lang="en-US" sz="2000">
                                  <a:latin typeface="Cambria Math" panose="02040503050406030204" pitchFamily="18" charset="0"/>
                                  <a:ea typeface="Times New Roman" panose="02020603050405020304" pitchFamily="18" charset="0"/>
                                </a:rPr>
                                <m:t>X</m:t>
                              </m:r>
                            </m:e>
                            <m:sub>
                              <m:r>
                                <a:rPr lang="en-US" sz="2000">
                                  <a:latin typeface="Cambria Math" panose="02040503050406030204" pitchFamily="18" charset="0"/>
                                  <a:ea typeface="Times New Roman" panose="02020603050405020304" pitchFamily="18" charset="0"/>
                                </a:rPr>
                                <m:t>0</m:t>
                              </m:r>
                            </m:sub>
                          </m:sSub>
                        </m:e>
                      </m:d>
                      <m:r>
                        <a:rPr lang="en-US" sz="2000">
                          <a:latin typeface="Cambria Math" panose="02040503050406030204" pitchFamily="18" charset="0"/>
                          <a:ea typeface="Times New Roman" panose="02020603050405020304" pitchFamily="18" charset="0"/>
                        </a:rPr>
                        <m:t>=</m:t>
                      </m:r>
                      <m:sSub>
                        <m:sSubPr>
                          <m:ctrlPr>
                            <a:rPr lang="en-US" sz="2000" i="1">
                              <a:solidFill>
                                <a:schemeClr val="accent1">
                                  <a:lumMod val="75000"/>
                                </a:schemeClr>
                              </a:solidFill>
                              <a:latin typeface="Cambria Math" panose="02040503050406030204" pitchFamily="18" charset="0"/>
                              <a:ea typeface="Times New Roman" panose="02020603050405020304" pitchFamily="18" charset="0"/>
                            </a:rPr>
                          </m:ctrlPr>
                        </m:sSubPr>
                        <m:e>
                          <m:r>
                            <m:rPr>
                              <m:sty m:val="p"/>
                            </m:rPr>
                            <a:rPr lang="en-US" sz="2000">
                              <a:solidFill>
                                <a:schemeClr val="accent1">
                                  <a:lumMod val="75000"/>
                                </a:schemeClr>
                              </a:solidFill>
                              <a:latin typeface="Cambria Math" panose="02040503050406030204" pitchFamily="18" charset="0"/>
                              <a:ea typeface="Times New Roman" panose="02020603050405020304" pitchFamily="18" charset="0"/>
                            </a:rPr>
                            <m:t>X</m:t>
                          </m:r>
                        </m:e>
                        <m:sub>
                          <m:r>
                            <a:rPr lang="en-US" sz="2000">
                              <a:solidFill>
                                <a:schemeClr val="accent1">
                                  <a:lumMod val="75000"/>
                                </a:schemeClr>
                              </a:solidFill>
                              <a:latin typeface="Cambria Math" panose="02040503050406030204" pitchFamily="18" charset="0"/>
                              <a:ea typeface="Times New Roman" panose="02020603050405020304" pitchFamily="18" charset="0"/>
                            </a:rPr>
                            <m:t>3</m:t>
                          </m:r>
                        </m:sub>
                      </m:sSub>
                      <m:sSub>
                        <m:sSubPr>
                          <m:ctrlPr>
                            <a:rPr lang="en-US" sz="2000" i="1">
                              <a:solidFill>
                                <a:schemeClr val="accent1">
                                  <a:lumMod val="75000"/>
                                </a:schemeClr>
                              </a:solidFill>
                              <a:latin typeface="Cambria Math" panose="02040503050406030204" pitchFamily="18" charset="0"/>
                              <a:ea typeface="Times New Roman" panose="02020603050405020304" pitchFamily="18" charset="0"/>
                            </a:rPr>
                          </m:ctrlPr>
                        </m:sSubPr>
                        <m:e>
                          <m:r>
                            <m:rPr>
                              <m:sty m:val="p"/>
                            </m:rPr>
                            <a:rPr lang="en-US" sz="2000">
                              <a:solidFill>
                                <a:schemeClr val="accent1">
                                  <a:lumMod val="75000"/>
                                </a:schemeClr>
                              </a:solidFill>
                              <a:latin typeface="Cambria Math" panose="02040503050406030204" pitchFamily="18" charset="0"/>
                              <a:ea typeface="Times New Roman" panose="02020603050405020304" pitchFamily="18" charset="0"/>
                            </a:rPr>
                            <m:t>X</m:t>
                          </m:r>
                        </m:e>
                        <m:sub>
                          <m:r>
                            <a:rPr lang="en-US" sz="2000">
                              <a:solidFill>
                                <a:schemeClr val="accent1">
                                  <a:lumMod val="75000"/>
                                </a:schemeClr>
                              </a:solidFill>
                              <a:latin typeface="Cambria Math" panose="02040503050406030204" pitchFamily="18" charset="0"/>
                              <a:ea typeface="Times New Roman" panose="02020603050405020304" pitchFamily="18" charset="0"/>
                            </a:rPr>
                            <m:t>0</m:t>
                          </m:r>
                        </m:sub>
                      </m:sSub>
                      <m:r>
                        <a:rPr lang="en-US" sz="2000">
                          <a:latin typeface="Cambria Math" panose="02040503050406030204" pitchFamily="18" charset="0"/>
                          <a:ea typeface="Times New Roman" panose="02020603050405020304" pitchFamily="18" charset="0"/>
                        </a:rPr>
                        <m:t>+</m:t>
                      </m:r>
                      <m:sSub>
                        <m:sSubPr>
                          <m:ctrlPr>
                            <a:rPr lang="en-US" sz="2000" i="1">
                              <a:solidFill>
                                <a:srgbClr val="C00000"/>
                              </a:solidFill>
                              <a:latin typeface="Cambria Math" panose="02040503050406030204" pitchFamily="18" charset="0"/>
                              <a:ea typeface="Times New Roman" panose="02020603050405020304" pitchFamily="18" charset="0"/>
                            </a:rPr>
                          </m:ctrlPr>
                        </m:sSubPr>
                        <m:e>
                          <m:r>
                            <m:rPr>
                              <m:sty m:val="p"/>
                            </m:rPr>
                            <a:rPr lang="en-US" sz="2000">
                              <a:solidFill>
                                <a:srgbClr val="C00000"/>
                              </a:solidFill>
                              <a:latin typeface="Cambria Math" panose="02040503050406030204" pitchFamily="18" charset="0"/>
                              <a:ea typeface="Times New Roman" panose="02020603050405020304" pitchFamily="18" charset="0"/>
                            </a:rPr>
                            <m:t>X</m:t>
                          </m:r>
                        </m:e>
                        <m:sub>
                          <m:r>
                            <a:rPr lang="en-US" sz="2000">
                              <a:solidFill>
                                <a:srgbClr val="C00000"/>
                              </a:solidFill>
                              <a:latin typeface="Cambria Math" panose="02040503050406030204" pitchFamily="18" charset="0"/>
                              <a:ea typeface="Times New Roman" panose="02020603050405020304" pitchFamily="18" charset="0"/>
                            </a:rPr>
                            <m:t>3</m:t>
                          </m:r>
                        </m:sub>
                      </m:sSub>
                      <m:sSub>
                        <m:sSubPr>
                          <m:ctrlPr>
                            <a:rPr lang="en-US" sz="2000" i="1">
                              <a:solidFill>
                                <a:srgbClr val="C00000"/>
                              </a:solidFill>
                              <a:latin typeface="Cambria Math" panose="02040503050406030204" pitchFamily="18" charset="0"/>
                              <a:ea typeface="Times New Roman" panose="02020603050405020304" pitchFamily="18" charset="0"/>
                            </a:rPr>
                          </m:ctrlPr>
                        </m:sSubPr>
                        <m:e>
                          <m:r>
                            <m:rPr>
                              <m:sty m:val="p"/>
                            </m:rPr>
                            <a:rPr lang="en-US" sz="2000">
                              <a:solidFill>
                                <a:srgbClr val="C00000"/>
                              </a:solidFill>
                              <a:latin typeface="Cambria Math" panose="02040503050406030204" pitchFamily="18" charset="0"/>
                              <a:ea typeface="Times New Roman" panose="02020603050405020304" pitchFamily="18" charset="0"/>
                            </a:rPr>
                            <m:t>X</m:t>
                          </m:r>
                        </m:e>
                        <m:sub>
                          <m:r>
                            <a:rPr lang="en-US" sz="2000">
                              <a:solidFill>
                                <a:srgbClr val="C00000"/>
                              </a:solidFill>
                              <a:latin typeface="Cambria Math" panose="02040503050406030204" pitchFamily="18" charset="0"/>
                              <a:ea typeface="Times New Roman" panose="02020603050405020304" pitchFamily="18" charset="0"/>
                            </a:rPr>
                            <m:t>1</m:t>
                          </m:r>
                        </m:sub>
                      </m:sSub>
                      <m:r>
                        <a:rPr lang="en-US" sz="2000">
                          <a:latin typeface="Cambria Math" panose="02040503050406030204" pitchFamily="18" charset="0"/>
                          <a:ea typeface="Times New Roman" panose="02020603050405020304" pitchFamily="18" charset="0"/>
                        </a:rPr>
                        <m:t>+</m:t>
                      </m:r>
                      <m:acc>
                        <m:accPr>
                          <m:chr m:val="̅"/>
                          <m:ctrlPr>
                            <a:rPr lang="en-US" sz="2000" i="1">
                              <a:solidFill>
                                <a:schemeClr val="bg2">
                                  <a:lumMod val="50000"/>
                                </a:schemeClr>
                              </a:solidFill>
                              <a:latin typeface="Cambria Math" panose="02040503050406030204" pitchFamily="18" charset="0"/>
                              <a:ea typeface="Times New Roman" panose="02020603050405020304" pitchFamily="18" charset="0"/>
                            </a:rPr>
                          </m:ctrlPr>
                        </m:accPr>
                        <m:e>
                          <m:sSub>
                            <m:sSubPr>
                              <m:ctrlPr>
                                <a:rPr lang="en-US" sz="2000" i="1">
                                  <a:solidFill>
                                    <a:schemeClr val="bg2">
                                      <a:lumMod val="50000"/>
                                    </a:schemeClr>
                                  </a:solidFill>
                                  <a:latin typeface="Cambria Math" panose="02040503050406030204" pitchFamily="18" charset="0"/>
                                  <a:ea typeface="Times New Roman" panose="02020603050405020304" pitchFamily="18" charset="0"/>
                                </a:rPr>
                              </m:ctrlPr>
                            </m:sSubPr>
                            <m:e>
                              <m:r>
                                <m:rPr>
                                  <m:sty m:val="p"/>
                                </m:rPr>
                                <a:rPr lang="en-US" sz="2000">
                                  <a:solidFill>
                                    <a:schemeClr val="bg2">
                                      <a:lumMod val="50000"/>
                                    </a:schemeClr>
                                  </a:solidFill>
                                  <a:latin typeface="Cambria Math" panose="02040503050406030204" pitchFamily="18" charset="0"/>
                                  <a:ea typeface="Times New Roman" panose="02020603050405020304" pitchFamily="18" charset="0"/>
                                </a:rPr>
                                <m:t>X</m:t>
                              </m:r>
                            </m:e>
                            <m:sub>
                              <m:r>
                                <a:rPr lang="en-US" sz="2000">
                                  <a:solidFill>
                                    <a:schemeClr val="bg2">
                                      <a:lumMod val="50000"/>
                                    </a:schemeClr>
                                  </a:solidFill>
                                  <a:latin typeface="Cambria Math" panose="02040503050406030204" pitchFamily="18" charset="0"/>
                                  <a:ea typeface="Times New Roman" panose="02020603050405020304" pitchFamily="18" charset="0"/>
                                </a:rPr>
                                <m:t>2</m:t>
                              </m:r>
                            </m:sub>
                          </m:sSub>
                        </m:e>
                      </m:acc>
                      <m:sSub>
                        <m:sSubPr>
                          <m:ctrlPr>
                            <a:rPr lang="en-US" sz="2000" i="1">
                              <a:solidFill>
                                <a:schemeClr val="bg2">
                                  <a:lumMod val="50000"/>
                                </a:schemeClr>
                              </a:solidFill>
                              <a:latin typeface="Cambria Math" panose="02040503050406030204" pitchFamily="18" charset="0"/>
                              <a:ea typeface="Times New Roman" panose="02020603050405020304" pitchFamily="18" charset="0"/>
                            </a:rPr>
                          </m:ctrlPr>
                        </m:sSubPr>
                        <m:e>
                          <m:r>
                            <m:rPr>
                              <m:sty m:val="p"/>
                            </m:rPr>
                            <a:rPr lang="en-US" sz="2000">
                              <a:solidFill>
                                <a:schemeClr val="bg2">
                                  <a:lumMod val="50000"/>
                                </a:schemeClr>
                              </a:solidFill>
                              <a:latin typeface="Cambria Math" panose="02040503050406030204" pitchFamily="18" charset="0"/>
                              <a:ea typeface="Times New Roman" panose="02020603050405020304" pitchFamily="18" charset="0"/>
                            </a:rPr>
                            <m:t>X</m:t>
                          </m:r>
                        </m:e>
                        <m:sub>
                          <m:r>
                            <a:rPr lang="en-US" sz="2000">
                              <a:solidFill>
                                <a:schemeClr val="bg2">
                                  <a:lumMod val="50000"/>
                                </a:schemeClr>
                              </a:solidFill>
                              <a:latin typeface="Cambria Math" panose="02040503050406030204" pitchFamily="18" charset="0"/>
                              <a:ea typeface="Times New Roman" panose="02020603050405020304" pitchFamily="18" charset="0"/>
                            </a:rPr>
                            <m:t>0</m:t>
                          </m:r>
                        </m:sub>
                      </m:sSub>
                      <m:r>
                        <a:rPr lang="en-US" sz="2000">
                          <a:latin typeface="Cambria Math" panose="02040503050406030204" pitchFamily="18" charset="0"/>
                          <a:ea typeface="Times New Roman" panose="02020603050405020304" pitchFamily="18" charset="0"/>
                        </a:rPr>
                        <m:t>+</m:t>
                      </m:r>
                      <m:acc>
                        <m:accPr>
                          <m:chr m:val="̅"/>
                          <m:ctrlPr>
                            <a:rPr lang="en-US" sz="2000" i="1">
                              <a:solidFill>
                                <a:schemeClr val="accent2">
                                  <a:lumMod val="60000"/>
                                  <a:lumOff val="40000"/>
                                </a:schemeClr>
                              </a:solidFill>
                              <a:latin typeface="Cambria Math" panose="02040503050406030204" pitchFamily="18" charset="0"/>
                              <a:ea typeface="Times New Roman" panose="02020603050405020304" pitchFamily="18" charset="0"/>
                            </a:rPr>
                          </m:ctrlPr>
                        </m:accPr>
                        <m:e>
                          <m:sSub>
                            <m:sSubPr>
                              <m:ctrlPr>
                                <a:rPr lang="en-US" sz="2000" i="1">
                                  <a:solidFill>
                                    <a:schemeClr val="accent2">
                                      <a:lumMod val="60000"/>
                                      <a:lumOff val="40000"/>
                                    </a:schemeClr>
                                  </a:solidFill>
                                  <a:latin typeface="Cambria Math" panose="02040503050406030204" pitchFamily="18" charset="0"/>
                                  <a:ea typeface="Times New Roman" panose="02020603050405020304" pitchFamily="18" charset="0"/>
                                </a:rPr>
                              </m:ctrlPr>
                            </m:sSubPr>
                            <m:e>
                              <m:r>
                                <m:rPr>
                                  <m:sty m:val="p"/>
                                </m:rPr>
                                <a:rPr lang="en-US" sz="2000">
                                  <a:solidFill>
                                    <a:schemeClr val="accent2">
                                      <a:lumMod val="60000"/>
                                      <a:lumOff val="40000"/>
                                    </a:schemeClr>
                                  </a:solidFill>
                                  <a:latin typeface="Cambria Math" panose="02040503050406030204" pitchFamily="18" charset="0"/>
                                  <a:ea typeface="Times New Roman" panose="02020603050405020304" pitchFamily="18" charset="0"/>
                                </a:rPr>
                                <m:t>X</m:t>
                              </m:r>
                            </m:e>
                            <m:sub>
                              <m:r>
                                <a:rPr lang="en-US" sz="2000">
                                  <a:solidFill>
                                    <a:schemeClr val="accent2">
                                      <a:lumMod val="60000"/>
                                      <a:lumOff val="40000"/>
                                    </a:schemeClr>
                                  </a:solidFill>
                                  <a:latin typeface="Cambria Math" panose="02040503050406030204" pitchFamily="18" charset="0"/>
                                  <a:ea typeface="Times New Roman" panose="02020603050405020304" pitchFamily="18" charset="0"/>
                                </a:rPr>
                                <m:t>2</m:t>
                              </m:r>
                            </m:sub>
                          </m:sSub>
                        </m:e>
                      </m:acc>
                      <m:sSub>
                        <m:sSubPr>
                          <m:ctrlPr>
                            <a:rPr lang="en-US" sz="2000" i="1">
                              <a:solidFill>
                                <a:schemeClr val="accent2">
                                  <a:lumMod val="60000"/>
                                  <a:lumOff val="40000"/>
                                </a:schemeClr>
                              </a:solidFill>
                              <a:latin typeface="Cambria Math" panose="02040503050406030204" pitchFamily="18" charset="0"/>
                              <a:ea typeface="Times New Roman" panose="02020603050405020304" pitchFamily="18" charset="0"/>
                            </a:rPr>
                          </m:ctrlPr>
                        </m:sSubPr>
                        <m:e>
                          <m:r>
                            <m:rPr>
                              <m:sty m:val="p"/>
                            </m:rPr>
                            <a:rPr lang="en-US" sz="2000">
                              <a:solidFill>
                                <a:schemeClr val="accent2">
                                  <a:lumMod val="60000"/>
                                  <a:lumOff val="40000"/>
                                </a:schemeClr>
                              </a:solidFill>
                              <a:latin typeface="Cambria Math" panose="02040503050406030204" pitchFamily="18" charset="0"/>
                              <a:ea typeface="Times New Roman" panose="02020603050405020304" pitchFamily="18" charset="0"/>
                            </a:rPr>
                            <m:t>X</m:t>
                          </m:r>
                        </m:e>
                        <m:sub>
                          <m:r>
                            <a:rPr lang="en-US" sz="2000">
                              <a:solidFill>
                                <a:schemeClr val="accent2">
                                  <a:lumMod val="60000"/>
                                  <a:lumOff val="40000"/>
                                </a:schemeClr>
                              </a:solidFill>
                              <a:latin typeface="Cambria Math" panose="02040503050406030204" pitchFamily="18" charset="0"/>
                              <a:ea typeface="Times New Roman" panose="02020603050405020304" pitchFamily="18" charset="0"/>
                            </a:rPr>
                            <m:t>1</m:t>
                          </m:r>
                        </m:sub>
                      </m:sSub>
                    </m:oMath>
                  </m:oMathPara>
                </a14:m>
                <a:endParaRPr lang="en-US" sz="2000" dirty="0">
                  <a:latin typeface="Times New Roman" panose="02020603050405020304" pitchFamily="18" charset="0"/>
                  <a:ea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r>
                        <a:rPr lang="en-US" sz="2000">
                          <a:latin typeface="Cambria Math" panose="02040503050406030204" pitchFamily="18" charset="0"/>
                          <a:ea typeface="Times New Roman" panose="02020603050405020304" pitchFamily="18" charset="0"/>
                        </a:rPr>
                        <m:t>                         =</m:t>
                      </m:r>
                      <m:sSub>
                        <m:sSubPr>
                          <m:ctrlPr>
                            <a:rPr lang="en-US" sz="2000" i="1">
                              <a:latin typeface="Cambria Math" panose="02040503050406030204" pitchFamily="18" charset="0"/>
                              <a:ea typeface="Times New Roman" panose="02020603050405020304" pitchFamily="18" charset="0"/>
                            </a:rPr>
                          </m:ctrlPr>
                        </m:sSubPr>
                        <m:e>
                          <m:r>
                            <m:rPr>
                              <m:sty m:val="p"/>
                            </m:rPr>
                            <a:rPr lang="en-US" sz="2000">
                              <a:latin typeface="Cambria Math" panose="02040503050406030204" pitchFamily="18" charset="0"/>
                              <a:ea typeface="Times New Roman" panose="02020603050405020304" pitchFamily="18" charset="0"/>
                            </a:rPr>
                            <m:t>X</m:t>
                          </m:r>
                        </m:e>
                        <m:sub>
                          <m:r>
                            <a:rPr lang="en-US" sz="2000">
                              <a:latin typeface="Cambria Math" panose="02040503050406030204" pitchFamily="18" charset="0"/>
                              <a:ea typeface="Times New Roman" panose="02020603050405020304" pitchFamily="18" charset="0"/>
                            </a:rPr>
                            <m:t>3</m:t>
                          </m:r>
                        </m:sub>
                      </m:sSub>
                      <m:d>
                        <m:dPr>
                          <m:ctrlPr>
                            <a:rPr lang="en-US" sz="2000" i="1">
                              <a:latin typeface="Cambria Math" panose="02040503050406030204" pitchFamily="18" charset="0"/>
                              <a:ea typeface="Times New Roman" panose="02020603050405020304" pitchFamily="18" charset="0"/>
                            </a:rPr>
                          </m:ctrlPr>
                        </m:dPr>
                        <m:e>
                          <m:sSub>
                            <m:sSubPr>
                              <m:ctrlPr>
                                <a:rPr lang="en-US" sz="2000" i="1">
                                  <a:latin typeface="Cambria Math" panose="02040503050406030204" pitchFamily="18" charset="0"/>
                                  <a:ea typeface="Times New Roman" panose="02020603050405020304" pitchFamily="18" charset="0"/>
                                </a:rPr>
                              </m:ctrlPr>
                            </m:sSubPr>
                            <m:e>
                              <m:r>
                                <m:rPr>
                                  <m:sty m:val="p"/>
                                </m:rPr>
                                <a:rPr lang="en-US" sz="2000">
                                  <a:latin typeface="Cambria Math" panose="02040503050406030204" pitchFamily="18" charset="0"/>
                                  <a:ea typeface="Times New Roman" panose="02020603050405020304" pitchFamily="18" charset="0"/>
                                </a:rPr>
                                <m:t>X</m:t>
                              </m:r>
                            </m:e>
                            <m:sub>
                              <m:r>
                                <a:rPr lang="en-US" sz="2000">
                                  <a:latin typeface="Cambria Math" panose="02040503050406030204" pitchFamily="18" charset="0"/>
                                  <a:ea typeface="Times New Roman" panose="02020603050405020304" pitchFamily="18" charset="0"/>
                                </a:rPr>
                                <m:t>1</m:t>
                              </m:r>
                            </m:sub>
                          </m:sSub>
                          <m:r>
                            <a:rPr lang="en-US" sz="2000">
                              <a:latin typeface="Cambria Math" panose="02040503050406030204" pitchFamily="18" charset="0"/>
                              <a:ea typeface="Times New Roman" panose="02020603050405020304" pitchFamily="18" charset="0"/>
                            </a:rPr>
                            <m:t>+</m:t>
                          </m:r>
                          <m:sSub>
                            <m:sSubPr>
                              <m:ctrlPr>
                                <a:rPr lang="en-US" sz="2000" i="1">
                                  <a:latin typeface="Cambria Math" panose="02040503050406030204" pitchFamily="18" charset="0"/>
                                  <a:ea typeface="Times New Roman" panose="02020603050405020304" pitchFamily="18" charset="0"/>
                                </a:rPr>
                              </m:ctrlPr>
                            </m:sSubPr>
                            <m:e>
                              <m:r>
                                <m:rPr>
                                  <m:sty m:val="p"/>
                                </m:rPr>
                                <a:rPr lang="en-US" sz="2000">
                                  <a:latin typeface="Cambria Math" panose="02040503050406030204" pitchFamily="18" charset="0"/>
                                  <a:ea typeface="Times New Roman" panose="02020603050405020304" pitchFamily="18" charset="0"/>
                                </a:rPr>
                                <m:t>X</m:t>
                              </m:r>
                            </m:e>
                            <m:sub>
                              <m:r>
                                <a:rPr lang="en-US" sz="2000">
                                  <a:latin typeface="Cambria Math" panose="02040503050406030204" pitchFamily="18" charset="0"/>
                                  <a:ea typeface="Times New Roman" panose="02020603050405020304" pitchFamily="18" charset="0"/>
                                </a:rPr>
                                <m:t>0</m:t>
                              </m:r>
                            </m:sub>
                          </m:sSub>
                        </m:e>
                      </m:d>
                      <m:r>
                        <a:rPr lang="en-US" sz="2000">
                          <a:latin typeface="Cambria Math" panose="02040503050406030204" pitchFamily="18" charset="0"/>
                          <a:ea typeface="Times New Roman" panose="02020603050405020304" pitchFamily="18" charset="0"/>
                        </a:rPr>
                        <m:t>+</m:t>
                      </m:r>
                      <m:acc>
                        <m:accPr>
                          <m:chr m:val="̅"/>
                          <m:ctrlPr>
                            <a:rPr lang="en-US" sz="2000" i="1">
                              <a:latin typeface="Cambria Math" panose="02040503050406030204" pitchFamily="18" charset="0"/>
                              <a:ea typeface="Times New Roman" panose="02020603050405020304" pitchFamily="18" charset="0"/>
                            </a:rPr>
                          </m:ctrlPr>
                        </m:accPr>
                        <m:e>
                          <m:sSub>
                            <m:sSubPr>
                              <m:ctrlPr>
                                <a:rPr lang="en-US" sz="2000" i="1">
                                  <a:latin typeface="Cambria Math" panose="02040503050406030204" pitchFamily="18" charset="0"/>
                                  <a:ea typeface="Times New Roman" panose="02020603050405020304" pitchFamily="18" charset="0"/>
                                </a:rPr>
                              </m:ctrlPr>
                            </m:sSubPr>
                            <m:e>
                              <m:r>
                                <m:rPr>
                                  <m:sty m:val="p"/>
                                </m:rPr>
                                <a:rPr lang="en-US" sz="2000">
                                  <a:latin typeface="Cambria Math" panose="02040503050406030204" pitchFamily="18" charset="0"/>
                                  <a:ea typeface="Times New Roman" panose="02020603050405020304" pitchFamily="18" charset="0"/>
                                </a:rPr>
                                <m:t>X</m:t>
                              </m:r>
                            </m:e>
                            <m:sub>
                              <m:r>
                                <a:rPr lang="en-US" sz="2000">
                                  <a:latin typeface="Cambria Math" panose="02040503050406030204" pitchFamily="18" charset="0"/>
                                  <a:ea typeface="Times New Roman" panose="02020603050405020304" pitchFamily="18" charset="0"/>
                                </a:rPr>
                                <m:t>2</m:t>
                              </m:r>
                            </m:sub>
                          </m:sSub>
                        </m:e>
                      </m:acc>
                      <m:d>
                        <m:dPr>
                          <m:ctrlPr>
                            <a:rPr lang="en-US" sz="2000" i="1">
                              <a:latin typeface="Cambria Math" panose="02040503050406030204" pitchFamily="18" charset="0"/>
                              <a:ea typeface="Times New Roman" panose="02020603050405020304" pitchFamily="18" charset="0"/>
                            </a:rPr>
                          </m:ctrlPr>
                        </m:dPr>
                        <m:e>
                          <m:sSub>
                            <m:sSubPr>
                              <m:ctrlPr>
                                <a:rPr lang="en-US" sz="2000" i="1">
                                  <a:latin typeface="Cambria Math" panose="02040503050406030204" pitchFamily="18" charset="0"/>
                                  <a:ea typeface="Times New Roman" panose="02020603050405020304" pitchFamily="18" charset="0"/>
                                </a:rPr>
                              </m:ctrlPr>
                            </m:sSubPr>
                            <m:e>
                              <m:r>
                                <m:rPr>
                                  <m:sty m:val="p"/>
                                </m:rPr>
                                <a:rPr lang="en-US" sz="2000">
                                  <a:latin typeface="Cambria Math" panose="02040503050406030204" pitchFamily="18" charset="0"/>
                                  <a:ea typeface="Times New Roman" panose="02020603050405020304" pitchFamily="18" charset="0"/>
                                </a:rPr>
                                <m:t>X</m:t>
                              </m:r>
                            </m:e>
                            <m:sub>
                              <m:r>
                                <a:rPr lang="en-US" sz="2000">
                                  <a:latin typeface="Cambria Math" panose="02040503050406030204" pitchFamily="18" charset="0"/>
                                  <a:ea typeface="Times New Roman" panose="02020603050405020304" pitchFamily="18" charset="0"/>
                                </a:rPr>
                                <m:t>1</m:t>
                              </m:r>
                            </m:sub>
                          </m:sSub>
                          <m:r>
                            <a:rPr lang="en-US" sz="2000">
                              <a:latin typeface="Cambria Math" panose="02040503050406030204" pitchFamily="18" charset="0"/>
                              <a:ea typeface="Times New Roman" panose="02020603050405020304" pitchFamily="18" charset="0"/>
                            </a:rPr>
                            <m:t>+</m:t>
                          </m:r>
                          <m:sSub>
                            <m:sSubPr>
                              <m:ctrlPr>
                                <a:rPr lang="en-US" sz="2000" i="1">
                                  <a:latin typeface="Cambria Math" panose="02040503050406030204" pitchFamily="18" charset="0"/>
                                  <a:ea typeface="Times New Roman" panose="02020603050405020304" pitchFamily="18" charset="0"/>
                                </a:rPr>
                              </m:ctrlPr>
                            </m:sSubPr>
                            <m:e>
                              <m:r>
                                <m:rPr>
                                  <m:sty m:val="p"/>
                                </m:rPr>
                                <a:rPr lang="en-US" sz="2000">
                                  <a:latin typeface="Cambria Math" panose="02040503050406030204" pitchFamily="18" charset="0"/>
                                  <a:ea typeface="Times New Roman" panose="02020603050405020304" pitchFamily="18" charset="0"/>
                                </a:rPr>
                                <m:t>X</m:t>
                              </m:r>
                            </m:e>
                            <m:sub>
                              <m:r>
                                <a:rPr lang="en-US" sz="2000">
                                  <a:latin typeface="Cambria Math" panose="02040503050406030204" pitchFamily="18" charset="0"/>
                                  <a:ea typeface="Times New Roman" panose="02020603050405020304" pitchFamily="18" charset="0"/>
                                </a:rPr>
                                <m:t>0</m:t>
                              </m:r>
                            </m:sub>
                          </m:sSub>
                        </m:e>
                      </m:d>
                    </m:oMath>
                  </m:oMathPara>
                </a14:m>
                <a:endParaRPr lang="en-US" sz="2000" dirty="0">
                  <a:latin typeface="Times New Roman" panose="02020603050405020304" pitchFamily="18" charset="0"/>
                  <a:ea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r>
                        <a:rPr lang="en-US" sz="2000">
                          <a:latin typeface="Cambria Math" panose="02040503050406030204" pitchFamily="18" charset="0"/>
                          <a:ea typeface="Times New Roman" panose="02020603050405020304" pitchFamily="18" charset="0"/>
                        </a:rPr>
                        <m:t>          =</m:t>
                      </m:r>
                      <m:d>
                        <m:dPr>
                          <m:ctrlPr>
                            <a:rPr lang="en-US" sz="2000" i="1">
                              <a:latin typeface="Cambria Math" panose="02040503050406030204" pitchFamily="18" charset="0"/>
                              <a:ea typeface="Times New Roman" panose="02020603050405020304" pitchFamily="18" charset="0"/>
                            </a:rPr>
                          </m:ctrlPr>
                        </m:dPr>
                        <m:e>
                          <m:sSub>
                            <m:sSubPr>
                              <m:ctrlPr>
                                <a:rPr lang="en-US" sz="2000" i="1">
                                  <a:latin typeface="Cambria Math" panose="02040503050406030204" pitchFamily="18" charset="0"/>
                                  <a:ea typeface="Times New Roman" panose="02020603050405020304" pitchFamily="18" charset="0"/>
                                </a:rPr>
                              </m:ctrlPr>
                            </m:sSubPr>
                            <m:e>
                              <m:r>
                                <m:rPr>
                                  <m:sty m:val="p"/>
                                </m:rPr>
                                <a:rPr lang="en-US" sz="2000">
                                  <a:latin typeface="Cambria Math" panose="02040503050406030204" pitchFamily="18" charset="0"/>
                                  <a:ea typeface="Times New Roman" panose="02020603050405020304" pitchFamily="18" charset="0"/>
                                </a:rPr>
                                <m:t>X</m:t>
                              </m:r>
                            </m:e>
                            <m:sub>
                              <m:r>
                                <a:rPr lang="en-US" sz="2000">
                                  <a:latin typeface="Cambria Math" panose="02040503050406030204" pitchFamily="18" charset="0"/>
                                  <a:ea typeface="Times New Roman" panose="02020603050405020304" pitchFamily="18" charset="0"/>
                                </a:rPr>
                                <m:t>3</m:t>
                              </m:r>
                            </m:sub>
                          </m:sSub>
                          <m:r>
                            <a:rPr lang="en-US" sz="2000">
                              <a:latin typeface="Cambria Math" panose="02040503050406030204" pitchFamily="18" charset="0"/>
                              <a:ea typeface="Times New Roman" panose="02020603050405020304" pitchFamily="18" charset="0"/>
                            </a:rPr>
                            <m:t>+</m:t>
                          </m:r>
                          <m:acc>
                            <m:accPr>
                              <m:chr m:val="̅"/>
                              <m:ctrlPr>
                                <a:rPr lang="en-US" sz="2000" i="1">
                                  <a:latin typeface="Cambria Math" panose="02040503050406030204" pitchFamily="18" charset="0"/>
                                  <a:ea typeface="Times New Roman" panose="02020603050405020304" pitchFamily="18" charset="0"/>
                                </a:rPr>
                              </m:ctrlPr>
                            </m:accPr>
                            <m:e>
                              <m:sSub>
                                <m:sSubPr>
                                  <m:ctrlPr>
                                    <a:rPr lang="en-US" sz="2000" i="1">
                                      <a:latin typeface="Cambria Math" panose="02040503050406030204" pitchFamily="18" charset="0"/>
                                      <a:ea typeface="Times New Roman" panose="02020603050405020304" pitchFamily="18" charset="0"/>
                                    </a:rPr>
                                  </m:ctrlPr>
                                </m:sSubPr>
                                <m:e>
                                  <m:r>
                                    <m:rPr>
                                      <m:sty m:val="p"/>
                                    </m:rPr>
                                    <a:rPr lang="en-US" sz="2000">
                                      <a:latin typeface="Cambria Math" panose="02040503050406030204" pitchFamily="18" charset="0"/>
                                      <a:ea typeface="Times New Roman" panose="02020603050405020304" pitchFamily="18" charset="0"/>
                                    </a:rPr>
                                    <m:t>X</m:t>
                                  </m:r>
                                </m:e>
                                <m:sub>
                                  <m:r>
                                    <a:rPr lang="en-US" sz="2000">
                                      <a:latin typeface="Cambria Math" panose="02040503050406030204" pitchFamily="18" charset="0"/>
                                      <a:ea typeface="Times New Roman" panose="02020603050405020304" pitchFamily="18" charset="0"/>
                                    </a:rPr>
                                    <m:t>2</m:t>
                                  </m:r>
                                </m:sub>
                              </m:sSub>
                            </m:e>
                          </m:acc>
                        </m:e>
                      </m:d>
                      <m:d>
                        <m:dPr>
                          <m:ctrlPr>
                            <a:rPr lang="en-US" sz="2000" i="1">
                              <a:latin typeface="Cambria Math" panose="02040503050406030204" pitchFamily="18" charset="0"/>
                              <a:ea typeface="Times New Roman" panose="02020603050405020304" pitchFamily="18" charset="0"/>
                            </a:rPr>
                          </m:ctrlPr>
                        </m:dPr>
                        <m:e>
                          <m:sSub>
                            <m:sSubPr>
                              <m:ctrlPr>
                                <a:rPr lang="en-US" sz="2000" i="1">
                                  <a:latin typeface="Cambria Math" panose="02040503050406030204" pitchFamily="18" charset="0"/>
                                  <a:ea typeface="Times New Roman" panose="02020603050405020304" pitchFamily="18" charset="0"/>
                                </a:rPr>
                              </m:ctrlPr>
                            </m:sSubPr>
                            <m:e>
                              <m:r>
                                <m:rPr>
                                  <m:sty m:val="p"/>
                                </m:rPr>
                                <a:rPr lang="en-US" sz="2000">
                                  <a:latin typeface="Cambria Math" panose="02040503050406030204" pitchFamily="18" charset="0"/>
                                  <a:ea typeface="Times New Roman" panose="02020603050405020304" pitchFamily="18" charset="0"/>
                                </a:rPr>
                                <m:t>X</m:t>
                              </m:r>
                            </m:e>
                            <m:sub>
                              <m:r>
                                <a:rPr lang="en-US" sz="2000">
                                  <a:latin typeface="Cambria Math" panose="02040503050406030204" pitchFamily="18" charset="0"/>
                                  <a:ea typeface="Times New Roman" panose="02020603050405020304" pitchFamily="18" charset="0"/>
                                </a:rPr>
                                <m:t>1</m:t>
                              </m:r>
                            </m:sub>
                          </m:sSub>
                          <m:r>
                            <a:rPr lang="en-US" sz="2000">
                              <a:latin typeface="Cambria Math" panose="02040503050406030204" pitchFamily="18" charset="0"/>
                              <a:ea typeface="Times New Roman" panose="02020603050405020304" pitchFamily="18" charset="0"/>
                            </a:rPr>
                            <m:t>+</m:t>
                          </m:r>
                          <m:sSub>
                            <m:sSubPr>
                              <m:ctrlPr>
                                <a:rPr lang="en-US" sz="2000" i="1">
                                  <a:latin typeface="Cambria Math" panose="02040503050406030204" pitchFamily="18" charset="0"/>
                                  <a:ea typeface="Times New Roman" panose="02020603050405020304" pitchFamily="18" charset="0"/>
                                </a:rPr>
                              </m:ctrlPr>
                            </m:sSubPr>
                            <m:e>
                              <m:r>
                                <m:rPr>
                                  <m:sty m:val="p"/>
                                </m:rPr>
                                <a:rPr lang="en-US" sz="2000">
                                  <a:latin typeface="Cambria Math" panose="02040503050406030204" pitchFamily="18" charset="0"/>
                                  <a:ea typeface="Times New Roman" panose="02020603050405020304" pitchFamily="18" charset="0"/>
                                </a:rPr>
                                <m:t>X</m:t>
                              </m:r>
                            </m:e>
                            <m:sub>
                              <m:r>
                                <a:rPr lang="en-US" sz="2000">
                                  <a:latin typeface="Cambria Math" panose="02040503050406030204" pitchFamily="18" charset="0"/>
                                  <a:ea typeface="Times New Roman" panose="02020603050405020304" pitchFamily="18" charset="0"/>
                                </a:rPr>
                                <m:t>0</m:t>
                              </m:r>
                            </m:sub>
                          </m:sSub>
                        </m:e>
                      </m:d>
                    </m:oMath>
                  </m:oMathPara>
                </a14:m>
                <a:endParaRPr lang="en-US" sz="2000" dirty="0">
                  <a:latin typeface="Times New Roman" panose="02020603050405020304" pitchFamily="18" charset="0"/>
                  <a:ea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410200" y="2822503"/>
                <a:ext cx="5181600" cy="1015663"/>
              </a:xfrm>
              <a:prstGeom prst="rect">
                <a:avLst/>
              </a:prstGeom>
              <a:blipFill>
                <a:blip r:embed="rId2"/>
                <a:stretch>
                  <a:fillRect/>
                </a:stretch>
              </a:blipFill>
            </p:spPr>
            <p:txBody>
              <a:bodyPr/>
              <a:lstStyle/>
              <a:p>
                <a:r>
                  <a:rPr lang="en-US">
                    <a:noFill/>
                  </a:rPr>
                  <a:t> </a:t>
                </a:r>
              </a:p>
            </p:txBody>
          </p:sp>
        </mc:Fallback>
      </mc:AlternateContent>
      <p:pic>
        <p:nvPicPr>
          <p:cNvPr id="10" name="Picture 9"/>
          <p:cNvPicPr>
            <a:picLocks noChangeAspect="1"/>
          </p:cNvPicPr>
          <p:nvPr/>
        </p:nvPicPr>
        <p:blipFill>
          <a:blip r:embed="rId3"/>
          <a:stretch>
            <a:fillRect/>
          </a:stretch>
        </p:blipFill>
        <p:spPr>
          <a:xfrm>
            <a:off x="1752601" y="2114308"/>
            <a:ext cx="3509281" cy="3447714"/>
          </a:xfrm>
          <a:prstGeom prst="rect">
            <a:avLst/>
          </a:prstGeom>
        </p:spPr>
      </p:pic>
      <p:sp>
        <p:nvSpPr>
          <p:cNvPr id="11" name="Rounded Rectangle 10"/>
          <p:cNvSpPr/>
          <p:nvPr/>
        </p:nvSpPr>
        <p:spPr>
          <a:xfrm>
            <a:off x="3404077" y="4352273"/>
            <a:ext cx="914400" cy="962434"/>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4060873" y="4352273"/>
            <a:ext cx="914400" cy="962434"/>
          </a:xfrm>
          <a:prstGeom prst="round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Bracket 14"/>
          <p:cNvSpPr/>
          <p:nvPr/>
        </p:nvSpPr>
        <p:spPr>
          <a:xfrm rot="5400000">
            <a:off x="3580206" y="2700181"/>
            <a:ext cx="609600" cy="961857"/>
          </a:xfrm>
          <a:prstGeom prst="rightBracket">
            <a:avLst/>
          </a:prstGeom>
          <a:ln w="28575">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p:cNvSpPr/>
          <p:nvPr/>
        </p:nvSpPr>
        <p:spPr>
          <a:xfrm rot="16200000">
            <a:off x="3599935" y="4755094"/>
            <a:ext cx="609600" cy="961857"/>
          </a:xfrm>
          <a:prstGeom prst="rightBracket">
            <a:avLst/>
          </a:prstGeom>
          <a:ln w="28575">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ket 17"/>
          <p:cNvSpPr/>
          <p:nvPr/>
        </p:nvSpPr>
        <p:spPr>
          <a:xfrm rot="5400000">
            <a:off x="4140736" y="2690316"/>
            <a:ext cx="609600" cy="981586"/>
          </a:xfrm>
          <a:prstGeom prst="rightBracket">
            <a:avLst/>
          </a:prstGeom>
          <a:ln w="28575">
            <a:solidFill>
              <a:schemeClr val="accent4"/>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ket 18"/>
          <p:cNvSpPr/>
          <p:nvPr/>
        </p:nvSpPr>
        <p:spPr>
          <a:xfrm rot="16200000">
            <a:off x="4150601" y="4733893"/>
            <a:ext cx="609600" cy="961857"/>
          </a:xfrm>
          <a:prstGeom prst="rightBracket">
            <a:avLst/>
          </a:prstGeom>
          <a:ln w="28575">
            <a:solidFill>
              <a:schemeClr val="accent4"/>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ight Arrow 20">
            <a:hlinkClick r:id="rId4" action="ppaction://hlinkfile"/>
          </p:cNvPr>
          <p:cNvSpPr/>
          <p:nvPr/>
        </p:nvSpPr>
        <p:spPr>
          <a:xfrm>
            <a:off x="9372600" y="4352274"/>
            <a:ext cx="685800" cy="2959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526933" y="1361007"/>
            <a:ext cx="2409396" cy="461665"/>
          </a:xfrm>
          <a:prstGeom prst="rect">
            <a:avLst/>
          </a:prstGeom>
          <a:noFill/>
        </p:spPr>
        <p:txBody>
          <a:bodyPr wrap="square" rtlCol="0">
            <a:spAutoFit/>
          </a:bodyPr>
          <a:lstStyle/>
          <a:p>
            <a:pPr algn="ctr"/>
            <a:r>
              <a:rPr lang="en-US" sz="2400" b="1" dirty="0" err="1" smtClean="0">
                <a:latin typeface="Times New Roman" panose="02020603050405020304" pitchFamily="18" charset="0"/>
                <a:cs typeface="Times New Roman" panose="02020603050405020304" pitchFamily="18" charset="0"/>
              </a:rPr>
              <a:t>Bảng</a:t>
            </a:r>
            <a:r>
              <a:rPr lang="en-US" sz="2400" b="1" dirty="0" smtClean="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a:t>
            </a:r>
            <a:r>
              <a:rPr lang="en-US" sz="2400" b="1" dirty="0" err="1" smtClean="0">
                <a:latin typeface="Times New Roman" panose="02020603050405020304" pitchFamily="18" charset="0"/>
                <a:cs typeface="Times New Roman" panose="02020603050405020304" pitchFamily="18" charset="0"/>
              </a:rPr>
              <a:t>armaugh</a:t>
            </a:r>
            <a:endParaRPr lang="en-US" sz="2400" b="1" dirty="0">
              <a:latin typeface="Times New Roman" panose="02020603050405020304" pitchFamily="18" charset="0"/>
              <a:cs typeface="Times New Roman" panose="02020603050405020304" pitchFamily="18" charset="0"/>
            </a:endParaRPr>
          </a:p>
        </p:txBody>
      </p:sp>
      <p:sp>
        <p:nvSpPr>
          <p:cNvPr id="20" name="Title 1"/>
          <p:cNvSpPr>
            <a:spLocks noGrp="1"/>
          </p:cNvSpPr>
          <p:nvPr>
            <p:ph type="title"/>
          </p:nvPr>
        </p:nvSpPr>
        <p:spPr>
          <a:xfrm>
            <a:off x="80736" y="210987"/>
            <a:ext cx="10790464" cy="688900"/>
          </a:xfrm>
        </p:spPr>
        <p:txBody>
          <a:bodyPr vert="horz" lIns="91440" tIns="45720" rIns="91440" bIns="45720" rtlCol="0" anchor="ctr">
            <a:noAutofit/>
          </a:bodyPr>
          <a:lstStyle/>
          <a:p>
            <a:pPr marL="514350" indent="-514350" algn="l">
              <a:buFont typeface="+mj-lt"/>
              <a:buAutoNum type="arabicPeriod" startAt="3"/>
              <a:defRPr/>
            </a:pPr>
            <a:r>
              <a:rPr lang="en-US" sz="3200" b="1" dirty="0" err="1" smtClean="0">
                <a:solidFill>
                  <a:srgbClr val="C00000"/>
                </a:solidFill>
                <a:latin typeface="Times New Roman" panose="02020603050405020304" pitchFamily="18" charset="0"/>
                <a:cs typeface="Times New Roman" panose="02020603050405020304" pitchFamily="18" charset="0"/>
              </a:rPr>
              <a:t>Mạch</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giải</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mã</a:t>
            </a:r>
            <a:r>
              <a:rPr lang="en-US" sz="3200" b="1" dirty="0" smtClean="0">
                <a:solidFill>
                  <a:srgbClr val="C00000"/>
                </a:solidFill>
                <a:latin typeface="Times New Roman" panose="02020603050405020304" pitchFamily="18" charset="0"/>
                <a:cs typeface="Times New Roman" panose="02020603050405020304" pitchFamily="18" charset="0"/>
              </a:rPr>
              <a:t> 74LS138 – </a:t>
            </a:r>
            <a:r>
              <a:rPr lang="en-US" sz="3200" b="1" dirty="0" err="1" smtClean="0">
                <a:solidFill>
                  <a:srgbClr val="C00000"/>
                </a:solidFill>
                <a:latin typeface="Times New Roman" panose="02020603050405020304" pitchFamily="18" charset="0"/>
                <a:cs typeface="Times New Roman" panose="02020603050405020304" pitchFamily="18" charset="0"/>
              </a:rPr>
              <a:t>Ví</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dụ</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thiết</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kế</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mạch</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tổ</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hợp</a:t>
            </a:r>
            <a:r>
              <a:rPr lang="en-US" sz="3200" b="1" dirty="0" smtClean="0">
                <a:solidFill>
                  <a:srgbClr val="C00000"/>
                </a:solidFill>
                <a:latin typeface="Times New Roman" panose="02020603050405020304" pitchFamily="18" charset="0"/>
                <a:cs typeface="Times New Roman" panose="02020603050405020304" pitchFamily="18" charset="0"/>
              </a:rPr>
              <a:t> (2)</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56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arn(inVertical)">
                                      <p:cBhvr>
                                        <p:cTn id="20" dur="500"/>
                                        <p:tgtEl>
                                          <p:spTgt spid="14"/>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arn(inVertical)">
                                      <p:cBhvr>
                                        <p:cTn id="23" dur="500"/>
                                        <p:tgtEl>
                                          <p:spTgt spid="15"/>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arn(inVertical)">
                                      <p:cBhvr>
                                        <p:cTn id="26" dur="500"/>
                                        <p:tgtEl>
                                          <p:spTgt spid="17"/>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arn(inVertical)">
                                      <p:cBhvr>
                                        <p:cTn id="29" dur="500"/>
                                        <p:tgtEl>
                                          <p:spTgt spid="18"/>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arn(inVertical)">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arn(inVertical)">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barn(inVertical)">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4" grpId="0" animBg="1"/>
      <p:bldP spid="15" grpId="0" animBg="1"/>
      <p:bldP spid="17" grpId="0" animBg="1"/>
      <p:bldP spid="18" grpId="0" animBg="1"/>
      <p:bldP spid="19" grpId="0" animBg="1"/>
      <p:bldP spid="21" grpId="0" animBg="1"/>
      <p:bldP spid="2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85</a:t>
            </a:fld>
            <a:endParaRPr lang="en-US" dirty="0"/>
          </a:p>
        </p:txBody>
      </p:sp>
      <p:sp>
        <p:nvSpPr>
          <p:cNvPr id="5" name="Title 1"/>
          <p:cNvSpPr>
            <a:spLocks noGrp="1"/>
          </p:cNvSpPr>
          <p:nvPr>
            <p:ph type="title"/>
          </p:nvPr>
        </p:nvSpPr>
        <p:spPr>
          <a:xfrm>
            <a:off x="312057" y="67950"/>
            <a:ext cx="10958286" cy="914400"/>
          </a:xfrm>
        </p:spPr>
        <p:txBody>
          <a:bodyPr>
            <a:noAutofit/>
          </a:bodyPr>
          <a:lstStyle/>
          <a:p>
            <a:r>
              <a:rPr lang="en-US" sz="3200" b="1" dirty="0">
                <a:solidFill>
                  <a:schemeClr val="accent1">
                    <a:lumMod val="50000"/>
                  </a:schemeClr>
                </a:solidFill>
                <a:latin typeface="Times New Roman" panose="02020603050405020304" pitchFamily="18" charset="0"/>
                <a:cs typeface="Times New Roman" panose="02020603050405020304" pitchFamily="18" charset="0"/>
              </a:rPr>
              <a:t>Bài tập thiết kế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mạch</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tổ</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hợp</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sử</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dụng</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mạch</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giải</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mã</a:t>
            </a:r>
            <a:r>
              <a:rPr lang="en-US" sz="3200" b="1" dirty="0">
                <a:solidFill>
                  <a:schemeClr val="accent1">
                    <a:lumMod val="50000"/>
                  </a:schemeClr>
                </a:solidFill>
                <a:latin typeface="Times New Roman" panose="02020603050405020304" pitchFamily="18" charset="0"/>
                <a:cs typeface="Times New Roman" panose="02020603050405020304" pitchFamily="18" charset="0"/>
              </a:rPr>
              <a:t> 74LS138</a:t>
            </a:r>
          </a:p>
        </p:txBody>
      </p:sp>
      <mc:AlternateContent xmlns:mc="http://schemas.openxmlformats.org/markup-compatibility/2006" xmlns:a14="http://schemas.microsoft.com/office/drawing/2010/main">
        <mc:Choice Requires="a14">
          <p:sp>
            <p:nvSpPr>
              <p:cNvPr id="6" name="Rectangle 5"/>
              <p:cNvSpPr/>
              <p:nvPr/>
            </p:nvSpPr>
            <p:spPr>
              <a:xfrm>
                <a:off x="1676400" y="1147406"/>
                <a:ext cx="8839200" cy="963341"/>
              </a:xfrm>
              <a:prstGeom prst="rect">
                <a:avLst/>
              </a:prstGeom>
            </p:spPr>
            <p:txBody>
              <a:bodyPr wrap="square">
                <a:spAutoFit/>
              </a:bodyPr>
              <a:lstStyle/>
              <a:p>
                <a:pPr algn="just">
                  <a:lnSpc>
                    <a:spcPct val="115000"/>
                  </a:lnSpc>
                  <a:spcBef>
                    <a:spcPts val="600"/>
                  </a:spcBef>
                  <a:spcAft>
                    <a:spcPts val="600"/>
                  </a:spcAft>
                </a:pPr>
                <a:r>
                  <a:rPr lang="es-ES" sz="2400" b="1" dirty="0">
                    <a:latin typeface="Times New Roman" panose="02020603050405020304" pitchFamily="18" charset="0"/>
                    <a:ea typeface="Calibri" panose="020F0502020204030204" pitchFamily="34" charset="0"/>
                    <a:cs typeface="Times New Roman" panose="02020603050405020304" pitchFamily="18" charset="0"/>
                  </a:rPr>
                  <a:t>Ví </a:t>
                </a:r>
                <a:r>
                  <a:rPr lang="es-ES" sz="2400" b="1" dirty="0" err="1">
                    <a:latin typeface="Times New Roman" panose="02020603050405020304" pitchFamily="18" charset="0"/>
                    <a:ea typeface="Calibri" panose="020F0502020204030204" pitchFamily="34" charset="0"/>
                    <a:cs typeface="Times New Roman" panose="02020603050405020304" pitchFamily="18" charset="0"/>
                  </a:rPr>
                  <a:t>dụ</a:t>
                </a:r>
                <a:r>
                  <a:rPr lang="es-ES" sz="2400" b="1" dirty="0">
                    <a:latin typeface="Times New Roman" panose="02020603050405020304" pitchFamily="18" charset="0"/>
                    <a:ea typeface="Calibri" panose="020F0502020204030204" pitchFamily="34" charset="0"/>
                    <a:cs typeface="Times New Roman" panose="02020603050405020304" pitchFamily="18" charset="0"/>
                  </a:rPr>
                  <a:t> 2: </a:t>
                </a:r>
                <a:r>
                  <a:rPr lang="es-ES" sz="2400" dirty="0" err="1">
                    <a:latin typeface="Times New Roman" panose="02020603050405020304" pitchFamily="18" charset="0"/>
                    <a:ea typeface="Calibri" panose="020F0502020204030204" pitchFamily="34" charset="0"/>
                    <a:cs typeface="Times New Roman" panose="02020603050405020304" pitchFamily="18" charset="0"/>
                  </a:rPr>
                  <a:t>Thực</a:t>
                </a:r>
                <a:r>
                  <a:rPr lang="es-ES" sz="2400" dirty="0">
                    <a:latin typeface="Times New Roman" panose="02020603050405020304" pitchFamily="18" charset="0"/>
                    <a:ea typeface="Calibri" panose="020F0502020204030204" pitchFamily="34" charset="0"/>
                    <a:cs typeface="Times New Roman" panose="02020603050405020304" pitchFamily="18" charset="0"/>
                  </a:rPr>
                  <a:t> </a:t>
                </a:r>
                <a:r>
                  <a:rPr lang="es-ES" sz="2400" dirty="0" err="1">
                    <a:latin typeface="Times New Roman" panose="02020603050405020304" pitchFamily="18" charset="0"/>
                    <a:ea typeface="Calibri" panose="020F0502020204030204" pitchFamily="34" charset="0"/>
                    <a:cs typeface="Times New Roman" panose="02020603050405020304" pitchFamily="18" charset="0"/>
                  </a:rPr>
                  <a:t>hiện</a:t>
                </a:r>
                <a:r>
                  <a:rPr lang="es-ES" sz="2400" dirty="0">
                    <a:latin typeface="Times New Roman" panose="02020603050405020304" pitchFamily="18" charset="0"/>
                    <a:ea typeface="Calibri" panose="020F0502020204030204" pitchFamily="34" charset="0"/>
                    <a:cs typeface="Times New Roman" panose="02020603050405020304" pitchFamily="18" charset="0"/>
                  </a:rPr>
                  <a:t> </a:t>
                </a:r>
                <a:r>
                  <a:rPr lang="es-ES" sz="2400" dirty="0" err="1">
                    <a:latin typeface="Times New Roman" panose="02020603050405020304" pitchFamily="18" charset="0"/>
                    <a:ea typeface="Calibri" panose="020F0502020204030204" pitchFamily="34" charset="0"/>
                    <a:cs typeface="Times New Roman" panose="02020603050405020304" pitchFamily="18" charset="0"/>
                  </a:rPr>
                  <a:t>hàm</a:t>
                </a:r>
                <a:r>
                  <a:rPr lang="es-ES" sz="2400" dirty="0">
                    <a:latin typeface="Times New Roman" panose="02020603050405020304" pitchFamily="18" charset="0"/>
                    <a:ea typeface="Calibri" panose="020F0502020204030204" pitchFamily="34" charset="0"/>
                    <a:cs typeface="Times New Roman" panose="02020603050405020304" pitchFamily="18" charset="0"/>
                  </a:rPr>
                  <a:t> </a:t>
                </a:r>
                <a:r>
                  <a:rPr lang="es-ES" sz="2400" dirty="0" err="1">
                    <a:latin typeface="Times New Roman" panose="02020603050405020304" pitchFamily="18" charset="0"/>
                    <a:ea typeface="Calibri" panose="020F0502020204030204" pitchFamily="34" charset="0"/>
                    <a:cs typeface="Times New Roman" panose="02020603050405020304" pitchFamily="18" charset="0"/>
                  </a:rPr>
                  <a:t>sau</a:t>
                </a:r>
                <a:r>
                  <a:rPr lang="es-ES" sz="2400" dirty="0">
                    <a:latin typeface="Times New Roman" panose="02020603050405020304" pitchFamily="18" charset="0"/>
                    <a:ea typeface="Calibri" panose="020F0502020204030204" pitchFamily="34" charset="0"/>
                    <a:cs typeface="Times New Roman" panose="02020603050405020304" pitchFamily="18" charset="0"/>
                  </a:rPr>
                  <a:t> </a:t>
                </a:r>
                <a:r>
                  <a:rPr lang="es-ES" sz="2400" dirty="0" err="1">
                    <a:latin typeface="Times New Roman" panose="02020603050405020304" pitchFamily="18" charset="0"/>
                    <a:ea typeface="Calibri" panose="020F0502020204030204" pitchFamily="34" charset="0"/>
                    <a:cs typeface="Times New Roman" panose="02020603050405020304" pitchFamily="18" charset="0"/>
                  </a:rPr>
                  <a:t>bằng</a:t>
                </a:r>
                <a:r>
                  <a:rPr lang="es-ES" sz="2400" dirty="0">
                    <a:latin typeface="Times New Roman" panose="02020603050405020304" pitchFamily="18" charset="0"/>
                    <a:ea typeface="Calibri" panose="020F0502020204030204" pitchFamily="34" charset="0"/>
                    <a:cs typeface="Times New Roman" panose="02020603050405020304" pitchFamily="18" charset="0"/>
                  </a:rPr>
                  <a:t> IC 74LS138 </a:t>
                </a:r>
                <a:r>
                  <a:rPr lang="es-ES" sz="2400" dirty="0" err="1">
                    <a:latin typeface="Times New Roman" panose="02020603050405020304" pitchFamily="18" charset="0"/>
                    <a:ea typeface="Calibri" panose="020F0502020204030204" pitchFamily="34" charset="0"/>
                    <a:cs typeface="Times New Roman" panose="02020603050405020304" pitchFamily="18" charset="0"/>
                  </a:rPr>
                  <a:t>và</a:t>
                </a:r>
                <a:r>
                  <a:rPr lang="es-ES" sz="2400" dirty="0">
                    <a:latin typeface="Times New Roman" panose="02020603050405020304" pitchFamily="18" charset="0"/>
                    <a:ea typeface="Calibri" panose="020F0502020204030204" pitchFamily="34" charset="0"/>
                    <a:cs typeface="Times New Roman" panose="02020603050405020304" pitchFamily="18" charset="0"/>
                  </a:rPr>
                  <a:t> </a:t>
                </a:r>
                <a:r>
                  <a:rPr lang="es-ES" sz="2400" dirty="0" err="1">
                    <a:latin typeface="Times New Roman" panose="02020603050405020304" pitchFamily="18" charset="0"/>
                    <a:ea typeface="Calibri" panose="020F0502020204030204" pitchFamily="34" charset="0"/>
                    <a:cs typeface="Times New Roman" panose="02020603050405020304" pitchFamily="18" charset="0"/>
                  </a:rPr>
                  <a:t>các</a:t>
                </a:r>
                <a:r>
                  <a:rPr lang="es-ES" sz="2400" dirty="0">
                    <a:latin typeface="Times New Roman" panose="02020603050405020304" pitchFamily="18" charset="0"/>
                    <a:ea typeface="Calibri" panose="020F0502020204030204" pitchFamily="34" charset="0"/>
                    <a:cs typeface="Times New Roman" panose="02020603050405020304" pitchFamily="18" charset="0"/>
                  </a:rPr>
                  <a:t> </a:t>
                </a:r>
                <a:r>
                  <a:rPr lang="es-ES" sz="2400" dirty="0" err="1">
                    <a:latin typeface="Times New Roman" panose="02020603050405020304" pitchFamily="18" charset="0"/>
                    <a:ea typeface="Calibri" panose="020F0502020204030204" pitchFamily="34" charset="0"/>
                    <a:cs typeface="Times New Roman" panose="02020603050405020304" pitchFamily="18" charset="0"/>
                  </a:rPr>
                  <a:t>cổng</a:t>
                </a:r>
                <a:r>
                  <a:rPr lang="es-ES" sz="2400" dirty="0">
                    <a:latin typeface="Times New Roman" panose="02020603050405020304" pitchFamily="18" charset="0"/>
                    <a:ea typeface="Calibri" panose="020F0502020204030204" pitchFamily="34" charset="0"/>
                    <a:cs typeface="Times New Roman" panose="02020603050405020304" pitchFamily="18" charset="0"/>
                  </a:rPr>
                  <a:t> </a:t>
                </a:r>
                <a:r>
                  <a:rPr lang="es-ES" sz="2400" dirty="0" err="1">
                    <a:latin typeface="Times New Roman" panose="02020603050405020304" pitchFamily="18" charset="0"/>
                    <a:ea typeface="Calibri" panose="020F0502020204030204" pitchFamily="34" charset="0"/>
                    <a:cs typeface="Times New Roman" panose="02020603050405020304" pitchFamily="18" charset="0"/>
                  </a:rPr>
                  <a:t>cần</a:t>
                </a:r>
                <a:r>
                  <a:rPr lang="es-ES" sz="2400" dirty="0">
                    <a:latin typeface="Times New Roman" panose="02020603050405020304" pitchFamily="18" charset="0"/>
                    <a:ea typeface="Calibri" panose="020F0502020204030204" pitchFamily="34" charset="0"/>
                    <a:cs typeface="Times New Roman" panose="02020603050405020304" pitchFamily="18" charset="0"/>
                  </a:rPr>
                  <a:t> </a:t>
                </a:r>
                <a:r>
                  <a:rPr lang="es-ES" sz="2400" dirty="0" err="1">
                    <a:latin typeface="Times New Roman" panose="02020603050405020304" pitchFamily="18" charset="0"/>
                    <a:ea typeface="Calibri" panose="020F0502020204030204" pitchFamily="34" charset="0"/>
                    <a:cs typeface="Times New Roman" panose="02020603050405020304" pitchFamily="18" charset="0"/>
                  </a:rPr>
                  <a:t>thiết</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ea typeface="Times New Roman" panose="02020603050405020304" pitchFamily="18" charset="0"/>
                          <a:cs typeface="Times New Roman" panose="02020603050405020304" pitchFamily="18" charset="0"/>
                        </a:rPr>
                        <m:t>f</m:t>
                      </m:r>
                      <m:d>
                        <m:dPr>
                          <m:ctrlPr>
                            <a:rPr lang="en-US" sz="2400" i="1">
                              <a:latin typeface="Cambria Math" panose="02040503050406030204" pitchFamily="18" charset="0"/>
                              <a:ea typeface="Times New Roman" panose="020206030504050203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X</m:t>
                              </m:r>
                            </m:e>
                            <m:sub>
                              <m:r>
                                <a:rPr lang="en-US" sz="2400">
                                  <a:latin typeface="Cambria Math" panose="02040503050406030204" pitchFamily="18" charset="0"/>
                                </a:rPr>
                                <m:t>3</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X</m:t>
                              </m:r>
                            </m:e>
                            <m:sub>
                              <m:r>
                                <a:rPr lang="en-US" sz="2400">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X</m:t>
                              </m:r>
                            </m:e>
                            <m:sub>
                              <m:r>
                                <a:rPr lang="en-US" sz="2400">
                                  <a:latin typeface="Cambria Math" panose="02040503050406030204" pitchFamily="18" charset="0"/>
                                </a:rPr>
                                <m:t>1</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X</m:t>
                              </m:r>
                            </m:e>
                            <m:sub>
                              <m:r>
                                <a:rPr lang="en-US" sz="2400">
                                  <a:latin typeface="Cambria Math" panose="02040503050406030204" pitchFamily="18" charset="0"/>
                                </a:rPr>
                                <m:t>0</m:t>
                              </m:r>
                            </m:sub>
                          </m:sSub>
                        </m:e>
                      </m:d>
                      <m:r>
                        <a:rPr lang="en-US" sz="2400">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2400" i="1">
                              <a:latin typeface="Cambria Math" panose="02040503050406030204" pitchFamily="18" charset="0"/>
                              <a:ea typeface="Times New Roman" panose="02020603050405020304" pitchFamily="18" charset="0"/>
                            </a:rPr>
                          </m:ctrlPr>
                        </m:dPr>
                        <m:e>
                          <m:r>
                            <a:rPr lang="en-US" sz="2400">
                              <a:latin typeface="Cambria Math" panose="02040503050406030204" pitchFamily="18" charset="0"/>
                              <a:ea typeface="Times New Roman" panose="02020603050405020304" pitchFamily="18" charset="0"/>
                              <a:cs typeface="Times New Roman" panose="02020603050405020304" pitchFamily="18" charset="0"/>
                            </a:rPr>
                            <m:t>0,1,3,9,10,11</m:t>
                          </m:r>
                        </m:e>
                      </m:d>
                    </m:oMath>
                  </m:oMathPara>
                </a14:m>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1676400" y="1147406"/>
                <a:ext cx="8839200" cy="963341"/>
              </a:xfrm>
              <a:prstGeom prst="rect">
                <a:avLst/>
              </a:prstGeom>
              <a:blipFill>
                <a:blip r:embed="rId2"/>
                <a:stretch>
                  <a:fillRect l="-1034" t="-2532" b="-8861"/>
                </a:stretch>
              </a:blipFill>
            </p:spPr>
            <p:txBody>
              <a:bodyPr/>
              <a:lstStyle/>
              <a:p>
                <a:r>
                  <a:rPr lang="en-US">
                    <a:noFill/>
                  </a:rPr>
                  <a:t> </a:t>
                </a:r>
              </a:p>
            </p:txBody>
          </p:sp>
        </mc:Fallback>
      </mc:AlternateContent>
      <p:sp>
        <p:nvSpPr>
          <p:cNvPr id="7" name="Rectangle 6"/>
          <p:cNvSpPr/>
          <p:nvPr/>
        </p:nvSpPr>
        <p:spPr>
          <a:xfrm>
            <a:off x="1524000" y="2096195"/>
            <a:ext cx="3657600" cy="517065"/>
          </a:xfrm>
          <a:prstGeom prst="rect">
            <a:avLst/>
          </a:prstGeom>
        </p:spPr>
        <p:txBody>
          <a:bodyPr wrap="square">
            <a:spAutoFit/>
          </a:bodyPr>
          <a:lstStyle/>
          <a:p>
            <a:pPr algn="just">
              <a:lnSpc>
                <a:spcPct val="115000"/>
              </a:lnSpc>
              <a:spcBef>
                <a:spcPts val="600"/>
              </a:spcBef>
              <a:spcAft>
                <a:spcPts val="60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Sử </a:t>
            </a:r>
            <a:r>
              <a:rPr lang="en-US" sz="2400" dirty="0" err="1">
                <a:latin typeface="Times New Roman" panose="02020603050405020304" pitchFamily="18" charset="0"/>
                <a:ea typeface="Calibri" panose="020F0502020204030204" pitchFamily="34" charset="0"/>
                <a:cs typeface="Times New Roman" panose="02020603050405020304" pitchFamily="18" charset="0"/>
              </a:rPr>
              <a:t>dụng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Bảng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Karnaugh</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400" dirty="0">
                <a:latin typeface="Times New Roman" panose="02020603050405020304" pitchFamily="18" charset="0"/>
                <a:ea typeface="Calibri" panose="020F0502020204030204" pitchFamily="34" charset="0"/>
                <a:cs typeface="Times New Roman" panose="02020603050405020304" pitchFamily="18" charset="0"/>
              </a:rPr>
              <a:t>:</a:t>
            </a:r>
            <a:endParaRPr lang="en-US" sz="2400" dirty="0"/>
          </a:p>
        </p:txBody>
      </p:sp>
      <mc:AlternateContent xmlns:mc="http://schemas.openxmlformats.org/markup-compatibility/2006" xmlns:a14="http://schemas.microsoft.com/office/drawing/2010/main">
        <mc:Choice Requires="a14">
          <p:sp>
            <p:nvSpPr>
              <p:cNvPr id="2" name="Rectangle 1"/>
              <p:cNvSpPr/>
              <p:nvPr/>
            </p:nvSpPr>
            <p:spPr>
              <a:xfrm>
                <a:off x="1676400" y="2725998"/>
                <a:ext cx="548640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libri" panose="020F0502020204030204" pitchFamily="34" charset="0"/>
                          <a:cs typeface="Times New Roman" panose="02020603050405020304" pitchFamily="18" charset="0"/>
                        </a:rPr>
                        <m:t>𝑓</m:t>
                      </m:r>
                      <m:d>
                        <m:dPr>
                          <m:ctrlPr>
                            <a:rPr lang="en-US" sz="2000" i="1">
                              <a:latin typeface="Cambria Math" panose="02040503050406030204" pitchFamily="18" charset="0"/>
                              <a:ea typeface="Times New Roman" panose="020206030504050203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3</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0</m:t>
                              </m:r>
                            </m:sub>
                          </m:sSub>
                        </m:e>
                      </m:d>
                      <m:r>
                        <a:rPr lang="en-US" sz="2000" i="1">
                          <a:latin typeface="Cambria Math" panose="02040503050406030204" pitchFamily="18" charset="0"/>
                        </a:rPr>
                        <m:t>=</m:t>
                      </m:r>
                      <m:acc>
                        <m:accPr>
                          <m:chr m:val="̅"/>
                          <m:ctrlPr>
                            <a:rPr lang="en-US" sz="2000" i="1">
                              <a:latin typeface="Cambria Math" panose="02040503050406030204" pitchFamily="18" charset="0"/>
                              <a:cs typeface="Times New Roman" panose="02020603050405020304" pitchFamily="18" charset="0"/>
                            </a:rPr>
                          </m:ctrlPr>
                        </m:acc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𝑋</m:t>
                              </m:r>
                            </m:e>
                            <m:sub>
                              <m:r>
                                <a:rPr lang="en-US" sz="2000" i="1">
                                  <a:latin typeface="Cambria Math" panose="02040503050406030204" pitchFamily="18" charset="0"/>
                                  <a:cs typeface="Times New Roman" panose="02020603050405020304" pitchFamily="18" charset="0"/>
                                </a:rPr>
                                <m:t>2</m:t>
                              </m:r>
                            </m:sub>
                          </m:sSub>
                        </m:e>
                      </m:acc>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𝑋</m:t>
                          </m:r>
                        </m:e>
                        <m:sub>
                          <m:r>
                            <a:rPr lang="en-US" sz="2000" i="1">
                              <a:latin typeface="Cambria Math" panose="02040503050406030204" pitchFamily="18" charset="0"/>
                              <a:cs typeface="Times New Roman" panose="02020603050405020304" pitchFamily="18" charset="0"/>
                            </a:rPr>
                            <m:t>0</m:t>
                          </m:r>
                        </m:sub>
                      </m:sSub>
                      <m:r>
                        <a:rPr lang="en-US" sz="2000" i="1">
                          <a:latin typeface="Cambria Math" panose="02040503050406030204" pitchFamily="18" charset="0"/>
                          <a:cs typeface="Times New Roman" panose="02020603050405020304" pitchFamily="18" charset="0"/>
                        </a:rPr>
                        <m:t>+</m:t>
                      </m:r>
                      <m:acc>
                        <m:accPr>
                          <m:chr m:val="̅"/>
                          <m:ctrlPr>
                            <a:rPr lang="en-US" sz="2000" i="1">
                              <a:latin typeface="Cambria Math" panose="02040503050406030204" pitchFamily="18" charset="0"/>
                              <a:cs typeface="Times New Roman" panose="02020603050405020304" pitchFamily="18" charset="0"/>
                            </a:rPr>
                          </m:ctrlPr>
                        </m:acc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𝑋</m:t>
                              </m:r>
                            </m:e>
                            <m:sub>
                              <m:r>
                                <a:rPr lang="en-US" sz="2000" i="1">
                                  <a:latin typeface="Cambria Math" panose="02040503050406030204" pitchFamily="18" charset="0"/>
                                  <a:cs typeface="Times New Roman" panose="02020603050405020304" pitchFamily="18" charset="0"/>
                                </a:rPr>
                                <m:t>3</m:t>
                              </m:r>
                            </m:sub>
                          </m:sSub>
                        </m:e>
                      </m:acc>
                      <m:r>
                        <a:rPr lang="en-US" sz="2000" i="1">
                          <a:latin typeface="Cambria Math" panose="02040503050406030204" pitchFamily="18" charset="0"/>
                          <a:cs typeface="Times New Roman" panose="02020603050405020304" pitchFamily="18" charset="0"/>
                        </a:rPr>
                        <m:t> </m:t>
                      </m:r>
                      <m:acc>
                        <m:accPr>
                          <m:chr m:val="̅"/>
                          <m:ctrlPr>
                            <a:rPr lang="en-US" sz="2000" i="1">
                              <a:latin typeface="Cambria Math" panose="02040503050406030204" pitchFamily="18" charset="0"/>
                              <a:cs typeface="Times New Roman" panose="02020603050405020304" pitchFamily="18" charset="0"/>
                            </a:rPr>
                          </m:ctrlPr>
                        </m:acc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𝑋</m:t>
                              </m:r>
                            </m:e>
                            <m:sub>
                              <m:r>
                                <a:rPr lang="en-US" sz="2000" i="1">
                                  <a:latin typeface="Cambria Math" panose="02040503050406030204" pitchFamily="18" charset="0"/>
                                  <a:cs typeface="Times New Roman" panose="02020603050405020304" pitchFamily="18" charset="0"/>
                                </a:rPr>
                                <m:t>2</m:t>
                              </m:r>
                            </m:sub>
                          </m:sSub>
                        </m:e>
                      </m:acc>
                      <m:r>
                        <a:rPr lang="en-US" sz="2000" i="1">
                          <a:latin typeface="Cambria Math" panose="02040503050406030204" pitchFamily="18" charset="0"/>
                          <a:cs typeface="Times New Roman" panose="02020603050405020304" pitchFamily="18" charset="0"/>
                        </a:rPr>
                        <m:t> </m:t>
                      </m:r>
                      <m:acc>
                        <m:accPr>
                          <m:chr m:val="̅"/>
                          <m:ctrlPr>
                            <a:rPr lang="en-US" sz="2000" i="1">
                              <a:latin typeface="Cambria Math" panose="02040503050406030204" pitchFamily="18" charset="0"/>
                              <a:cs typeface="Times New Roman" panose="02020603050405020304" pitchFamily="18" charset="0"/>
                            </a:rPr>
                          </m:ctrlPr>
                        </m:acc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𝑋</m:t>
                              </m:r>
                            </m:e>
                            <m:sub>
                              <m:r>
                                <a:rPr lang="en-US" sz="2000" i="1">
                                  <a:latin typeface="Cambria Math" panose="02040503050406030204" pitchFamily="18" charset="0"/>
                                  <a:cs typeface="Times New Roman" panose="02020603050405020304" pitchFamily="18" charset="0"/>
                                </a:rPr>
                                <m:t>1</m:t>
                              </m:r>
                            </m:sub>
                          </m:sSub>
                        </m:e>
                      </m:acc>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𝑋</m:t>
                          </m:r>
                        </m:e>
                        <m:sub>
                          <m:r>
                            <a:rPr lang="en-US" sz="2000" i="1">
                              <a:latin typeface="Cambria Math" panose="02040503050406030204" pitchFamily="18" charset="0"/>
                              <a:cs typeface="Times New Roman" panose="02020603050405020304" pitchFamily="18" charset="0"/>
                            </a:rPr>
                            <m:t>3</m:t>
                          </m:r>
                        </m:sub>
                      </m:sSub>
                      <m:acc>
                        <m:accPr>
                          <m:chr m:val="̅"/>
                          <m:ctrlPr>
                            <a:rPr lang="en-US" sz="2000" i="1">
                              <a:latin typeface="Cambria Math" panose="02040503050406030204" pitchFamily="18" charset="0"/>
                              <a:cs typeface="Times New Roman" panose="02020603050405020304" pitchFamily="18" charset="0"/>
                            </a:rPr>
                          </m:ctrlPr>
                        </m:acc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𝑋</m:t>
                              </m:r>
                            </m:e>
                            <m:sub>
                              <m:r>
                                <a:rPr lang="en-US" sz="2000" i="1">
                                  <a:latin typeface="Cambria Math" panose="02040503050406030204" pitchFamily="18" charset="0"/>
                                  <a:cs typeface="Times New Roman" panose="02020603050405020304" pitchFamily="18" charset="0"/>
                                </a:rPr>
                                <m:t>2</m:t>
                              </m:r>
                            </m:sub>
                          </m:sSub>
                        </m:e>
                      </m:acc>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𝑋</m:t>
                          </m:r>
                        </m:e>
                        <m:sub>
                          <m:r>
                            <a:rPr lang="en-US" sz="2000" i="1">
                              <a:latin typeface="Cambria Math" panose="02040503050406030204" pitchFamily="18" charset="0"/>
                              <a:cs typeface="Times New Roman" panose="02020603050405020304" pitchFamily="18" charset="0"/>
                            </a:rPr>
                            <m:t>1</m:t>
                          </m:r>
                        </m:sub>
                      </m:sSub>
                    </m:oMath>
                  </m:oMathPara>
                </a14:m>
                <a:endParaRPr lang="en-US" sz="2000" i="1" dirty="0"/>
              </a:p>
            </p:txBody>
          </p:sp>
        </mc:Choice>
        <mc:Fallback xmlns="">
          <p:sp>
            <p:nvSpPr>
              <p:cNvPr id="2" name="Rectangle 1"/>
              <p:cNvSpPr>
                <a:spLocks noRot="1" noChangeAspect="1" noMove="1" noResize="1" noEditPoints="1" noAdjustHandles="1" noChangeArrowheads="1" noChangeShapeType="1" noTextEdit="1"/>
              </p:cNvSpPr>
              <p:nvPr/>
            </p:nvSpPr>
            <p:spPr>
              <a:xfrm>
                <a:off x="1676400" y="2725998"/>
                <a:ext cx="5486400" cy="400110"/>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352800" y="3252458"/>
                <a:ext cx="563880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cs typeface="Times New Roman" panose="02020603050405020304" pitchFamily="18" charset="0"/>
                                </a:rPr>
                              </m:ctrlPr>
                            </m:acc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𝑋</m:t>
                                  </m:r>
                                </m:e>
                                <m:sub>
                                  <m:r>
                                    <a:rPr lang="en-US" sz="2000" i="1">
                                      <a:latin typeface="Cambria Math" panose="02040503050406030204" pitchFamily="18" charset="0"/>
                                      <a:cs typeface="Times New Roman" panose="02020603050405020304" pitchFamily="18" charset="0"/>
                                    </a:rPr>
                                    <m:t>3</m:t>
                                  </m:r>
                                </m:sub>
                              </m:sSub>
                            </m:e>
                          </m:acc>
                          <m:r>
                            <a:rPr lang="en-US" sz="2000" i="1">
                              <a:latin typeface="Cambria Math" panose="02040503050406030204" pitchFamily="18" charset="0"/>
                              <a:cs typeface="Times New Roman" panose="02020603050405020304" pitchFamily="18" charset="0"/>
                            </a:rPr>
                            <m:t> </m:t>
                          </m:r>
                          <m:acc>
                            <m:accPr>
                              <m:chr m:val="̅"/>
                              <m:ctrlPr>
                                <a:rPr lang="en-US" sz="2000" i="1">
                                  <a:latin typeface="Cambria Math" panose="02040503050406030204" pitchFamily="18" charset="0"/>
                                  <a:cs typeface="Times New Roman" panose="02020603050405020304" pitchFamily="18" charset="0"/>
                                </a:rPr>
                              </m:ctrlPr>
                            </m:acc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𝑋</m:t>
                                  </m:r>
                                </m:e>
                                <m:sub>
                                  <m:r>
                                    <a:rPr lang="en-US" sz="2000" i="1">
                                      <a:latin typeface="Cambria Math" panose="02040503050406030204" pitchFamily="18" charset="0"/>
                                      <a:cs typeface="Times New Roman" panose="02020603050405020304" pitchFamily="18" charset="0"/>
                                    </a:rPr>
                                    <m:t>2</m:t>
                                  </m:r>
                                </m:sub>
                              </m:sSub>
                            </m:e>
                          </m:acc>
                          <m:r>
                            <a:rPr lang="en-US" sz="2000" i="1">
                              <a:latin typeface="Cambria Math" panose="02040503050406030204" pitchFamily="18" charset="0"/>
                              <a:cs typeface="Times New Roman" panose="02020603050405020304" pitchFamily="18" charset="0"/>
                            </a:rPr>
                            <m:t> </m:t>
                          </m:r>
                          <m:acc>
                            <m:accPr>
                              <m:chr m:val="̅"/>
                              <m:ctrlPr>
                                <a:rPr lang="en-US" sz="2000" i="1">
                                  <a:latin typeface="Cambria Math" panose="02040503050406030204" pitchFamily="18" charset="0"/>
                                  <a:cs typeface="Times New Roman" panose="02020603050405020304" pitchFamily="18" charset="0"/>
                                </a:rPr>
                              </m:ctrlPr>
                            </m:acc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𝑋</m:t>
                                  </m:r>
                                </m:e>
                                <m:sub>
                                  <m:r>
                                    <a:rPr lang="en-US" sz="2000" i="1">
                                      <a:latin typeface="Cambria Math" panose="02040503050406030204" pitchFamily="18" charset="0"/>
                                      <a:cs typeface="Times New Roman" panose="02020603050405020304" pitchFamily="18" charset="0"/>
                                    </a:rPr>
                                    <m:t>1</m:t>
                                  </m:r>
                                </m:sub>
                              </m:sSub>
                            </m:e>
                          </m:acc>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rPr>
                            <m:t>𝑋</m:t>
                          </m:r>
                        </m:e>
                        <m:sub>
                          <m:r>
                            <a:rPr lang="en-US" sz="2000" i="1">
                              <a:latin typeface="Cambria Math" panose="02040503050406030204" pitchFamily="18" charset="0"/>
                            </a:rPr>
                            <m:t>3</m:t>
                          </m:r>
                        </m:sub>
                      </m:sSub>
                      <m:acc>
                        <m:accPr>
                          <m:chr m:val="̅"/>
                          <m:ctrlPr>
                            <a:rPr lang="en-US" sz="2000" i="1">
                              <a:latin typeface="Cambria Math" panose="02040503050406030204" pitchFamily="18" charset="0"/>
                              <a:cs typeface="Times New Roman" panose="02020603050405020304" pitchFamily="18" charset="0"/>
                            </a:rPr>
                          </m:ctrlPr>
                        </m:acc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𝑋</m:t>
                              </m:r>
                            </m:e>
                            <m:sub>
                              <m:r>
                                <a:rPr lang="en-US" sz="2000" i="1">
                                  <a:latin typeface="Cambria Math" panose="02040503050406030204" pitchFamily="18" charset="0"/>
                                  <a:cs typeface="Times New Roman" panose="02020603050405020304" pitchFamily="18" charset="0"/>
                                </a:rPr>
                                <m:t>2</m:t>
                              </m:r>
                            </m:sub>
                          </m:sSub>
                        </m:e>
                      </m:acc>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𝑋</m:t>
                          </m:r>
                        </m:e>
                        <m:sub>
                          <m:r>
                            <a:rPr lang="en-US" sz="2000" i="1">
                              <a:latin typeface="Cambria Math" panose="02040503050406030204" pitchFamily="18" charset="0"/>
                              <a:cs typeface="Times New Roman" panose="02020603050405020304" pitchFamily="18" charset="0"/>
                            </a:rPr>
                            <m:t>1</m:t>
                          </m:r>
                        </m:sub>
                      </m:sSub>
                      <m:r>
                        <a:rPr lang="en-US" sz="2000" i="1">
                          <a:latin typeface="Cambria Math" panose="02040503050406030204" pitchFamily="18" charset="0"/>
                          <a:cs typeface="Times New Roman" panose="02020603050405020304" pitchFamily="18" charset="0"/>
                        </a:rPr>
                        <m:t>+</m:t>
                      </m:r>
                      <m:acc>
                        <m:accPr>
                          <m:chr m:val="̅"/>
                          <m:ctrlPr>
                            <a:rPr lang="en-US" sz="2000" i="1">
                              <a:latin typeface="Cambria Math" panose="02040503050406030204" pitchFamily="18" charset="0"/>
                              <a:cs typeface="Times New Roman" panose="02020603050405020304" pitchFamily="18" charset="0"/>
                            </a:rPr>
                          </m:ctrlPr>
                        </m:acc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𝑋</m:t>
                              </m:r>
                            </m:e>
                            <m:sub>
                              <m:r>
                                <a:rPr lang="en-US" sz="2000" i="1">
                                  <a:latin typeface="Cambria Math" panose="02040503050406030204" pitchFamily="18" charset="0"/>
                                  <a:cs typeface="Times New Roman" panose="02020603050405020304" pitchFamily="18" charset="0"/>
                                </a:rPr>
                                <m:t>3</m:t>
                              </m:r>
                            </m:sub>
                          </m:sSub>
                        </m:e>
                      </m:acc>
                      <m:r>
                        <a:rPr lang="en-US" sz="2000" i="1">
                          <a:latin typeface="Cambria Math" panose="02040503050406030204" pitchFamily="18" charset="0"/>
                          <a:cs typeface="Times New Roman" panose="02020603050405020304" pitchFamily="18" charset="0"/>
                        </a:rPr>
                        <m:t> </m:t>
                      </m:r>
                      <m:acc>
                        <m:accPr>
                          <m:chr m:val="̅"/>
                          <m:ctrlPr>
                            <a:rPr lang="en-US" sz="2000" i="1">
                              <a:latin typeface="Cambria Math" panose="02040503050406030204" pitchFamily="18" charset="0"/>
                              <a:cs typeface="Times New Roman" panose="02020603050405020304" pitchFamily="18" charset="0"/>
                            </a:rPr>
                          </m:ctrlPr>
                        </m:acc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𝑋</m:t>
                              </m:r>
                            </m:e>
                            <m:sub>
                              <m:r>
                                <a:rPr lang="en-US" sz="2000" i="1">
                                  <a:latin typeface="Cambria Math" panose="02040503050406030204" pitchFamily="18" charset="0"/>
                                  <a:cs typeface="Times New Roman" panose="02020603050405020304" pitchFamily="18" charset="0"/>
                                </a:rPr>
                                <m:t>2</m:t>
                              </m:r>
                            </m:sub>
                          </m:sSub>
                        </m:e>
                      </m:acc>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𝑋</m:t>
                          </m:r>
                        </m:e>
                        <m:sub>
                          <m:r>
                            <a:rPr lang="en-US" sz="2000" i="1">
                              <a:latin typeface="Cambria Math" panose="02040503050406030204" pitchFamily="18" charset="0"/>
                              <a:cs typeface="Times New Roman" panose="02020603050405020304" pitchFamily="18" charset="0"/>
                            </a:rPr>
                            <m:t>3</m:t>
                          </m:r>
                        </m:sub>
                      </m:sSub>
                      <m:acc>
                        <m:accPr>
                          <m:chr m:val="̅"/>
                          <m:ctrlPr>
                            <a:rPr lang="en-US" sz="2000" i="1">
                              <a:latin typeface="Cambria Math" panose="02040503050406030204" pitchFamily="18" charset="0"/>
                              <a:cs typeface="Times New Roman" panose="02020603050405020304" pitchFamily="18" charset="0"/>
                            </a:rPr>
                          </m:ctrlPr>
                        </m:acc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𝑋</m:t>
                              </m:r>
                            </m:e>
                            <m:sub>
                              <m:r>
                                <a:rPr lang="en-US" sz="2000" i="1">
                                  <a:latin typeface="Cambria Math" panose="02040503050406030204" pitchFamily="18" charset="0"/>
                                  <a:cs typeface="Times New Roman" panose="02020603050405020304" pitchFamily="18" charset="0"/>
                                </a:rPr>
                                <m:t>2</m:t>
                              </m:r>
                            </m:sub>
                          </m:sSub>
                        </m:e>
                      </m:acc>
                      <m:r>
                        <a:rPr lang="en-US" sz="2000" i="1">
                          <a:latin typeface="Cambria Math" panose="02040503050406030204" pitchFamily="18" charset="0"/>
                        </a:rPr>
                        <m:t> </m:t>
                      </m:r>
                      <m:acc>
                        <m:accPr>
                          <m:chr m:val="̅"/>
                          <m:ctrlPr>
                            <a:rPr lang="en-US" sz="2000" i="1">
                              <a:latin typeface="Cambria Math" panose="02040503050406030204" pitchFamily="18" charset="0"/>
                              <a:cs typeface="Times New Roman" panose="02020603050405020304" pitchFamily="18" charset="0"/>
                            </a:rPr>
                          </m:ctrlPr>
                        </m:acc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𝑋</m:t>
                              </m:r>
                            </m:e>
                            <m:sub>
                              <m:r>
                                <a:rPr lang="en-US" sz="2000" i="1">
                                  <a:latin typeface="Cambria Math" panose="02040503050406030204" pitchFamily="18" charset="0"/>
                                  <a:cs typeface="Times New Roman" panose="02020603050405020304" pitchFamily="18" charset="0"/>
                                </a:rPr>
                                <m:t>1</m:t>
                              </m:r>
                            </m:sub>
                          </m:sSub>
                        </m:e>
                      </m:acc>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𝑋</m:t>
                          </m:r>
                        </m:e>
                        <m:sub>
                          <m:r>
                            <a:rPr lang="en-US" sz="2000" i="1">
                              <a:latin typeface="Cambria Math" panose="02040503050406030204" pitchFamily="18" charset="0"/>
                              <a:cs typeface="Times New Roman" panose="02020603050405020304" pitchFamily="18" charset="0"/>
                            </a:rPr>
                            <m:t>0</m:t>
                          </m:r>
                        </m:sub>
                      </m:sSub>
                    </m:oMath>
                  </m:oMathPara>
                </a14:m>
                <a:endParaRPr lang="en-US" sz="2000" i="1" dirty="0"/>
              </a:p>
            </p:txBody>
          </p:sp>
        </mc:Choice>
        <mc:Fallback xmlns="">
          <p:sp>
            <p:nvSpPr>
              <p:cNvPr id="9" name="Rectangle 8"/>
              <p:cNvSpPr>
                <a:spLocks noRot="1" noChangeAspect="1" noMove="1" noResize="1" noEditPoints="1" noAdjustHandles="1" noChangeArrowheads="1" noChangeShapeType="1" noTextEdit="1"/>
              </p:cNvSpPr>
              <p:nvPr/>
            </p:nvSpPr>
            <p:spPr>
              <a:xfrm>
                <a:off x="3352800" y="3252458"/>
                <a:ext cx="5638800" cy="400110"/>
              </a:xfrm>
              <a:prstGeom prst="rect">
                <a:avLst/>
              </a:prstGeom>
              <a:blipFill>
                <a:blip r:embed="rId4"/>
                <a:stretch>
                  <a:fillRect b="-4615"/>
                </a:stretch>
              </a:blipFill>
            </p:spPr>
            <p:txBody>
              <a:bodyPr/>
              <a:lstStyle/>
              <a:p>
                <a:r>
                  <a:rPr lang="en-US">
                    <a:noFill/>
                  </a:rPr>
                  <a:t> </a:t>
                </a:r>
              </a:p>
            </p:txBody>
          </p:sp>
        </mc:Fallback>
      </mc:AlternateContent>
      <p:sp>
        <p:nvSpPr>
          <p:cNvPr id="3" name="Right Arrow 2">
            <a:hlinkClick r:id="rId5" action="ppaction://hlinkfile"/>
          </p:cNvPr>
          <p:cNvSpPr/>
          <p:nvPr/>
        </p:nvSpPr>
        <p:spPr>
          <a:xfrm>
            <a:off x="9601200" y="5276895"/>
            <a:ext cx="6858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p:cNvSpPr/>
              <p:nvPr/>
            </p:nvSpPr>
            <p:spPr>
              <a:xfrm>
                <a:off x="3352800" y="3687428"/>
                <a:ext cx="320040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acc>
                        <m:accPr>
                          <m:chr m:val="̅"/>
                          <m:ctrlPr>
                            <a:rPr lang="en-US" sz="2000" i="1">
                              <a:latin typeface="Cambria Math" panose="02040503050406030204" pitchFamily="18" charset="0"/>
                              <a:cs typeface="Times New Roman" panose="02020603050405020304" pitchFamily="18" charset="0"/>
                            </a:rPr>
                          </m:ctrlPr>
                        </m:acc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𝑦</m:t>
                              </m:r>
                            </m:e>
                            <m:sub>
                              <m:r>
                                <a:rPr lang="en-US" sz="2000" i="1">
                                  <a:latin typeface="Cambria Math" panose="02040503050406030204" pitchFamily="18" charset="0"/>
                                  <a:cs typeface="Times New Roman" panose="02020603050405020304" pitchFamily="18" charset="0"/>
                                </a:rPr>
                                <m:t>0</m:t>
                              </m:r>
                            </m:sub>
                          </m:sSub>
                        </m:e>
                      </m:acc>
                      <m:r>
                        <a:rPr lang="en-US" sz="2000" i="1">
                          <a:latin typeface="Cambria Math" panose="02040503050406030204" pitchFamily="18" charset="0"/>
                          <a:cs typeface="Times New Roman" panose="02020603050405020304" pitchFamily="18" charset="0"/>
                        </a:rPr>
                        <m:t>+</m:t>
                      </m:r>
                      <m:acc>
                        <m:accPr>
                          <m:chr m:val="̅"/>
                          <m:ctrlPr>
                            <a:rPr lang="en-US" sz="2000" i="1">
                              <a:latin typeface="Cambria Math" panose="02040503050406030204" pitchFamily="18" charset="0"/>
                              <a:cs typeface="Times New Roman" panose="02020603050405020304" pitchFamily="18" charset="0"/>
                            </a:rPr>
                          </m:ctrlPr>
                        </m:acc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𝑦</m:t>
                              </m:r>
                            </m:e>
                            <m:sub>
                              <m:r>
                                <a:rPr lang="en-US" sz="2000" i="1">
                                  <a:latin typeface="Cambria Math" panose="02040503050406030204" pitchFamily="18" charset="0"/>
                                  <a:cs typeface="Times New Roman" panose="02020603050405020304" pitchFamily="18" charset="0"/>
                                </a:rPr>
                                <m:t>5</m:t>
                              </m:r>
                            </m:sub>
                          </m:sSub>
                        </m:e>
                      </m:acc>
                      <m:r>
                        <a:rPr lang="en-US" sz="2000" i="1">
                          <a:latin typeface="Cambria Math" panose="02040503050406030204" pitchFamily="18" charset="0"/>
                          <a:cs typeface="Times New Roman" panose="02020603050405020304" pitchFamily="18" charset="0"/>
                        </a:rPr>
                        <m:t>+</m:t>
                      </m:r>
                      <m:acc>
                        <m:accPr>
                          <m:chr m:val="̅"/>
                          <m:ctrlPr>
                            <a:rPr lang="en-US" sz="2000" i="1">
                              <a:latin typeface="Cambria Math" panose="02040503050406030204" pitchFamily="18" charset="0"/>
                              <a:cs typeface="Times New Roman" panose="02020603050405020304" pitchFamily="18" charset="0"/>
                            </a:rPr>
                          </m:ctrlPr>
                        </m:acc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𝑦</m:t>
                              </m:r>
                            </m:e>
                            <m:sub>
                              <m:r>
                                <a:rPr lang="en-US" sz="2000" i="1">
                                  <a:latin typeface="Cambria Math" panose="02040503050406030204" pitchFamily="18" charset="0"/>
                                  <a:cs typeface="Times New Roman" panose="02020603050405020304" pitchFamily="18" charset="0"/>
                                </a:rPr>
                                <m:t>1</m:t>
                              </m:r>
                            </m:sub>
                          </m:sSub>
                        </m:e>
                      </m:acc>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0</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4</m:t>
                              </m:r>
                            </m:sub>
                          </m:sSub>
                        </m:e>
                      </m:acc>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𝑋</m:t>
                          </m:r>
                        </m:e>
                        <m:sub>
                          <m:r>
                            <a:rPr lang="en-US" sz="2000" i="1">
                              <a:latin typeface="Cambria Math" panose="02040503050406030204" pitchFamily="18" charset="0"/>
                              <a:cs typeface="Times New Roman" panose="02020603050405020304" pitchFamily="18" charset="0"/>
                            </a:rPr>
                            <m:t>0</m:t>
                          </m:r>
                        </m:sub>
                      </m:sSub>
                    </m:oMath>
                  </m:oMathPara>
                </a14:m>
                <a:endParaRPr lang="en-US" sz="2000" i="1" dirty="0"/>
              </a:p>
            </p:txBody>
          </p:sp>
        </mc:Choice>
        <mc:Fallback xmlns="">
          <p:sp>
            <p:nvSpPr>
              <p:cNvPr id="10" name="Rectangle 9"/>
              <p:cNvSpPr>
                <a:spLocks noRot="1" noChangeAspect="1" noMove="1" noResize="1" noEditPoints="1" noAdjustHandles="1" noChangeArrowheads="1" noChangeShapeType="1" noTextEdit="1"/>
              </p:cNvSpPr>
              <p:nvPr/>
            </p:nvSpPr>
            <p:spPr>
              <a:xfrm>
                <a:off x="3352800" y="3687428"/>
                <a:ext cx="3200400" cy="400110"/>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341914" y="4179029"/>
                <a:ext cx="3135086" cy="425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acc>
                        <m:accPr>
                          <m:chr m:val="̿"/>
                          <m:ctrlPr>
                            <a:rPr lang="en-US" sz="2000" i="1">
                              <a:latin typeface="Cambria Math" panose="02040503050406030204" pitchFamily="18" charset="0"/>
                            </a:rPr>
                          </m:ctrlPr>
                        </m:accPr>
                        <m:e>
                          <m:acc>
                            <m:accPr>
                              <m:chr m:val="̅"/>
                              <m:ctrlPr>
                                <a:rPr lang="en-US" sz="2000" i="1">
                                  <a:latin typeface="Cambria Math" panose="02040503050406030204" pitchFamily="18" charset="0"/>
                                  <a:cs typeface="Times New Roman" panose="02020603050405020304" pitchFamily="18" charset="0"/>
                                </a:rPr>
                              </m:ctrlPr>
                            </m:acc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𝑦</m:t>
                                  </m:r>
                                </m:e>
                                <m:sub>
                                  <m:r>
                                    <a:rPr lang="en-US" sz="2000" i="1">
                                      <a:latin typeface="Cambria Math" panose="02040503050406030204" pitchFamily="18" charset="0"/>
                                      <a:cs typeface="Times New Roman" panose="02020603050405020304" pitchFamily="18" charset="0"/>
                                    </a:rPr>
                                    <m:t>0</m:t>
                                  </m:r>
                                </m:sub>
                              </m:sSub>
                            </m:e>
                          </m:acc>
                          <m:r>
                            <a:rPr lang="en-US" sz="2000" i="1">
                              <a:latin typeface="Cambria Math" panose="02040503050406030204" pitchFamily="18" charset="0"/>
                              <a:cs typeface="Times New Roman" panose="02020603050405020304" pitchFamily="18" charset="0"/>
                            </a:rPr>
                            <m:t>+</m:t>
                          </m:r>
                          <m:acc>
                            <m:accPr>
                              <m:chr m:val="̅"/>
                              <m:ctrlPr>
                                <a:rPr lang="en-US" sz="2000" i="1">
                                  <a:latin typeface="Cambria Math" panose="02040503050406030204" pitchFamily="18" charset="0"/>
                                  <a:cs typeface="Times New Roman" panose="02020603050405020304" pitchFamily="18" charset="0"/>
                                </a:rPr>
                              </m:ctrlPr>
                            </m:acc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𝑦</m:t>
                                  </m:r>
                                </m:e>
                                <m:sub>
                                  <m:r>
                                    <a:rPr lang="en-US" sz="2000" i="1">
                                      <a:latin typeface="Cambria Math" panose="02040503050406030204" pitchFamily="18" charset="0"/>
                                      <a:cs typeface="Times New Roman" panose="02020603050405020304" pitchFamily="18" charset="0"/>
                                    </a:rPr>
                                    <m:t>5</m:t>
                                  </m:r>
                                </m:sub>
                              </m:sSub>
                            </m:e>
                          </m:acc>
                          <m:r>
                            <a:rPr lang="en-US" sz="2000" i="1">
                              <a:latin typeface="Cambria Math" panose="02040503050406030204" pitchFamily="18" charset="0"/>
                              <a:cs typeface="Times New Roman" panose="02020603050405020304" pitchFamily="18" charset="0"/>
                            </a:rPr>
                            <m:t>+</m:t>
                          </m:r>
                          <m:acc>
                            <m:accPr>
                              <m:chr m:val="̅"/>
                              <m:ctrlPr>
                                <a:rPr lang="en-US" sz="2000" i="1">
                                  <a:latin typeface="Cambria Math" panose="02040503050406030204" pitchFamily="18" charset="0"/>
                                  <a:cs typeface="Times New Roman" panose="02020603050405020304" pitchFamily="18" charset="0"/>
                                </a:rPr>
                              </m:ctrlPr>
                            </m:acc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𝑦</m:t>
                                  </m:r>
                                </m:e>
                                <m:sub>
                                  <m:r>
                                    <a:rPr lang="en-US" sz="2000" i="1">
                                      <a:latin typeface="Cambria Math" panose="02040503050406030204" pitchFamily="18" charset="0"/>
                                      <a:cs typeface="Times New Roman" panose="02020603050405020304" pitchFamily="18" charset="0"/>
                                    </a:rPr>
                                    <m:t>1</m:t>
                                  </m:r>
                                </m:sub>
                              </m:sSub>
                            </m:e>
                          </m:acc>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0</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4</m:t>
                                  </m:r>
                                </m:sub>
                              </m:sSub>
                            </m:e>
                          </m:acc>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𝑋</m:t>
                              </m:r>
                            </m:e>
                            <m:sub>
                              <m:r>
                                <a:rPr lang="en-US" sz="2000" i="1">
                                  <a:latin typeface="Cambria Math" panose="02040503050406030204" pitchFamily="18" charset="0"/>
                                  <a:cs typeface="Times New Roman" panose="02020603050405020304" pitchFamily="18" charset="0"/>
                                </a:rPr>
                                <m:t>0</m:t>
                              </m:r>
                            </m:sub>
                          </m:sSub>
                        </m:e>
                      </m:acc>
                    </m:oMath>
                  </m:oMathPara>
                </a14:m>
                <a:endParaRPr lang="en-US" sz="2000" i="1" dirty="0"/>
              </a:p>
            </p:txBody>
          </p:sp>
        </mc:Choice>
        <mc:Fallback xmlns="">
          <p:sp>
            <p:nvSpPr>
              <p:cNvPr id="11" name="Rectangle 10"/>
              <p:cNvSpPr>
                <a:spLocks noRot="1" noChangeAspect="1" noMove="1" noResize="1" noEditPoints="1" noAdjustHandles="1" noChangeArrowheads="1" noChangeShapeType="1" noTextEdit="1"/>
              </p:cNvSpPr>
              <p:nvPr/>
            </p:nvSpPr>
            <p:spPr>
              <a:xfrm>
                <a:off x="3341914" y="4179029"/>
                <a:ext cx="3135086" cy="425886"/>
              </a:xfrm>
              <a:prstGeom prst="rect">
                <a:avLst/>
              </a:prstGeom>
              <a:blipFill>
                <a:blip r:embed="rId7"/>
                <a:stretch>
                  <a:fillRect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3352800" y="4648200"/>
                <a:ext cx="2743200" cy="43980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𝑦</m:t>
                              </m:r>
                            </m:e>
                            <m:sub>
                              <m:r>
                                <a:rPr lang="en-US" sz="2000" i="1">
                                  <a:latin typeface="Cambria Math" panose="02040503050406030204" pitchFamily="18" charset="0"/>
                                  <a:cs typeface="Times New Roman" panose="02020603050405020304" pitchFamily="18" charset="0"/>
                                </a:rPr>
                                <m:t>0</m:t>
                              </m:r>
                            </m:sub>
                          </m:sSub>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𝑦</m:t>
                              </m:r>
                            </m:e>
                            <m:sub>
                              <m:r>
                                <a:rPr lang="en-US" sz="2000" i="1">
                                  <a:latin typeface="Cambria Math" panose="02040503050406030204" pitchFamily="18" charset="0"/>
                                  <a:cs typeface="Times New Roman" panose="02020603050405020304" pitchFamily="18" charset="0"/>
                                </a:rPr>
                                <m:t>5</m:t>
                              </m:r>
                            </m:sub>
                          </m:sSub>
                          <m:d>
                            <m:dPr>
                              <m:ctrlPr>
                                <a:rPr lang="en-US" sz="2000" i="1">
                                  <a:latin typeface="Cambria Math" panose="02040503050406030204" pitchFamily="18" charset="0"/>
                                  <a:cs typeface="Times New Roman" panose="02020603050405020304" pitchFamily="18" charset="0"/>
                                </a:rPr>
                              </m:ctrlPr>
                            </m:dPr>
                            <m:e>
                              <m:acc>
                                <m:accPr>
                                  <m:chr m:val="̅"/>
                                  <m:ctrlPr>
                                    <a:rPr lang="en-US" sz="2000" i="1">
                                      <a:latin typeface="Cambria Math" panose="02040503050406030204" pitchFamily="18" charset="0"/>
                                      <a:cs typeface="Times New Roman" panose="02020603050405020304" pitchFamily="18" charset="0"/>
                                    </a:rPr>
                                  </m:ctrlPr>
                                </m:accPr>
                                <m:e>
                                  <m:acc>
                                    <m:accPr>
                                      <m:chr m:val="̅"/>
                                      <m:ctrlPr>
                                        <a:rPr lang="en-US" sz="2000" i="1">
                                          <a:latin typeface="Cambria Math" panose="02040503050406030204" pitchFamily="18" charset="0"/>
                                          <a:cs typeface="Times New Roman" panose="02020603050405020304" pitchFamily="18" charset="0"/>
                                        </a:rPr>
                                      </m:ctrlPr>
                                    </m:acc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𝑦</m:t>
                                          </m:r>
                                        </m:e>
                                        <m:sub>
                                          <m:r>
                                            <a:rPr lang="en-US" sz="2000" i="1">
                                              <a:latin typeface="Cambria Math" panose="02040503050406030204" pitchFamily="18" charset="0"/>
                                              <a:cs typeface="Times New Roman" panose="02020603050405020304" pitchFamily="18" charset="0"/>
                                            </a:rPr>
                                            <m:t>1</m:t>
                                          </m:r>
                                        </m:sub>
                                      </m:sSub>
                                    </m:e>
                                  </m:acc>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0</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4</m:t>
                                          </m:r>
                                        </m:sub>
                                      </m:sSub>
                                    </m:e>
                                  </m:acc>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𝑋</m:t>
                                      </m:r>
                                    </m:e>
                                    <m:sub>
                                      <m:r>
                                        <a:rPr lang="en-US" sz="2000" i="1">
                                          <a:latin typeface="Cambria Math" panose="02040503050406030204" pitchFamily="18" charset="0"/>
                                          <a:cs typeface="Times New Roman" panose="02020603050405020304" pitchFamily="18" charset="0"/>
                                        </a:rPr>
                                        <m:t>0</m:t>
                                      </m:r>
                                    </m:sub>
                                  </m:sSub>
                                </m:e>
                              </m:acc>
                            </m:e>
                          </m:d>
                        </m:e>
                      </m:acc>
                    </m:oMath>
                  </m:oMathPara>
                </a14:m>
                <a:endParaRPr lang="en-US" sz="2000" i="1" dirty="0"/>
              </a:p>
            </p:txBody>
          </p:sp>
        </mc:Choice>
        <mc:Fallback xmlns="">
          <p:sp>
            <p:nvSpPr>
              <p:cNvPr id="13" name="Rectangle 12"/>
              <p:cNvSpPr>
                <a:spLocks noRot="1" noChangeAspect="1" noMove="1" noResize="1" noEditPoints="1" noAdjustHandles="1" noChangeArrowheads="1" noChangeShapeType="1" noTextEdit="1"/>
              </p:cNvSpPr>
              <p:nvPr/>
            </p:nvSpPr>
            <p:spPr>
              <a:xfrm>
                <a:off x="3352800" y="4648200"/>
                <a:ext cx="2743200" cy="439800"/>
              </a:xfrm>
              <a:prstGeom prst="rect">
                <a:avLst/>
              </a:prstGeom>
              <a:blipFill>
                <a:blip r:embed="rId8"/>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3341914" y="5088000"/>
                <a:ext cx="2590800" cy="43980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𝑦</m:t>
                              </m:r>
                            </m:e>
                            <m:sub>
                              <m:r>
                                <a:rPr lang="en-US" sz="2000" i="1">
                                  <a:latin typeface="Cambria Math" panose="02040503050406030204" pitchFamily="18" charset="0"/>
                                  <a:cs typeface="Times New Roman" panose="02020603050405020304" pitchFamily="18" charset="0"/>
                                </a:rPr>
                                <m:t>0</m:t>
                              </m:r>
                            </m:sub>
                          </m:sSub>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𝑦</m:t>
                              </m:r>
                            </m:e>
                            <m:sub>
                              <m:r>
                                <a:rPr lang="en-US" sz="2000" i="1">
                                  <a:latin typeface="Cambria Math" panose="02040503050406030204" pitchFamily="18" charset="0"/>
                                  <a:cs typeface="Times New Roman" panose="02020603050405020304" pitchFamily="18" charset="0"/>
                                </a:rPr>
                                <m:t>5</m:t>
                              </m:r>
                            </m:sub>
                          </m:sSub>
                          <m:d>
                            <m:dPr>
                              <m:ctrlPr>
                                <a:rPr lang="en-US" sz="2000" i="1">
                                  <a:latin typeface="Cambria Math" panose="02040503050406030204" pitchFamily="18" charset="0"/>
                                  <a:cs typeface="Times New Roman" panose="02020603050405020304" pitchFamily="18" charset="0"/>
                                </a:rPr>
                              </m:ctrlPr>
                            </m:dPr>
                            <m:e>
                              <m:acc>
                                <m:accPr>
                                  <m:chr m:val="̅"/>
                                  <m:ctrlPr>
                                    <a:rPr lang="en-US" sz="2000" i="1">
                                      <a:latin typeface="Cambria Math" panose="02040503050406030204" pitchFamily="18" charset="0"/>
                                      <a:cs typeface="Times New Roman" panose="02020603050405020304" pitchFamily="18" charset="0"/>
                                    </a:rPr>
                                  </m:ctrlPr>
                                </m:accPr>
                                <m:e>
                                  <m:acc>
                                    <m:accPr>
                                      <m:chr m:val="̅"/>
                                      <m:ctrlPr>
                                        <a:rPr lang="en-US" sz="2000" i="1">
                                          <a:latin typeface="Cambria Math" panose="02040503050406030204" pitchFamily="18" charset="0"/>
                                          <a:cs typeface="Times New Roman" panose="02020603050405020304" pitchFamily="18" charset="0"/>
                                        </a:rPr>
                                      </m:ctrlPr>
                                    </m:acc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𝑦</m:t>
                                          </m:r>
                                        </m:e>
                                        <m:sub>
                                          <m:r>
                                            <a:rPr lang="en-US" sz="2000" i="1">
                                              <a:latin typeface="Cambria Math" panose="02040503050406030204" pitchFamily="18" charset="0"/>
                                              <a:cs typeface="Times New Roman" panose="02020603050405020304" pitchFamily="18" charset="0"/>
                                            </a:rPr>
                                            <m:t>1</m:t>
                                          </m:r>
                                        </m:sub>
                                      </m:sSub>
                                    </m:e>
                                  </m:acc>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0</m:t>
                                      </m:r>
                                    </m:sub>
                                  </m:sSub>
                                </m:e>
                              </m:acc>
                            </m:e>
                          </m:d>
                          <m:d>
                            <m:dPr>
                              <m:ctrlPr>
                                <a:rPr lang="en-US" sz="2000" i="1">
                                  <a:latin typeface="Cambria Math" panose="02040503050406030204" pitchFamily="18" charset="0"/>
                                  <a:cs typeface="Times New Roman" panose="02020603050405020304" pitchFamily="18" charset="0"/>
                                </a:rPr>
                              </m:ctrlPr>
                            </m:dPr>
                            <m:e>
                              <m:acc>
                                <m:accPr>
                                  <m:chr m:val="̅"/>
                                  <m:ctrlPr>
                                    <a:rPr lang="en-US" sz="2000" i="1">
                                      <a:latin typeface="Cambria Math" panose="02040503050406030204" pitchFamily="18" charset="0"/>
                                      <a:cs typeface="Times New Roman" panose="02020603050405020304" pitchFamily="18" charset="0"/>
                                    </a:rPr>
                                  </m:ctrlPr>
                                </m:accPr>
                                <m:e>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4</m:t>
                                          </m:r>
                                        </m:sub>
                                      </m:sSub>
                                    </m:e>
                                  </m:acc>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𝑋</m:t>
                                      </m:r>
                                    </m:e>
                                    <m:sub>
                                      <m:r>
                                        <a:rPr lang="en-US" sz="2000" i="1">
                                          <a:latin typeface="Cambria Math" panose="02040503050406030204" pitchFamily="18" charset="0"/>
                                          <a:cs typeface="Times New Roman" panose="02020603050405020304" pitchFamily="18" charset="0"/>
                                        </a:rPr>
                                        <m:t>0</m:t>
                                      </m:r>
                                    </m:sub>
                                  </m:sSub>
                                </m:e>
                              </m:acc>
                            </m:e>
                          </m:d>
                        </m:e>
                      </m:acc>
                    </m:oMath>
                  </m:oMathPara>
                </a14:m>
                <a:endParaRPr lang="en-US" sz="2000" i="1" dirty="0"/>
              </a:p>
            </p:txBody>
          </p:sp>
        </mc:Choice>
        <mc:Fallback xmlns="">
          <p:sp>
            <p:nvSpPr>
              <p:cNvPr id="14" name="Rectangle 13"/>
              <p:cNvSpPr>
                <a:spLocks noRot="1" noChangeAspect="1" noMove="1" noResize="1" noEditPoints="1" noAdjustHandles="1" noChangeArrowheads="1" noChangeShapeType="1" noTextEdit="1"/>
              </p:cNvSpPr>
              <p:nvPr/>
            </p:nvSpPr>
            <p:spPr>
              <a:xfrm>
                <a:off x="3341914" y="5088000"/>
                <a:ext cx="2590800" cy="439800"/>
              </a:xfrm>
              <a:prstGeom prst="rect">
                <a:avLst/>
              </a:prstGeom>
              <a:blipFill>
                <a:blip r:embed="rId9"/>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3352800" y="5568715"/>
                <a:ext cx="3200400" cy="43980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𝑦</m:t>
                              </m:r>
                            </m:e>
                            <m:sub>
                              <m:r>
                                <a:rPr lang="en-US" sz="2000" i="1">
                                  <a:latin typeface="Cambria Math" panose="02040503050406030204" pitchFamily="18" charset="0"/>
                                  <a:cs typeface="Times New Roman" panose="02020603050405020304" pitchFamily="18" charset="0"/>
                                </a:rPr>
                                <m:t>0</m:t>
                              </m:r>
                            </m:sub>
                          </m:sSub>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𝑦</m:t>
                              </m:r>
                            </m:e>
                            <m:sub>
                              <m:r>
                                <a:rPr lang="en-US" sz="2000" i="1">
                                  <a:latin typeface="Cambria Math" panose="02040503050406030204" pitchFamily="18" charset="0"/>
                                  <a:cs typeface="Times New Roman" panose="02020603050405020304" pitchFamily="18" charset="0"/>
                                </a:rPr>
                                <m:t>5</m:t>
                              </m:r>
                            </m:sub>
                          </m:sSub>
                          <m:d>
                            <m:dPr>
                              <m:ctrlPr>
                                <a:rPr lang="en-US" sz="2000" i="1">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𝑦</m:t>
                                  </m:r>
                                </m:e>
                                <m:sub>
                                  <m:r>
                                    <a:rPr lang="en-US" sz="2000" i="1">
                                      <a:latin typeface="Cambria Math" panose="02040503050406030204" pitchFamily="18" charset="0"/>
                                      <a:cs typeface="Times New Roman" panose="02020603050405020304" pitchFamily="18" charset="0"/>
                                    </a:rPr>
                                    <m:t>1</m:t>
                                  </m:r>
                                </m:sub>
                              </m:sSub>
                              <m:r>
                                <a:rPr lang="en-US" sz="2000" i="1">
                                  <a:latin typeface="Cambria Math" panose="02040503050406030204" pitchFamily="18" charset="0"/>
                                  <a:cs typeface="Times New Roman" panose="02020603050405020304" pitchFamily="18" charset="0"/>
                                </a:rPr>
                                <m:t>+</m:t>
                              </m:r>
                              <m:acc>
                                <m:accPr>
                                  <m:chr m:val="̅"/>
                                  <m:ctrlPr>
                                    <a:rPr lang="en-US" sz="2000" i="1">
                                      <a:latin typeface="Cambria Math" panose="02040503050406030204" pitchFamily="18" charset="0"/>
                                      <a:cs typeface="Times New Roman" panose="02020603050405020304" pitchFamily="18" charset="0"/>
                                    </a:rPr>
                                  </m:ctrlPr>
                                </m:acc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𝑋</m:t>
                                      </m:r>
                                    </m:e>
                                    <m:sub>
                                      <m:r>
                                        <a:rPr lang="en-US" sz="2000" i="1">
                                          <a:latin typeface="Cambria Math" panose="02040503050406030204" pitchFamily="18" charset="0"/>
                                          <a:cs typeface="Times New Roman" panose="02020603050405020304" pitchFamily="18" charset="0"/>
                                        </a:rPr>
                                        <m:t>0</m:t>
                                      </m:r>
                                    </m:sub>
                                  </m:sSub>
                                </m:e>
                              </m:acc>
                            </m:e>
                          </m:d>
                          <m:d>
                            <m:dPr>
                              <m:ctrlPr>
                                <a:rPr lang="en-US" sz="2000" i="1">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𝑦</m:t>
                                  </m:r>
                                </m:e>
                                <m:sub>
                                  <m:r>
                                    <a:rPr lang="en-US" sz="2000" i="1">
                                      <a:latin typeface="Cambria Math" panose="02040503050406030204" pitchFamily="18" charset="0"/>
                                      <a:cs typeface="Times New Roman" panose="02020603050405020304" pitchFamily="18" charset="0"/>
                                    </a:rPr>
                                    <m:t>4</m:t>
                                  </m:r>
                                </m:sub>
                              </m:sSub>
                              <m:r>
                                <a:rPr lang="en-US" sz="2000" i="1">
                                  <a:latin typeface="Cambria Math" panose="02040503050406030204" pitchFamily="18" charset="0"/>
                                  <a:cs typeface="Times New Roman" panose="02020603050405020304" pitchFamily="18" charset="0"/>
                                </a:rPr>
                                <m:t>+</m:t>
                              </m:r>
                              <m:acc>
                                <m:accPr>
                                  <m:chr m:val="̅"/>
                                  <m:ctrlPr>
                                    <a:rPr lang="en-US" sz="2000" i="1">
                                      <a:latin typeface="Cambria Math" panose="02040503050406030204" pitchFamily="18" charset="0"/>
                                      <a:cs typeface="Times New Roman" panose="02020603050405020304" pitchFamily="18" charset="0"/>
                                    </a:rPr>
                                  </m:ctrlPr>
                                </m:acc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𝑋</m:t>
                                      </m:r>
                                    </m:e>
                                    <m:sub>
                                      <m:r>
                                        <a:rPr lang="en-US" sz="2000" i="1">
                                          <a:latin typeface="Cambria Math" panose="02040503050406030204" pitchFamily="18" charset="0"/>
                                          <a:cs typeface="Times New Roman" panose="02020603050405020304" pitchFamily="18" charset="0"/>
                                        </a:rPr>
                                        <m:t>0</m:t>
                                      </m:r>
                                    </m:sub>
                                  </m:sSub>
                                </m:e>
                              </m:acc>
                            </m:e>
                          </m:d>
                        </m:e>
                      </m:acc>
                    </m:oMath>
                  </m:oMathPara>
                </a14:m>
                <a:endParaRPr lang="en-US" sz="2000" i="1" dirty="0"/>
              </a:p>
            </p:txBody>
          </p:sp>
        </mc:Choice>
        <mc:Fallback xmlns="">
          <p:sp>
            <p:nvSpPr>
              <p:cNvPr id="15" name="Rectangle 14"/>
              <p:cNvSpPr>
                <a:spLocks noRot="1" noChangeAspect="1" noMove="1" noResize="1" noEditPoints="1" noAdjustHandles="1" noChangeArrowheads="1" noChangeShapeType="1" noTextEdit="1"/>
              </p:cNvSpPr>
              <p:nvPr/>
            </p:nvSpPr>
            <p:spPr>
              <a:xfrm>
                <a:off x="3352800" y="5568715"/>
                <a:ext cx="3200400" cy="439800"/>
              </a:xfrm>
              <a:prstGeom prst="rect">
                <a:avLst/>
              </a:prstGeom>
              <a:blipFill>
                <a:blip r:embed="rId10"/>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3341914" y="6008515"/>
                <a:ext cx="2449286" cy="43980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𝑦</m:t>
                              </m:r>
                            </m:e>
                            <m:sub>
                              <m:r>
                                <a:rPr lang="en-US" sz="2000" i="1">
                                  <a:latin typeface="Cambria Math" panose="02040503050406030204" pitchFamily="18" charset="0"/>
                                  <a:cs typeface="Times New Roman" panose="02020603050405020304" pitchFamily="18" charset="0"/>
                                </a:rPr>
                                <m:t>0</m:t>
                              </m:r>
                            </m:sub>
                          </m:sSub>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𝑦</m:t>
                              </m:r>
                            </m:e>
                            <m:sub>
                              <m:r>
                                <a:rPr lang="en-US" sz="2000" i="1">
                                  <a:latin typeface="Cambria Math" panose="02040503050406030204" pitchFamily="18" charset="0"/>
                                  <a:cs typeface="Times New Roman" panose="02020603050405020304" pitchFamily="18" charset="0"/>
                                </a:rPr>
                                <m:t>5</m:t>
                              </m:r>
                            </m:sub>
                          </m:sSub>
                          <m:d>
                            <m:dPr>
                              <m:ctrlPr>
                                <a:rPr lang="en-US" sz="2000" i="1">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𝑦</m:t>
                                  </m:r>
                                </m:e>
                                <m:sub>
                                  <m:r>
                                    <a:rPr lang="en-US" sz="2000" i="1">
                                      <a:latin typeface="Cambria Math" panose="02040503050406030204" pitchFamily="18" charset="0"/>
                                      <a:cs typeface="Times New Roman" panose="02020603050405020304" pitchFamily="18" charset="0"/>
                                    </a:rPr>
                                    <m:t>1</m:t>
                                  </m:r>
                                </m:sub>
                              </m:sSub>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𝑦</m:t>
                                  </m:r>
                                </m:e>
                                <m:sub>
                                  <m:r>
                                    <a:rPr lang="en-US" sz="2000" i="1">
                                      <a:latin typeface="Cambria Math" panose="02040503050406030204" pitchFamily="18" charset="0"/>
                                      <a:cs typeface="Times New Roman" panose="02020603050405020304" pitchFamily="18" charset="0"/>
                                    </a:rPr>
                                    <m:t>4</m:t>
                                  </m:r>
                                </m:sub>
                              </m:sSub>
                              <m:r>
                                <a:rPr lang="en-US" sz="2000" i="1">
                                  <a:latin typeface="Cambria Math" panose="02040503050406030204" pitchFamily="18" charset="0"/>
                                  <a:cs typeface="Times New Roman" panose="02020603050405020304" pitchFamily="18" charset="0"/>
                                </a:rPr>
                                <m:t>+</m:t>
                              </m:r>
                              <m:acc>
                                <m:accPr>
                                  <m:chr m:val="̅"/>
                                  <m:ctrlPr>
                                    <a:rPr lang="en-US" sz="2000" i="1">
                                      <a:latin typeface="Cambria Math" panose="02040503050406030204" pitchFamily="18" charset="0"/>
                                      <a:cs typeface="Times New Roman" panose="02020603050405020304" pitchFamily="18" charset="0"/>
                                    </a:rPr>
                                  </m:ctrlPr>
                                </m:acc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𝑋</m:t>
                                      </m:r>
                                    </m:e>
                                    <m:sub>
                                      <m:r>
                                        <a:rPr lang="en-US" sz="2000" i="1">
                                          <a:latin typeface="Cambria Math" panose="02040503050406030204" pitchFamily="18" charset="0"/>
                                          <a:cs typeface="Times New Roman" panose="02020603050405020304" pitchFamily="18" charset="0"/>
                                        </a:rPr>
                                        <m:t>0</m:t>
                                      </m:r>
                                    </m:sub>
                                  </m:sSub>
                                </m:e>
                              </m:acc>
                            </m:e>
                          </m:d>
                        </m:e>
                      </m:acc>
                    </m:oMath>
                  </m:oMathPara>
                </a14:m>
                <a:endParaRPr lang="en-US" sz="2000" i="1" dirty="0"/>
              </a:p>
            </p:txBody>
          </p:sp>
        </mc:Choice>
        <mc:Fallback xmlns="">
          <p:sp>
            <p:nvSpPr>
              <p:cNvPr id="16" name="Rectangle 15"/>
              <p:cNvSpPr>
                <a:spLocks noRot="1" noChangeAspect="1" noMove="1" noResize="1" noEditPoints="1" noAdjustHandles="1" noChangeArrowheads="1" noChangeShapeType="1" noTextEdit="1"/>
              </p:cNvSpPr>
              <p:nvPr/>
            </p:nvSpPr>
            <p:spPr>
              <a:xfrm>
                <a:off x="3341914" y="6008515"/>
                <a:ext cx="2449286" cy="439800"/>
              </a:xfrm>
              <a:prstGeom prst="rect">
                <a:avLst/>
              </a:prstGeom>
              <a:blipFill>
                <a:blip r:embed="rId11"/>
                <a:stretch>
                  <a:fillRect b="-8333"/>
                </a:stretch>
              </a:blipFill>
            </p:spPr>
            <p:txBody>
              <a:bodyPr/>
              <a:lstStyle/>
              <a:p>
                <a:r>
                  <a:rPr lang="en-US">
                    <a:noFill/>
                  </a:rPr>
                  <a:t> </a:t>
                </a:r>
              </a:p>
            </p:txBody>
          </p:sp>
        </mc:Fallback>
      </mc:AlternateContent>
    </p:spTree>
    <p:extLst>
      <p:ext uri="{BB962C8B-B14F-4D97-AF65-F5344CB8AC3E}">
        <p14:creationId xmlns:p14="http://schemas.microsoft.com/office/powerpoint/2010/main" val="143050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arn(inVertical)">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inVertical)">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arn(inVertic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arn(inVertical)">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barn(inVertical)">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barn(inVertical)">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barn(inVertical)">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barn(inVertical)">
                                      <p:cBhvr>
                                        <p:cTn id="56" dur="500"/>
                                        <p:tgtEl>
                                          <p:spTgt spid="16"/>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barn(inVertical)">
                                      <p:cBhvr>
                                        <p:cTn id="6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2" grpId="0" animBg="1"/>
      <p:bldP spid="9" grpId="0" animBg="1"/>
      <p:bldP spid="3" grpId="0" animBg="1"/>
      <p:bldP spid="10" grpId="0" animBg="1"/>
      <p:bldP spid="11" grpId="0" animBg="1"/>
      <p:bldP spid="13" grpId="0" animBg="1"/>
      <p:bldP spid="14" grpId="0" animBg="1"/>
      <p:bldP spid="15" grpId="0" animBg="1"/>
      <p:bldP spid="1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83" y="161228"/>
            <a:ext cx="8229600" cy="563562"/>
          </a:xfrm>
        </p:spPr>
        <p:txBody>
          <a:bodyPr>
            <a:noAutofit/>
          </a:bodyPr>
          <a:lstStyle/>
          <a:p>
            <a:pPr algn="l"/>
            <a:r>
              <a:rPr lang="en-US" sz="3200" b="1" dirty="0">
                <a:solidFill>
                  <a:srgbClr val="C00000"/>
                </a:solidFill>
                <a:latin typeface="Times New Roman" panose="02020603050405020304" pitchFamily="18" charset="0"/>
                <a:cs typeface="Times New Roman" panose="02020603050405020304" pitchFamily="18" charset="0"/>
              </a:rPr>
              <a:t>4. Mạch </a:t>
            </a:r>
            <a:r>
              <a:rPr lang="en-US" sz="3200" b="1" dirty="0" err="1">
                <a:solidFill>
                  <a:srgbClr val="C00000"/>
                </a:solidFill>
                <a:latin typeface="Times New Roman" panose="02020603050405020304" pitchFamily="18" charset="0"/>
                <a:cs typeface="Times New Roman" panose="02020603050405020304" pitchFamily="18" charset="0"/>
              </a:rPr>
              <a:t>dồn</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kênh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smtClean="0">
                <a:solidFill>
                  <a:srgbClr val="C00000"/>
                </a:solidFill>
                <a:latin typeface="Times New Roman" panose="02020603050405020304" pitchFamily="18" charset="0"/>
                <a:cs typeface="Times New Roman" panose="02020603050405020304" pitchFamily="18" charset="0"/>
              </a:rPr>
              <a:t>- MUX (1)</a:t>
            </a:r>
            <a:endParaRPr lang="en-US" sz="3200" dirty="0">
              <a:solidFill>
                <a:srgbClr val="C0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A8707075-541A-4CB2-8C7D-C1C20183CA57}" type="slidenum">
              <a:rPr lang="en-US" smtClean="0"/>
              <a:pPr/>
              <a:t>86</a:t>
            </a:fld>
            <a:endParaRPr lang="en-US" dirty="0"/>
          </a:p>
        </p:txBody>
      </p:sp>
      <p:sp>
        <p:nvSpPr>
          <p:cNvPr id="5" name="Rectangle 4"/>
          <p:cNvSpPr/>
          <p:nvPr/>
        </p:nvSpPr>
        <p:spPr>
          <a:xfrm>
            <a:off x="1242780" y="980010"/>
            <a:ext cx="3017173" cy="523220"/>
          </a:xfrm>
          <a:prstGeom prst="rect">
            <a:avLst/>
          </a:prstGeom>
        </p:spPr>
        <p:txBody>
          <a:bodyPr wrap="none">
            <a:spAutoFit/>
          </a:bodyPr>
          <a:lstStyle/>
          <a:p>
            <a:pPr marL="342900" indent="-342900">
              <a:buFont typeface="Wingdings" panose="05000000000000000000" pitchFamily="2" charset="2"/>
              <a:buChar char="v"/>
            </a:pPr>
            <a:r>
              <a:rPr lang="en-US" sz="2800" b="1" dirty="0" smtClean="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Cấu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trúc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chung</a:t>
            </a:r>
            <a:endParaRPr lang="en-US" sz="2800" b="1" dirty="0">
              <a:latin typeface="Times New Roman" panose="02020603050405020304" pitchFamily="18" charset="0"/>
              <a:cs typeface="Times New Roman" panose="02020603050405020304" pitchFamily="18" charset="0"/>
            </a:endParaRPr>
          </a:p>
        </p:txBody>
      </p:sp>
      <p:grpSp>
        <p:nvGrpSpPr>
          <p:cNvPr id="6" name="Group 26"/>
          <p:cNvGrpSpPr>
            <a:grpSpLocks/>
          </p:cNvGrpSpPr>
          <p:nvPr/>
        </p:nvGrpSpPr>
        <p:grpSpPr bwMode="auto">
          <a:xfrm>
            <a:off x="1856445" y="2819401"/>
            <a:ext cx="3733939" cy="2867027"/>
            <a:chOff x="3435" y="1581"/>
            <a:chExt cx="4951" cy="3405"/>
          </a:xfrm>
        </p:grpSpPr>
        <p:sp>
          <p:nvSpPr>
            <p:cNvPr id="7" name="Rectangle 27"/>
            <p:cNvSpPr>
              <a:spLocks noChangeArrowheads="1"/>
            </p:cNvSpPr>
            <p:nvPr/>
          </p:nvSpPr>
          <p:spPr bwMode="auto">
            <a:xfrm>
              <a:off x="5280" y="1581"/>
              <a:ext cx="1545" cy="2250"/>
            </a:xfrm>
            <a:prstGeom prst="rect">
              <a:avLst/>
            </a:prstGeom>
            <a:solidFill>
              <a:srgbClr val="FFFFFF"/>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 name="AutoShape 28"/>
            <p:cNvSpPr>
              <a:spLocks noChangeShapeType="1"/>
            </p:cNvSpPr>
            <p:nvPr/>
          </p:nvSpPr>
          <p:spPr bwMode="auto">
            <a:xfrm>
              <a:off x="4365" y="1956"/>
              <a:ext cx="1305" cy="0"/>
            </a:xfrm>
            <a:prstGeom prst="straightConnector1">
              <a:avLst/>
            </a:prstGeom>
            <a:noFill/>
            <a:ln w="28575">
              <a:solidFill>
                <a:srgbClr val="000000"/>
              </a:solidFill>
              <a:round/>
              <a:headEnd/>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9"/>
            <p:cNvSpPr>
              <a:spLocks noChangeShapeType="1"/>
            </p:cNvSpPr>
            <p:nvPr/>
          </p:nvSpPr>
          <p:spPr bwMode="auto">
            <a:xfrm>
              <a:off x="4365" y="2241"/>
              <a:ext cx="1305" cy="0"/>
            </a:xfrm>
            <a:prstGeom prst="straightConnector1">
              <a:avLst/>
            </a:prstGeom>
            <a:noFill/>
            <a:ln w="28575">
              <a:solidFill>
                <a:srgbClr val="000000"/>
              </a:solidFill>
              <a:round/>
              <a:headEnd/>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30"/>
            <p:cNvSpPr>
              <a:spLocks noChangeShapeType="1"/>
            </p:cNvSpPr>
            <p:nvPr/>
          </p:nvSpPr>
          <p:spPr bwMode="auto">
            <a:xfrm>
              <a:off x="4365" y="3456"/>
              <a:ext cx="1305" cy="0"/>
            </a:xfrm>
            <a:prstGeom prst="straightConnector1">
              <a:avLst/>
            </a:prstGeom>
            <a:noFill/>
            <a:ln w="28575">
              <a:solidFill>
                <a:srgbClr val="000000"/>
              </a:solidFill>
              <a:round/>
              <a:headEnd/>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31"/>
            <p:cNvSpPr>
              <a:spLocks noChangeShapeType="1"/>
            </p:cNvSpPr>
            <p:nvPr/>
          </p:nvSpPr>
          <p:spPr bwMode="auto">
            <a:xfrm>
              <a:off x="6555" y="2691"/>
              <a:ext cx="1305" cy="0"/>
            </a:xfrm>
            <a:prstGeom prst="straightConnector1">
              <a:avLst/>
            </a:prstGeom>
            <a:noFill/>
            <a:ln w="28575">
              <a:solidFill>
                <a:srgbClr val="000000"/>
              </a:solidFill>
              <a:round/>
              <a:headEnd type="oval"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32"/>
            <p:cNvSpPr>
              <a:spLocks noChangeShapeType="1"/>
            </p:cNvSpPr>
            <p:nvPr/>
          </p:nvSpPr>
          <p:spPr bwMode="auto">
            <a:xfrm>
              <a:off x="5670" y="1956"/>
              <a:ext cx="885" cy="735"/>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33"/>
            <p:cNvSpPr>
              <a:spLocks noChangeShapeType="1"/>
            </p:cNvSpPr>
            <p:nvPr/>
          </p:nvSpPr>
          <p:spPr bwMode="auto">
            <a:xfrm flipH="1" flipV="1">
              <a:off x="5670" y="2241"/>
              <a:ext cx="885" cy="450"/>
            </a:xfrm>
            <a:prstGeom prst="straightConnector1">
              <a:avLst/>
            </a:prstGeom>
            <a:noFill/>
            <a:ln w="28575">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34"/>
            <p:cNvSpPr>
              <a:spLocks noChangeShapeType="1"/>
            </p:cNvSpPr>
            <p:nvPr/>
          </p:nvSpPr>
          <p:spPr bwMode="auto">
            <a:xfrm flipH="1">
              <a:off x="5670" y="2691"/>
              <a:ext cx="885" cy="765"/>
            </a:xfrm>
            <a:prstGeom prst="straightConnector1">
              <a:avLst/>
            </a:prstGeom>
            <a:noFill/>
            <a:ln w="28575">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35"/>
            <p:cNvSpPr>
              <a:spLocks noChangeShapeType="1"/>
            </p:cNvSpPr>
            <p:nvPr/>
          </p:nvSpPr>
          <p:spPr bwMode="auto">
            <a:xfrm>
              <a:off x="5760" y="3831"/>
              <a:ext cx="0" cy="615"/>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36"/>
            <p:cNvSpPr>
              <a:spLocks noChangeShapeType="1"/>
            </p:cNvSpPr>
            <p:nvPr/>
          </p:nvSpPr>
          <p:spPr bwMode="auto">
            <a:xfrm>
              <a:off x="6420" y="3831"/>
              <a:ext cx="0" cy="615"/>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ext Box 37"/>
            <p:cNvSpPr txBox="1">
              <a:spLocks noChangeArrowheads="1"/>
            </p:cNvSpPr>
            <p:nvPr/>
          </p:nvSpPr>
          <p:spPr bwMode="auto">
            <a:xfrm>
              <a:off x="3435" y="1711"/>
              <a:ext cx="990" cy="20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r" eaLnBrk="0" hangingPunct="0">
                <a:spcAft>
                  <a:spcPts val="0"/>
                </a:spcAft>
              </a:pPr>
              <a:r>
                <a:rPr lang="en-US" altLang="en-US" sz="1600" b="1" dirty="0">
                  <a:latin typeface="Calibri" panose="020F0502020204030204" pitchFamily="34" charset="0"/>
                </a:rPr>
                <a:t>X</a:t>
              </a:r>
              <a:r>
                <a:rPr lang="en-US" altLang="en-US" sz="1600" b="1" baseline="-25000" dirty="0">
                  <a:latin typeface="Times New Roman" panose="02020603050405020304" pitchFamily="18" charset="0"/>
                </a:rPr>
                <a:t>0</a:t>
              </a:r>
              <a:endParaRPr lang="en-US" altLang="en-US" sz="1600" b="1" dirty="0">
                <a:latin typeface="Times New Roman" panose="02020603050405020304" pitchFamily="18" charset="0"/>
              </a:endParaRPr>
            </a:p>
            <a:p>
              <a:pPr algn="r" eaLnBrk="0" hangingPunct="0">
                <a:spcAft>
                  <a:spcPts val="0"/>
                </a:spcAft>
              </a:pPr>
              <a:r>
                <a:rPr lang="en-US" altLang="en-US" sz="1600" b="1" dirty="0">
                  <a:latin typeface="Calibri" panose="020F0502020204030204" pitchFamily="34" charset="0"/>
                </a:rPr>
                <a:t>X</a:t>
              </a:r>
              <a:r>
                <a:rPr lang="en-US" altLang="en-US" sz="1600" b="1" baseline="-25000" dirty="0">
                  <a:latin typeface="Calibri" panose="020F0502020204030204" pitchFamily="34" charset="0"/>
                </a:rPr>
                <a:t>1</a:t>
              </a:r>
              <a:endParaRPr lang="en-US" altLang="en-US" sz="1600" b="1" dirty="0">
                <a:latin typeface="Times New Roman" panose="02020603050405020304" pitchFamily="18" charset="0"/>
              </a:endParaRPr>
            </a:p>
            <a:p>
              <a:pPr algn="r" eaLnBrk="0" hangingPunct="0">
                <a:spcAft>
                  <a:spcPts val="0"/>
                </a:spcAft>
              </a:pPr>
              <a:r>
                <a:rPr lang="en-US" altLang="en-US" sz="1600" b="1" dirty="0">
                  <a:latin typeface="Times New Roman" panose="02020603050405020304" pitchFamily="18" charset="0"/>
                </a:rPr>
                <a:t>...</a:t>
              </a:r>
            </a:p>
            <a:p>
              <a:pPr algn="r" eaLnBrk="0" hangingPunct="0">
                <a:spcAft>
                  <a:spcPts val="0"/>
                </a:spcAft>
              </a:pPr>
              <a:endParaRPr lang="en-US" altLang="en-US" sz="1600" b="1" dirty="0">
                <a:latin typeface="Times New Roman" panose="02020603050405020304" pitchFamily="18" charset="0"/>
              </a:endParaRPr>
            </a:p>
            <a:p>
              <a:pPr algn="r" eaLnBrk="0" hangingPunct="0">
                <a:spcAft>
                  <a:spcPts val="0"/>
                </a:spcAft>
              </a:pPr>
              <a:endParaRPr lang="en-US" altLang="en-US" sz="1600" b="1" dirty="0">
                <a:latin typeface="Times New Roman" panose="02020603050405020304" pitchFamily="18" charset="0"/>
              </a:endParaRPr>
            </a:p>
            <a:p>
              <a:pPr algn="r" eaLnBrk="0" hangingPunct="0">
                <a:spcAft>
                  <a:spcPts val="0"/>
                </a:spcAft>
              </a:pPr>
              <a:r>
                <a:rPr lang="en-US" altLang="en-US" sz="1600" b="1" dirty="0">
                  <a:latin typeface="Calibri" panose="020F0502020204030204" pitchFamily="34" charset="0"/>
                </a:rPr>
                <a:t>X</a:t>
              </a:r>
              <a:r>
                <a:rPr lang="en-US" altLang="en-US" sz="1600" b="1" baseline="-25000" dirty="0">
                  <a:latin typeface="Calibri" panose="020F0502020204030204" pitchFamily="34" charset="0"/>
                </a:rPr>
                <a:t>2</a:t>
              </a:r>
              <a:r>
                <a:rPr lang="en-US" altLang="en-US" sz="1600" b="1" baseline="30000" dirty="0">
                  <a:latin typeface="Calibri" panose="020F0502020204030204" pitchFamily="34" charset="0"/>
                </a:rPr>
                <a:t>n</a:t>
              </a:r>
              <a:r>
                <a:rPr lang="en-US" altLang="en-US" sz="1600" b="1" baseline="-25000" dirty="0">
                  <a:latin typeface="Calibri" panose="020F0502020204030204" pitchFamily="34" charset="0"/>
                </a:rPr>
                <a:t>-1</a:t>
              </a:r>
              <a:endParaRPr lang="en-US" altLang="en-US" sz="2800" b="1" dirty="0">
                <a:latin typeface="Arial" panose="020B0604020202020204" pitchFamily="34" charset="0"/>
              </a:endParaRPr>
            </a:p>
          </p:txBody>
        </p:sp>
        <p:sp>
          <p:nvSpPr>
            <p:cNvPr id="18" name="Text Box 38"/>
            <p:cNvSpPr txBox="1">
              <a:spLocks noChangeArrowheads="1"/>
            </p:cNvSpPr>
            <p:nvPr/>
          </p:nvSpPr>
          <p:spPr bwMode="auto">
            <a:xfrm>
              <a:off x="5454" y="4206"/>
              <a:ext cx="1517" cy="78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hangingPunct="0">
                <a:spcAft>
                  <a:spcPts val="0"/>
                </a:spcAft>
              </a:pPr>
              <a:r>
                <a:rPr kumimoji="0" lang="en-US" altLang="en-US" b="1" i="0" u="none" strike="noStrike" cap="none" normalizeH="0" baseline="0" dirty="0" smtClean="0">
                  <a:ln>
                    <a:noFill/>
                  </a:ln>
                  <a:solidFill>
                    <a:schemeClr val="tx1"/>
                  </a:solidFill>
                  <a:effectLst/>
                  <a:latin typeface="Calibri" panose="020F0502020204030204" pitchFamily="34" charset="0"/>
                </a:rPr>
                <a:t>C</a:t>
              </a:r>
              <a:r>
                <a:rPr kumimoji="0" lang="en-US" altLang="en-US" b="1" i="0" u="none" strike="noStrike" cap="none" normalizeH="0" baseline="-25000" dirty="0" smtClean="0">
                  <a:ln>
                    <a:noFill/>
                  </a:ln>
                  <a:solidFill>
                    <a:schemeClr val="tx1"/>
                  </a:solidFill>
                  <a:effectLst/>
                  <a:latin typeface="Calibri" panose="020F0502020204030204" pitchFamily="34" charset="0"/>
                </a:rPr>
                <a:t>n-1 </a:t>
              </a:r>
              <a:r>
                <a:rPr kumimoji="0" lang="en-US" altLang="en-US" b="1" i="0" u="none" strike="noStrike" cap="none" normalizeH="0" baseline="0" dirty="0" smtClean="0">
                  <a:ln>
                    <a:noFill/>
                  </a:ln>
                  <a:solidFill>
                    <a:schemeClr val="tx1"/>
                  </a:solidFill>
                  <a:effectLst/>
                  <a:latin typeface="Calibri" panose="020F0502020204030204" pitchFamily="34" charset="0"/>
                </a:rPr>
                <a:t> ... C</a:t>
              </a:r>
              <a:r>
                <a:rPr kumimoji="0" lang="en-US" altLang="en-US" b="1" i="0" u="none" strike="noStrike" cap="none" normalizeH="0" baseline="-25000" dirty="0" smtClean="0">
                  <a:ln>
                    <a:noFill/>
                  </a:ln>
                  <a:solidFill>
                    <a:schemeClr val="tx1"/>
                  </a:solidFill>
                  <a:effectLst/>
                  <a:latin typeface="Times New Roman" panose="02020603050405020304" pitchFamily="18" charset="0"/>
                </a:rPr>
                <a:t>0</a:t>
              </a:r>
              <a:endParaRPr lang="en-US" altLang="en-US" sz="3200" b="1" dirty="0">
                <a:latin typeface="Arial" panose="020B0604020202020204" pitchFamily="34" charset="0"/>
              </a:endParaRPr>
            </a:p>
          </p:txBody>
        </p:sp>
        <p:sp>
          <p:nvSpPr>
            <p:cNvPr id="19" name="Text Box 39"/>
            <p:cNvSpPr txBox="1">
              <a:spLocks noChangeArrowheads="1"/>
            </p:cNvSpPr>
            <p:nvPr/>
          </p:nvSpPr>
          <p:spPr bwMode="auto">
            <a:xfrm>
              <a:off x="7860" y="2271"/>
              <a:ext cx="526" cy="72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hangingPunct="0">
                <a:spcAft>
                  <a:spcPts val="0"/>
                </a:spcAft>
              </a:pPr>
              <a:r>
                <a:rPr kumimoji="0" lang="en-US" altLang="en-US" b="1" i="0" u="none" strike="noStrike" cap="none" normalizeH="0" baseline="0" dirty="0" smtClean="0">
                  <a:ln>
                    <a:noFill/>
                  </a:ln>
                  <a:solidFill>
                    <a:schemeClr val="tx1"/>
                  </a:solidFill>
                  <a:effectLst/>
                  <a:latin typeface="Calibri" panose="020F0502020204030204" pitchFamily="34" charset="0"/>
                </a:rPr>
                <a:t>Y</a:t>
              </a:r>
              <a:endParaRPr lang="en-US" altLang="en-US" sz="3200" b="1" dirty="0">
                <a:latin typeface="Arial" panose="020B0604020202020204" pitchFamily="34" charset="0"/>
              </a:endParaRPr>
            </a:p>
          </p:txBody>
        </p:sp>
      </p:grpSp>
      <p:graphicFrame>
        <p:nvGraphicFramePr>
          <p:cNvPr id="20" name="Table 19"/>
          <p:cNvGraphicFramePr>
            <a:graphicFrameLocks noGrp="1"/>
          </p:cNvGraphicFramePr>
          <p:nvPr>
            <p:extLst>
              <p:ext uri="{D42A27DB-BD31-4B8C-83A1-F6EECF244321}">
                <p14:modId xmlns:p14="http://schemas.microsoft.com/office/powerpoint/2010/main" val="800589929"/>
              </p:ext>
            </p:extLst>
          </p:nvPr>
        </p:nvGraphicFramePr>
        <p:xfrm>
          <a:off x="5861134" y="2590800"/>
          <a:ext cx="4349667" cy="3066088"/>
        </p:xfrm>
        <a:graphic>
          <a:graphicData uri="http://schemas.openxmlformats.org/drawingml/2006/table">
            <a:tbl>
              <a:tblPr firstRow="1" firstCol="1" bandRow="1">
                <a:tableStyleId>{5940675A-B579-460E-94D1-54222C63F5DA}</a:tableStyleId>
              </a:tblPr>
              <a:tblGrid>
                <a:gridCol w="807779">
                  <a:extLst>
                    <a:ext uri="{9D8B030D-6E8A-4147-A177-3AD203B41FA5}">
                      <a16:colId xmlns:a16="http://schemas.microsoft.com/office/drawing/2014/main" val="2926856533"/>
                    </a:ext>
                  </a:extLst>
                </a:gridCol>
                <a:gridCol w="807779">
                  <a:extLst>
                    <a:ext uri="{9D8B030D-6E8A-4147-A177-3AD203B41FA5}">
                      <a16:colId xmlns:a16="http://schemas.microsoft.com/office/drawing/2014/main" val="886159087"/>
                    </a:ext>
                  </a:extLst>
                </a:gridCol>
                <a:gridCol w="623743">
                  <a:extLst>
                    <a:ext uri="{9D8B030D-6E8A-4147-A177-3AD203B41FA5}">
                      <a16:colId xmlns:a16="http://schemas.microsoft.com/office/drawing/2014/main" val="1729809193"/>
                    </a:ext>
                  </a:extLst>
                </a:gridCol>
                <a:gridCol w="642477">
                  <a:extLst>
                    <a:ext uri="{9D8B030D-6E8A-4147-A177-3AD203B41FA5}">
                      <a16:colId xmlns:a16="http://schemas.microsoft.com/office/drawing/2014/main" val="3787244418"/>
                    </a:ext>
                  </a:extLst>
                </a:gridCol>
                <a:gridCol w="642477">
                  <a:extLst>
                    <a:ext uri="{9D8B030D-6E8A-4147-A177-3AD203B41FA5}">
                      <a16:colId xmlns:a16="http://schemas.microsoft.com/office/drawing/2014/main" val="2065216493"/>
                    </a:ext>
                  </a:extLst>
                </a:gridCol>
                <a:gridCol w="825412">
                  <a:extLst>
                    <a:ext uri="{9D8B030D-6E8A-4147-A177-3AD203B41FA5}">
                      <a16:colId xmlns:a16="http://schemas.microsoft.com/office/drawing/2014/main" val="2756882538"/>
                    </a:ext>
                  </a:extLst>
                </a:gridCol>
              </a:tblGrid>
              <a:tr h="383261">
                <a:tc>
                  <a:txBody>
                    <a:bodyPr/>
                    <a:lstStyle/>
                    <a:p>
                      <a:pPr algn="ctr">
                        <a:spcBef>
                          <a:spcPts val="600"/>
                        </a:spcBef>
                        <a:spcAft>
                          <a:spcPts val="0"/>
                        </a:spcAft>
                      </a:pPr>
                      <a:r>
                        <a:rPr lang="en-US" sz="2200" b="1" dirty="0">
                          <a:effectLst/>
                        </a:rPr>
                        <a:t>C</a:t>
                      </a:r>
                      <a:r>
                        <a:rPr lang="en-US" sz="2200" b="1" baseline="-25000" dirty="0">
                          <a:effectLst/>
                        </a:rPr>
                        <a:t>n-1</a:t>
                      </a:r>
                      <a:endParaRPr lang="en-US" sz="2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1">
                        <a:lumMod val="20000"/>
                        <a:lumOff val="80000"/>
                      </a:schemeClr>
                    </a:solidFill>
                  </a:tcPr>
                </a:tc>
                <a:tc>
                  <a:txBody>
                    <a:bodyPr/>
                    <a:lstStyle/>
                    <a:p>
                      <a:pPr algn="ctr">
                        <a:spcBef>
                          <a:spcPts val="600"/>
                        </a:spcBef>
                        <a:spcAft>
                          <a:spcPts val="0"/>
                        </a:spcAft>
                      </a:pPr>
                      <a:r>
                        <a:rPr lang="en-US" sz="2200" b="1">
                          <a:effectLst/>
                        </a:rPr>
                        <a:t>C</a:t>
                      </a:r>
                      <a:r>
                        <a:rPr lang="en-US" sz="2200" b="1" baseline="-25000">
                          <a:effectLst/>
                        </a:rPr>
                        <a:t>n-2</a:t>
                      </a:r>
                      <a:endParaRPr lang="en-US" sz="2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1">
                        <a:lumMod val="20000"/>
                        <a:lumOff val="80000"/>
                      </a:schemeClr>
                    </a:solidFill>
                  </a:tcPr>
                </a:tc>
                <a:tc>
                  <a:txBody>
                    <a:bodyPr/>
                    <a:lstStyle/>
                    <a:p>
                      <a:pPr algn="ctr">
                        <a:spcBef>
                          <a:spcPts val="600"/>
                        </a:spcBef>
                        <a:spcAft>
                          <a:spcPts val="0"/>
                        </a:spcAft>
                      </a:pPr>
                      <a:r>
                        <a:rPr lang="en-US" sz="2200" b="1">
                          <a:effectLst/>
                        </a:rPr>
                        <a:t>...</a:t>
                      </a:r>
                      <a:endParaRPr lang="en-US" sz="2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1">
                        <a:lumMod val="20000"/>
                        <a:lumOff val="80000"/>
                      </a:schemeClr>
                    </a:solidFill>
                  </a:tcPr>
                </a:tc>
                <a:tc>
                  <a:txBody>
                    <a:bodyPr/>
                    <a:lstStyle/>
                    <a:p>
                      <a:pPr algn="ctr">
                        <a:spcBef>
                          <a:spcPts val="600"/>
                        </a:spcBef>
                        <a:spcAft>
                          <a:spcPts val="0"/>
                        </a:spcAft>
                      </a:pPr>
                      <a:r>
                        <a:rPr lang="en-US" sz="2200" b="1">
                          <a:effectLst/>
                        </a:rPr>
                        <a:t>C</a:t>
                      </a:r>
                      <a:r>
                        <a:rPr lang="en-US" sz="2200" b="1" baseline="-25000">
                          <a:effectLst/>
                        </a:rPr>
                        <a:t>1</a:t>
                      </a:r>
                      <a:endParaRPr lang="en-US" sz="2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1">
                        <a:lumMod val="20000"/>
                        <a:lumOff val="80000"/>
                      </a:schemeClr>
                    </a:solidFill>
                  </a:tcPr>
                </a:tc>
                <a:tc>
                  <a:txBody>
                    <a:bodyPr/>
                    <a:lstStyle/>
                    <a:p>
                      <a:pPr algn="ctr">
                        <a:spcBef>
                          <a:spcPts val="600"/>
                        </a:spcBef>
                        <a:spcAft>
                          <a:spcPts val="0"/>
                        </a:spcAft>
                      </a:pPr>
                      <a:r>
                        <a:rPr lang="en-US" sz="2200" b="1">
                          <a:effectLst/>
                        </a:rPr>
                        <a:t>C</a:t>
                      </a:r>
                      <a:r>
                        <a:rPr lang="en-US" sz="2200" b="1" baseline="-25000">
                          <a:effectLst/>
                        </a:rPr>
                        <a:t>0</a:t>
                      </a:r>
                      <a:endParaRPr lang="en-US" sz="2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1">
                        <a:lumMod val="20000"/>
                        <a:lumOff val="80000"/>
                      </a:schemeClr>
                    </a:solidFill>
                  </a:tcPr>
                </a:tc>
                <a:tc>
                  <a:txBody>
                    <a:bodyPr/>
                    <a:lstStyle/>
                    <a:p>
                      <a:pPr algn="ctr">
                        <a:spcBef>
                          <a:spcPts val="600"/>
                        </a:spcBef>
                        <a:spcAft>
                          <a:spcPts val="0"/>
                        </a:spcAft>
                      </a:pPr>
                      <a:r>
                        <a:rPr lang="en-US" sz="2200" b="1" dirty="0">
                          <a:effectLst/>
                        </a:rPr>
                        <a:t>Y</a:t>
                      </a:r>
                      <a:endParaRPr lang="en-US" sz="2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2">
                        <a:lumMod val="20000"/>
                        <a:lumOff val="80000"/>
                      </a:schemeClr>
                    </a:solidFill>
                  </a:tcPr>
                </a:tc>
                <a:extLst>
                  <a:ext uri="{0D108BD9-81ED-4DB2-BD59-A6C34878D82A}">
                    <a16:rowId xmlns:a16="http://schemas.microsoft.com/office/drawing/2014/main" val="413259827"/>
                  </a:ext>
                </a:extLst>
              </a:tr>
              <a:tr h="383261">
                <a:tc>
                  <a:txBody>
                    <a:bodyPr/>
                    <a:lstStyle/>
                    <a:p>
                      <a:pPr algn="ctr">
                        <a:spcBef>
                          <a:spcPts val="600"/>
                        </a:spcBef>
                        <a:spcAft>
                          <a:spcPts val="0"/>
                        </a:spcAft>
                      </a:pPr>
                      <a:r>
                        <a:rPr lang="en-US" sz="2200" dirty="0">
                          <a:effectLst/>
                        </a:rPr>
                        <a:t>0</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1">
                        <a:lumMod val="20000"/>
                        <a:lumOff val="80000"/>
                      </a:schemeClr>
                    </a:solidFill>
                  </a:tcPr>
                </a:tc>
                <a:tc>
                  <a:txBody>
                    <a:bodyPr/>
                    <a:lstStyle/>
                    <a:p>
                      <a:pPr algn="ctr">
                        <a:spcBef>
                          <a:spcPts val="600"/>
                        </a:spcBef>
                        <a:spcAft>
                          <a:spcPts val="0"/>
                        </a:spcAft>
                      </a:pPr>
                      <a:r>
                        <a:rPr lang="en-US" sz="2200">
                          <a:effectLst/>
                        </a:rPr>
                        <a:t>0</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1">
                        <a:lumMod val="20000"/>
                        <a:lumOff val="80000"/>
                      </a:schemeClr>
                    </a:solidFill>
                  </a:tcPr>
                </a:tc>
                <a:tc>
                  <a:txBody>
                    <a:bodyPr/>
                    <a:lstStyle/>
                    <a:p>
                      <a:pPr algn="ctr">
                        <a:spcBef>
                          <a:spcPts val="600"/>
                        </a:spcBef>
                        <a:spcAft>
                          <a:spcPts val="0"/>
                        </a:spcAft>
                      </a:pPr>
                      <a:r>
                        <a:rPr lang="en-US" sz="2200">
                          <a:effectLst/>
                        </a:rPr>
                        <a:t>...</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1">
                        <a:lumMod val="20000"/>
                        <a:lumOff val="80000"/>
                      </a:schemeClr>
                    </a:solidFill>
                  </a:tcPr>
                </a:tc>
                <a:tc>
                  <a:txBody>
                    <a:bodyPr/>
                    <a:lstStyle/>
                    <a:p>
                      <a:pPr algn="ctr">
                        <a:spcBef>
                          <a:spcPts val="600"/>
                        </a:spcBef>
                        <a:spcAft>
                          <a:spcPts val="0"/>
                        </a:spcAft>
                      </a:pPr>
                      <a:r>
                        <a:rPr lang="en-US" sz="2200">
                          <a:effectLst/>
                        </a:rPr>
                        <a:t>0</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1">
                        <a:lumMod val="20000"/>
                        <a:lumOff val="80000"/>
                      </a:schemeClr>
                    </a:solidFill>
                  </a:tcPr>
                </a:tc>
                <a:tc>
                  <a:txBody>
                    <a:bodyPr/>
                    <a:lstStyle/>
                    <a:p>
                      <a:pPr algn="ctr">
                        <a:spcBef>
                          <a:spcPts val="600"/>
                        </a:spcBef>
                        <a:spcAft>
                          <a:spcPts val="0"/>
                        </a:spcAft>
                      </a:pPr>
                      <a:r>
                        <a:rPr lang="en-US" sz="2200" dirty="0">
                          <a:effectLst/>
                        </a:rPr>
                        <a:t>0</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1">
                        <a:lumMod val="20000"/>
                        <a:lumOff val="80000"/>
                      </a:schemeClr>
                    </a:solidFill>
                  </a:tcPr>
                </a:tc>
                <a:tc>
                  <a:txBody>
                    <a:bodyPr/>
                    <a:lstStyle/>
                    <a:p>
                      <a:pPr algn="ctr">
                        <a:spcBef>
                          <a:spcPts val="600"/>
                        </a:spcBef>
                        <a:spcAft>
                          <a:spcPts val="0"/>
                        </a:spcAft>
                      </a:pPr>
                      <a:r>
                        <a:rPr lang="en-US" sz="2200" dirty="0">
                          <a:effectLst/>
                        </a:rPr>
                        <a:t>X</a:t>
                      </a:r>
                      <a:r>
                        <a:rPr lang="en-US" sz="2200" baseline="-25000" dirty="0">
                          <a:effectLst/>
                        </a:rPr>
                        <a:t>0</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2">
                        <a:lumMod val="20000"/>
                        <a:lumOff val="80000"/>
                      </a:schemeClr>
                    </a:solidFill>
                  </a:tcPr>
                </a:tc>
                <a:extLst>
                  <a:ext uri="{0D108BD9-81ED-4DB2-BD59-A6C34878D82A}">
                    <a16:rowId xmlns:a16="http://schemas.microsoft.com/office/drawing/2014/main" val="4289803094"/>
                  </a:ext>
                </a:extLst>
              </a:tr>
              <a:tr h="383261">
                <a:tc>
                  <a:txBody>
                    <a:bodyPr/>
                    <a:lstStyle/>
                    <a:p>
                      <a:pPr algn="ctr">
                        <a:spcBef>
                          <a:spcPts val="600"/>
                        </a:spcBef>
                        <a:spcAft>
                          <a:spcPts val="0"/>
                        </a:spcAft>
                      </a:pPr>
                      <a:r>
                        <a:rPr lang="en-US" sz="2200">
                          <a:effectLst/>
                        </a:rPr>
                        <a:t>0</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1">
                        <a:lumMod val="20000"/>
                        <a:lumOff val="80000"/>
                      </a:schemeClr>
                    </a:solidFill>
                  </a:tcPr>
                </a:tc>
                <a:tc>
                  <a:txBody>
                    <a:bodyPr/>
                    <a:lstStyle/>
                    <a:p>
                      <a:pPr algn="ctr">
                        <a:spcBef>
                          <a:spcPts val="600"/>
                        </a:spcBef>
                        <a:spcAft>
                          <a:spcPts val="0"/>
                        </a:spcAft>
                      </a:pPr>
                      <a:r>
                        <a:rPr lang="en-US" sz="2200" dirty="0">
                          <a:effectLst/>
                        </a:rPr>
                        <a:t>0</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1">
                        <a:lumMod val="20000"/>
                        <a:lumOff val="80000"/>
                      </a:schemeClr>
                    </a:solidFill>
                  </a:tcPr>
                </a:tc>
                <a:tc>
                  <a:txBody>
                    <a:bodyPr/>
                    <a:lstStyle/>
                    <a:p>
                      <a:pPr algn="ctr">
                        <a:spcBef>
                          <a:spcPts val="600"/>
                        </a:spcBef>
                        <a:spcAft>
                          <a:spcPts val="0"/>
                        </a:spcAft>
                      </a:pPr>
                      <a:r>
                        <a:rPr lang="en-US" sz="2200">
                          <a:effectLst/>
                        </a:rPr>
                        <a:t>...</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1">
                        <a:lumMod val="20000"/>
                        <a:lumOff val="80000"/>
                      </a:schemeClr>
                    </a:solidFill>
                  </a:tcPr>
                </a:tc>
                <a:tc>
                  <a:txBody>
                    <a:bodyPr/>
                    <a:lstStyle/>
                    <a:p>
                      <a:pPr algn="ctr">
                        <a:spcBef>
                          <a:spcPts val="600"/>
                        </a:spcBef>
                        <a:spcAft>
                          <a:spcPts val="0"/>
                        </a:spcAft>
                      </a:pPr>
                      <a:r>
                        <a:rPr lang="en-US" sz="2200">
                          <a:effectLst/>
                        </a:rPr>
                        <a:t>0</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1">
                        <a:lumMod val="20000"/>
                        <a:lumOff val="80000"/>
                      </a:schemeClr>
                    </a:solidFill>
                  </a:tcPr>
                </a:tc>
                <a:tc>
                  <a:txBody>
                    <a:bodyPr/>
                    <a:lstStyle/>
                    <a:p>
                      <a:pPr algn="ctr">
                        <a:spcBef>
                          <a:spcPts val="600"/>
                        </a:spcBef>
                        <a:spcAft>
                          <a:spcPts val="0"/>
                        </a:spcAft>
                      </a:pPr>
                      <a:r>
                        <a:rPr lang="en-US" sz="2200">
                          <a:effectLst/>
                        </a:rPr>
                        <a:t>1</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1">
                        <a:lumMod val="20000"/>
                        <a:lumOff val="80000"/>
                      </a:schemeClr>
                    </a:solidFill>
                  </a:tcPr>
                </a:tc>
                <a:tc>
                  <a:txBody>
                    <a:bodyPr/>
                    <a:lstStyle/>
                    <a:p>
                      <a:pPr algn="ctr">
                        <a:spcBef>
                          <a:spcPts val="600"/>
                        </a:spcBef>
                        <a:spcAft>
                          <a:spcPts val="0"/>
                        </a:spcAft>
                      </a:pPr>
                      <a:r>
                        <a:rPr lang="en-US" sz="2200" dirty="0">
                          <a:effectLst/>
                        </a:rPr>
                        <a:t>X</a:t>
                      </a:r>
                      <a:r>
                        <a:rPr lang="en-US" sz="2200" baseline="-25000" dirty="0">
                          <a:effectLst/>
                        </a:rPr>
                        <a:t>1</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2">
                        <a:lumMod val="20000"/>
                        <a:lumOff val="80000"/>
                      </a:schemeClr>
                    </a:solidFill>
                  </a:tcPr>
                </a:tc>
                <a:extLst>
                  <a:ext uri="{0D108BD9-81ED-4DB2-BD59-A6C34878D82A}">
                    <a16:rowId xmlns:a16="http://schemas.microsoft.com/office/drawing/2014/main" val="3343078242"/>
                  </a:ext>
                </a:extLst>
              </a:tr>
              <a:tr h="1149783">
                <a:tc>
                  <a:txBody>
                    <a:bodyPr/>
                    <a:lstStyle/>
                    <a:p>
                      <a:pPr algn="ctr">
                        <a:spcBef>
                          <a:spcPts val="600"/>
                        </a:spcBef>
                        <a:spcAft>
                          <a:spcPts val="0"/>
                        </a:spcAft>
                      </a:pPr>
                      <a:r>
                        <a:rPr lang="en-US" sz="2200">
                          <a:effectLst/>
                        </a:rPr>
                        <a:t> </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1">
                        <a:lumMod val="20000"/>
                        <a:lumOff val="80000"/>
                      </a:schemeClr>
                    </a:solidFill>
                  </a:tcPr>
                </a:tc>
                <a:tc>
                  <a:txBody>
                    <a:bodyPr/>
                    <a:lstStyle/>
                    <a:p>
                      <a:pPr algn="ctr">
                        <a:spcBef>
                          <a:spcPts val="600"/>
                        </a:spcBef>
                        <a:spcAft>
                          <a:spcPts val="0"/>
                        </a:spcAft>
                      </a:pPr>
                      <a:r>
                        <a:rPr lang="en-US" sz="2200" dirty="0">
                          <a:effectLst/>
                        </a:rPr>
                        <a:t> </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1">
                        <a:lumMod val="20000"/>
                        <a:lumOff val="80000"/>
                      </a:schemeClr>
                    </a:solidFill>
                  </a:tcPr>
                </a:tc>
                <a:tc>
                  <a:txBody>
                    <a:bodyPr/>
                    <a:lstStyle/>
                    <a:p>
                      <a:pPr algn="ctr">
                        <a:spcAft>
                          <a:spcPts val="0"/>
                        </a:spcAft>
                      </a:pPr>
                      <a:r>
                        <a:rPr lang="en-US" sz="2200" dirty="0">
                          <a:effectLst/>
                        </a:rPr>
                        <a:t>.</a:t>
                      </a:r>
                    </a:p>
                    <a:p>
                      <a:pPr algn="ctr">
                        <a:spcAft>
                          <a:spcPts val="0"/>
                        </a:spcAft>
                      </a:pPr>
                      <a:r>
                        <a:rPr lang="en-US" sz="2200" dirty="0">
                          <a:effectLst/>
                        </a:rPr>
                        <a:t>.</a:t>
                      </a:r>
                    </a:p>
                    <a:p>
                      <a:pPr algn="ctr">
                        <a:spcAft>
                          <a:spcPts val="0"/>
                        </a:spcAft>
                      </a:pPr>
                      <a:r>
                        <a:rPr lang="en-US" sz="2200" dirty="0">
                          <a:effectLst/>
                        </a:rPr>
                        <a:t>.</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1">
                        <a:lumMod val="20000"/>
                        <a:lumOff val="80000"/>
                      </a:schemeClr>
                    </a:solidFill>
                  </a:tcPr>
                </a:tc>
                <a:tc>
                  <a:txBody>
                    <a:bodyPr/>
                    <a:lstStyle/>
                    <a:p>
                      <a:pPr algn="ctr">
                        <a:spcBef>
                          <a:spcPts val="600"/>
                        </a:spcBef>
                        <a:spcAft>
                          <a:spcPts val="0"/>
                        </a:spcAft>
                      </a:pPr>
                      <a:r>
                        <a:rPr lang="en-US" sz="2200" dirty="0">
                          <a:effectLst/>
                        </a:rPr>
                        <a:t> </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1">
                        <a:lumMod val="20000"/>
                        <a:lumOff val="80000"/>
                      </a:schemeClr>
                    </a:solidFill>
                  </a:tcPr>
                </a:tc>
                <a:tc>
                  <a:txBody>
                    <a:bodyPr/>
                    <a:lstStyle/>
                    <a:p>
                      <a:pPr algn="ctr">
                        <a:spcBef>
                          <a:spcPts val="600"/>
                        </a:spcBef>
                        <a:spcAft>
                          <a:spcPts val="0"/>
                        </a:spcAft>
                      </a:pPr>
                      <a:r>
                        <a:rPr lang="en-US" sz="2200">
                          <a:effectLst/>
                        </a:rPr>
                        <a:t> </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1">
                        <a:lumMod val="20000"/>
                        <a:lumOff val="80000"/>
                      </a:schemeClr>
                    </a:solidFill>
                  </a:tcPr>
                </a:tc>
                <a:tc>
                  <a:txBody>
                    <a:bodyPr/>
                    <a:lstStyle/>
                    <a:p>
                      <a:pPr algn="ctr">
                        <a:spcBef>
                          <a:spcPts val="600"/>
                        </a:spcBef>
                        <a:spcAft>
                          <a:spcPts val="0"/>
                        </a:spcAft>
                      </a:pPr>
                      <a:r>
                        <a:rPr lang="en-US" sz="2200" dirty="0">
                          <a:effectLst/>
                        </a:rPr>
                        <a:t> </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2">
                        <a:lumMod val="20000"/>
                        <a:lumOff val="80000"/>
                      </a:schemeClr>
                    </a:solidFill>
                  </a:tcPr>
                </a:tc>
                <a:extLst>
                  <a:ext uri="{0D108BD9-81ED-4DB2-BD59-A6C34878D82A}">
                    <a16:rowId xmlns:a16="http://schemas.microsoft.com/office/drawing/2014/main" val="33356875"/>
                  </a:ext>
                </a:extLst>
              </a:tr>
              <a:tr h="383261">
                <a:tc>
                  <a:txBody>
                    <a:bodyPr/>
                    <a:lstStyle/>
                    <a:p>
                      <a:pPr algn="ctr">
                        <a:spcBef>
                          <a:spcPts val="600"/>
                        </a:spcBef>
                        <a:spcAft>
                          <a:spcPts val="0"/>
                        </a:spcAft>
                      </a:pPr>
                      <a:r>
                        <a:rPr lang="en-US" sz="2200">
                          <a:effectLst/>
                        </a:rPr>
                        <a:t>1</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1">
                        <a:lumMod val="20000"/>
                        <a:lumOff val="80000"/>
                      </a:schemeClr>
                    </a:solidFill>
                  </a:tcPr>
                </a:tc>
                <a:tc>
                  <a:txBody>
                    <a:bodyPr/>
                    <a:lstStyle/>
                    <a:p>
                      <a:pPr algn="ctr">
                        <a:spcBef>
                          <a:spcPts val="600"/>
                        </a:spcBef>
                        <a:spcAft>
                          <a:spcPts val="0"/>
                        </a:spcAft>
                      </a:pPr>
                      <a:r>
                        <a:rPr lang="en-US" sz="2200">
                          <a:effectLst/>
                        </a:rPr>
                        <a:t>1</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1">
                        <a:lumMod val="20000"/>
                        <a:lumOff val="80000"/>
                      </a:schemeClr>
                    </a:solidFill>
                  </a:tcPr>
                </a:tc>
                <a:tc>
                  <a:txBody>
                    <a:bodyPr/>
                    <a:lstStyle/>
                    <a:p>
                      <a:pPr algn="ctr">
                        <a:spcBef>
                          <a:spcPts val="600"/>
                        </a:spcBef>
                        <a:spcAft>
                          <a:spcPts val="0"/>
                        </a:spcAft>
                      </a:pPr>
                      <a:r>
                        <a:rPr lang="en-US" sz="2200">
                          <a:effectLst/>
                        </a:rPr>
                        <a:t>...</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1">
                        <a:lumMod val="20000"/>
                        <a:lumOff val="80000"/>
                      </a:schemeClr>
                    </a:solidFill>
                  </a:tcPr>
                </a:tc>
                <a:tc>
                  <a:txBody>
                    <a:bodyPr/>
                    <a:lstStyle/>
                    <a:p>
                      <a:pPr algn="ctr">
                        <a:spcBef>
                          <a:spcPts val="600"/>
                        </a:spcBef>
                        <a:spcAft>
                          <a:spcPts val="0"/>
                        </a:spcAft>
                      </a:pPr>
                      <a:r>
                        <a:rPr lang="en-US" sz="2200" dirty="0">
                          <a:effectLst/>
                        </a:rPr>
                        <a:t>1</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1">
                        <a:lumMod val="20000"/>
                        <a:lumOff val="80000"/>
                      </a:schemeClr>
                    </a:solidFill>
                  </a:tcPr>
                </a:tc>
                <a:tc>
                  <a:txBody>
                    <a:bodyPr/>
                    <a:lstStyle/>
                    <a:p>
                      <a:pPr algn="ctr">
                        <a:spcBef>
                          <a:spcPts val="600"/>
                        </a:spcBef>
                        <a:spcAft>
                          <a:spcPts val="0"/>
                        </a:spcAft>
                      </a:pPr>
                      <a:r>
                        <a:rPr lang="en-US" sz="2200" dirty="0">
                          <a:effectLst/>
                        </a:rPr>
                        <a:t>0</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1">
                        <a:lumMod val="20000"/>
                        <a:lumOff val="80000"/>
                      </a:schemeClr>
                    </a:solidFill>
                  </a:tcPr>
                </a:tc>
                <a:tc>
                  <a:txBody>
                    <a:bodyPr/>
                    <a:lstStyle/>
                    <a:p>
                      <a:pPr algn="ctr">
                        <a:spcBef>
                          <a:spcPts val="600"/>
                        </a:spcBef>
                        <a:spcAft>
                          <a:spcPts val="0"/>
                        </a:spcAft>
                      </a:pPr>
                      <a:r>
                        <a:rPr lang="en-US" sz="2200" dirty="0">
                          <a:effectLst/>
                        </a:rPr>
                        <a:t>X</a:t>
                      </a:r>
                      <a:r>
                        <a:rPr lang="en-US" sz="2200" baseline="-25000" dirty="0">
                          <a:effectLst/>
                        </a:rPr>
                        <a:t>n-2</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2">
                        <a:lumMod val="20000"/>
                        <a:lumOff val="80000"/>
                      </a:schemeClr>
                    </a:solidFill>
                  </a:tcPr>
                </a:tc>
                <a:extLst>
                  <a:ext uri="{0D108BD9-81ED-4DB2-BD59-A6C34878D82A}">
                    <a16:rowId xmlns:a16="http://schemas.microsoft.com/office/drawing/2014/main" val="3151131094"/>
                  </a:ext>
                </a:extLst>
              </a:tr>
              <a:tr h="383261">
                <a:tc>
                  <a:txBody>
                    <a:bodyPr/>
                    <a:lstStyle/>
                    <a:p>
                      <a:pPr algn="ctr">
                        <a:spcBef>
                          <a:spcPts val="600"/>
                        </a:spcBef>
                        <a:spcAft>
                          <a:spcPts val="0"/>
                        </a:spcAft>
                      </a:pPr>
                      <a:r>
                        <a:rPr lang="en-US" sz="2200">
                          <a:effectLst/>
                        </a:rPr>
                        <a:t>1</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1">
                        <a:lumMod val="20000"/>
                        <a:lumOff val="80000"/>
                      </a:schemeClr>
                    </a:solidFill>
                  </a:tcPr>
                </a:tc>
                <a:tc>
                  <a:txBody>
                    <a:bodyPr/>
                    <a:lstStyle/>
                    <a:p>
                      <a:pPr algn="ctr">
                        <a:spcBef>
                          <a:spcPts val="600"/>
                        </a:spcBef>
                        <a:spcAft>
                          <a:spcPts val="0"/>
                        </a:spcAft>
                      </a:pPr>
                      <a:r>
                        <a:rPr lang="en-US" sz="2200">
                          <a:effectLst/>
                        </a:rPr>
                        <a:t>1</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1">
                        <a:lumMod val="20000"/>
                        <a:lumOff val="80000"/>
                      </a:schemeClr>
                    </a:solidFill>
                  </a:tcPr>
                </a:tc>
                <a:tc>
                  <a:txBody>
                    <a:bodyPr/>
                    <a:lstStyle/>
                    <a:p>
                      <a:pPr algn="ctr">
                        <a:spcBef>
                          <a:spcPts val="600"/>
                        </a:spcBef>
                        <a:spcAft>
                          <a:spcPts val="0"/>
                        </a:spcAft>
                      </a:pPr>
                      <a:r>
                        <a:rPr lang="en-US" sz="2200">
                          <a:effectLst/>
                        </a:rPr>
                        <a:t>...</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1">
                        <a:lumMod val="20000"/>
                        <a:lumOff val="80000"/>
                      </a:schemeClr>
                    </a:solidFill>
                  </a:tcPr>
                </a:tc>
                <a:tc>
                  <a:txBody>
                    <a:bodyPr/>
                    <a:lstStyle/>
                    <a:p>
                      <a:pPr algn="ctr">
                        <a:spcBef>
                          <a:spcPts val="600"/>
                        </a:spcBef>
                        <a:spcAft>
                          <a:spcPts val="0"/>
                        </a:spcAft>
                      </a:pPr>
                      <a:r>
                        <a:rPr lang="en-US" sz="2200">
                          <a:effectLst/>
                        </a:rPr>
                        <a:t>1</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1">
                        <a:lumMod val="20000"/>
                        <a:lumOff val="80000"/>
                      </a:schemeClr>
                    </a:solidFill>
                  </a:tcPr>
                </a:tc>
                <a:tc>
                  <a:txBody>
                    <a:bodyPr/>
                    <a:lstStyle/>
                    <a:p>
                      <a:pPr algn="ctr">
                        <a:spcBef>
                          <a:spcPts val="600"/>
                        </a:spcBef>
                        <a:spcAft>
                          <a:spcPts val="0"/>
                        </a:spcAft>
                      </a:pPr>
                      <a:r>
                        <a:rPr lang="en-US" sz="2200" dirty="0">
                          <a:effectLst/>
                        </a:rPr>
                        <a:t>1</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1">
                        <a:lumMod val="20000"/>
                        <a:lumOff val="80000"/>
                      </a:schemeClr>
                    </a:solidFill>
                  </a:tcPr>
                </a:tc>
                <a:tc>
                  <a:txBody>
                    <a:bodyPr/>
                    <a:lstStyle/>
                    <a:p>
                      <a:pPr algn="ctr">
                        <a:spcBef>
                          <a:spcPts val="600"/>
                        </a:spcBef>
                        <a:spcAft>
                          <a:spcPts val="0"/>
                        </a:spcAft>
                      </a:pPr>
                      <a:r>
                        <a:rPr lang="en-US" sz="2200" dirty="0">
                          <a:effectLst/>
                        </a:rPr>
                        <a:t>X</a:t>
                      </a:r>
                      <a:r>
                        <a:rPr lang="en-US" sz="2200" baseline="-25000" dirty="0">
                          <a:effectLst/>
                        </a:rPr>
                        <a:t>n-2</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07587" marR="107587" marT="0" marB="0">
                    <a:solidFill>
                      <a:schemeClr val="accent2">
                        <a:lumMod val="20000"/>
                        <a:lumOff val="80000"/>
                      </a:schemeClr>
                    </a:solidFill>
                  </a:tcPr>
                </a:tc>
                <a:extLst>
                  <a:ext uri="{0D108BD9-81ED-4DB2-BD59-A6C34878D82A}">
                    <a16:rowId xmlns:a16="http://schemas.microsoft.com/office/drawing/2014/main" val="3795534054"/>
                  </a:ext>
                </a:extLst>
              </a:tr>
            </a:tbl>
          </a:graphicData>
        </a:graphic>
      </p:graphicFrame>
    </p:spTree>
    <p:extLst>
      <p:ext uri="{BB962C8B-B14F-4D97-AF65-F5344CB8AC3E}">
        <p14:creationId xmlns:p14="http://schemas.microsoft.com/office/powerpoint/2010/main" val="346342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1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arn(inVertical)">
                                      <p:cBhvr>
                                        <p:cTn id="19"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1981201" y="2286000"/>
            <a:ext cx="3060701" cy="4332288"/>
            <a:chOff x="457200" y="1981200"/>
            <a:chExt cx="3060701" cy="4332288"/>
          </a:xfrm>
        </p:grpSpPr>
        <p:sp>
          <p:nvSpPr>
            <p:cNvPr id="2033667" name="AutoShape 3"/>
            <p:cNvSpPr>
              <a:spLocks noChangeAspect="1" noChangeArrowheads="1" noTextEdit="1"/>
            </p:cNvSpPr>
            <p:nvPr/>
          </p:nvSpPr>
          <p:spPr bwMode="auto">
            <a:xfrm>
              <a:off x="457200" y="1981200"/>
              <a:ext cx="3052763" cy="4324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3669" name="Rectangle 5"/>
            <p:cNvSpPr>
              <a:spLocks noChangeArrowheads="1"/>
            </p:cNvSpPr>
            <p:nvPr/>
          </p:nvSpPr>
          <p:spPr bwMode="auto">
            <a:xfrm>
              <a:off x="457200" y="1981200"/>
              <a:ext cx="3060701" cy="4332288"/>
            </a:xfrm>
            <a:prstGeom prst="rect">
              <a:avLst/>
            </a:prstGeom>
            <a:solidFill>
              <a:srgbClr val="E0E0D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3670" name="Rectangle 6"/>
            <p:cNvSpPr>
              <a:spLocks noChangeArrowheads="1"/>
            </p:cNvSpPr>
            <p:nvPr/>
          </p:nvSpPr>
          <p:spPr bwMode="auto">
            <a:xfrm>
              <a:off x="1220788" y="2489200"/>
              <a:ext cx="1525588" cy="3052763"/>
            </a:xfrm>
            <a:prstGeom prst="rect">
              <a:avLst/>
            </a:prstGeom>
            <a:solidFill>
              <a:srgbClr val="C8C8AA"/>
            </a:solidFill>
            <a:ln w="21">
              <a:solidFill>
                <a:srgbClr val="8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3671" name="Line 7"/>
            <p:cNvSpPr>
              <a:spLocks noChangeShapeType="1"/>
            </p:cNvSpPr>
            <p:nvPr/>
          </p:nvSpPr>
          <p:spPr bwMode="auto">
            <a:xfrm>
              <a:off x="711200" y="5033963"/>
              <a:ext cx="509588" cy="1588"/>
            </a:xfrm>
            <a:prstGeom prst="line">
              <a:avLst/>
            </a:prstGeom>
            <a:noFill/>
            <a:ln w="21">
              <a:solidFill>
                <a:srgbClr val="8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3672" name="Rectangle 8"/>
            <p:cNvSpPr>
              <a:spLocks noChangeArrowheads="1"/>
            </p:cNvSpPr>
            <p:nvPr/>
          </p:nvSpPr>
          <p:spPr bwMode="auto">
            <a:xfrm>
              <a:off x="1347788" y="4922838"/>
              <a:ext cx="267702" cy="26161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1700">
                  <a:solidFill>
                    <a:srgbClr val="000000"/>
                  </a:solidFill>
                  <a:latin typeface="Arial" pitchFamily="34" charset="0"/>
                  <a:cs typeface="Arial" pitchFamily="34" charset="0"/>
                </a:rPr>
                <a:t>X3</a:t>
              </a:r>
              <a:endParaRPr lang="en-US">
                <a:latin typeface="Arial" pitchFamily="34" charset="0"/>
                <a:cs typeface="Arial" pitchFamily="34" charset="0"/>
              </a:endParaRPr>
            </a:p>
          </p:txBody>
        </p:sp>
        <p:sp>
          <p:nvSpPr>
            <p:cNvPr id="2033673" name="Rectangle 9"/>
            <p:cNvSpPr>
              <a:spLocks noChangeArrowheads="1"/>
            </p:cNvSpPr>
            <p:nvPr/>
          </p:nvSpPr>
          <p:spPr bwMode="auto">
            <a:xfrm>
              <a:off x="847725" y="4803775"/>
              <a:ext cx="121828" cy="26161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1700">
                  <a:solidFill>
                    <a:srgbClr val="000000"/>
                  </a:solidFill>
                  <a:latin typeface="Arial" pitchFamily="34" charset="0"/>
                  <a:cs typeface="Arial" pitchFamily="34" charset="0"/>
                </a:rPr>
                <a:t>6</a:t>
              </a:r>
              <a:endParaRPr lang="en-US">
                <a:latin typeface="Arial" pitchFamily="34" charset="0"/>
                <a:cs typeface="Arial" pitchFamily="34" charset="0"/>
              </a:endParaRPr>
            </a:p>
          </p:txBody>
        </p:sp>
        <p:sp>
          <p:nvSpPr>
            <p:cNvPr id="2033674" name="Line 10"/>
            <p:cNvSpPr>
              <a:spLocks noChangeShapeType="1"/>
            </p:cNvSpPr>
            <p:nvPr/>
          </p:nvSpPr>
          <p:spPr bwMode="auto">
            <a:xfrm>
              <a:off x="711200" y="4779963"/>
              <a:ext cx="509588" cy="1588"/>
            </a:xfrm>
            <a:prstGeom prst="line">
              <a:avLst/>
            </a:prstGeom>
            <a:noFill/>
            <a:ln w="21">
              <a:solidFill>
                <a:srgbClr val="8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3675" name="Rectangle 11"/>
            <p:cNvSpPr>
              <a:spLocks noChangeArrowheads="1"/>
            </p:cNvSpPr>
            <p:nvPr/>
          </p:nvSpPr>
          <p:spPr bwMode="auto">
            <a:xfrm>
              <a:off x="1347788" y="4668838"/>
              <a:ext cx="267702" cy="26161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1700">
                  <a:solidFill>
                    <a:srgbClr val="000000"/>
                  </a:solidFill>
                  <a:latin typeface="Arial" pitchFamily="34" charset="0"/>
                  <a:cs typeface="Arial" pitchFamily="34" charset="0"/>
                </a:rPr>
                <a:t>X2</a:t>
              </a:r>
              <a:endParaRPr lang="en-US">
                <a:latin typeface="Arial" pitchFamily="34" charset="0"/>
                <a:cs typeface="Arial" pitchFamily="34" charset="0"/>
              </a:endParaRPr>
            </a:p>
          </p:txBody>
        </p:sp>
        <p:sp>
          <p:nvSpPr>
            <p:cNvPr id="2033676" name="Rectangle 12"/>
            <p:cNvSpPr>
              <a:spLocks noChangeArrowheads="1"/>
            </p:cNvSpPr>
            <p:nvPr/>
          </p:nvSpPr>
          <p:spPr bwMode="auto">
            <a:xfrm>
              <a:off x="847725" y="4549775"/>
              <a:ext cx="121828" cy="26161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1700">
                  <a:solidFill>
                    <a:srgbClr val="000000"/>
                  </a:solidFill>
                  <a:latin typeface="Arial" pitchFamily="34" charset="0"/>
                  <a:cs typeface="Arial" pitchFamily="34" charset="0"/>
                </a:rPr>
                <a:t>4</a:t>
              </a:r>
              <a:endParaRPr lang="en-US">
                <a:latin typeface="Arial" pitchFamily="34" charset="0"/>
                <a:cs typeface="Arial" pitchFamily="34" charset="0"/>
              </a:endParaRPr>
            </a:p>
          </p:txBody>
        </p:sp>
        <p:sp>
          <p:nvSpPr>
            <p:cNvPr id="2033677" name="Line 13"/>
            <p:cNvSpPr>
              <a:spLocks noChangeShapeType="1"/>
            </p:cNvSpPr>
            <p:nvPr/>
          </p:nvSpPr>
          <p:spPr bwMode="auto">
            <a:xfrm>
              <a:off x="711200" y="4524375"/>
              <a:ext cx="509588" cy="1588"/>
            </a:xfrm>
            <a:prstGeom prst="line">
              <a:avLst/>
            </a:prstGeom>
            <a:noFill/>
            <a:ln w="21">
              <a:solidFill>
                <a:srgbClr val="8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3678" name="Rectangle 14"/>
            <p:cNvSpPr>
              <a:spLocks noChangeArrowheads="1"/>
            </p:cNvSpPr>
            <p:nvPr/>
          </p:nvSpPr>
          <p:spPr bwMode="auto">
            <a:xfrm>
              <a:off x="1347788" y="4413250"/>
              <a:ext cx="267702" cy="26161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1700">
                  <a:solidFill>
                    <a:srgbClr val="000000"/>
                  </a:solidFill>
                  <a:latin typeface="Arial" pitchFamily="34" charset="0"/>
                  <a:cs typeface="Arial" pitchFamily="34" charset="0"/>
                </a:rPr>
                <a:t>X1</a:t>
              </a:r>
              <a:endParaRPr lang="en-US">
                <a:latin typeface="Arial" pitchFamily="34" charset="0"/>
                <a:cs typeface="Arial" pitchFamily="34" charset="0"/>
              </a:endParaRPr>
            </a:p>
          </p:txBody>
        </p:sp>
        <p:sp>
          <p:nvSpPr>
            <p:cNvPr id="2033679" name="Rectangle 15"/>
            <p:cNvSpPr>
              <a:spLocks noChangeArrowheads="1"/>
            </p:cNvSpPr>
            <p:nvPr/>
          </p:nvSpPr>
          <p:spPr bwMode="auto">
            <a:xfrm>
              <a:off x="847725" y="4295775"/>
              <a:ext cx="121828" cy="26161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1700">
                  <a:solidFill>
                    <a:srgbClr val="000000"/>
                  </a:solidFill>
                  <a:latin typeface="Arial" pitchFamily="34" charset="0"/>
                  <a:cs typeface="Arial" pitchFamily="34" charset="0"/>
                </a:rPr>
                <a:t>5</a:t>
              </a:r>
              <a:endParaRPr lang="en-US">
                <a:latin typeface="Arial" pitchFamily="34" charset="0"/>
                <a:cs typeface="Arial" pitchFamily="34" charset="0"/>
              </a:endParaRPr>
            </a:p>
          </p:txBody>
        </p:sp>
        <p:sp>
          <p:nvSpPr>
            <p:cNvPr id="2033680" name="Line 16"/>
            <p:cNvSpPr>
              <a:spLocks noChangeShapeType="1"/>
            </p:cNvSpPr>
            <p:nvPr/>
          </p:nvSpPr>
          <p:spPr bwMode="auto">
            <a:xfrm>
              <a:off x="711200" y="4270375"/>
              <a:ext cx="509588" cy="1588"/>
            </a:xfrm>
            <a:prstGeom prst="line">
              <a:avLst/>
            </a:prstGeom>
            <a:noFill/>
            <a:ln w="21">
              <a:solidFill>
                <a:srgbClr val="8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3681" name="Rectangle 17"/>
            <p:cNvSpPr>
              <a:spLocks noChangeArrowheads="1"/>
            </p:cNvSpPr>
            <p:nvPr/>
          </p:nvSpPr>
          <p:spPr bwMode="auto">
            <a:xfrm>
              <a:off x="1347788" y="4159250"/>
              <a:ext cx="267702" cy="26161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1700" dirty="0">
                  <a:solidFill>
                    <a:srgbClr val="000000"/>
                  </a:solidFill>
                  <a:latin typeface="Arial" pitchFamily="34" charset="0"/>
                  <a:cs typeface="Arial" pitchFamily="34" charset="0"/>
                </a:rPr>
                <a:t>X0</a:t>
              </a:r>
              <a:endParaRPr lang="en-US" dirty="0">
                <a:latin typeface="Arial" pitchFamily="34" charset="0"/>
                <a:cs typeface="Arial" pitchFamily="34" charset="0"/>
              </a:endParaRPr>
            </a:p>
          </p:txBody>
        </p:sp>
        <p:sp>
          <p:nvSpPr>
            <p:cNvPr id="2033682" name="Rectangle 18"/>
            <p:cNvSpPr>
              <a:spLocks noChangeArrowheads="1"/>
            </p:cNvSpPr>
            <p:nvPr/>
          </p:nvSpPr>
          <p:spPr bwMode="auto">
            <a:xfrm>
              <a:off x="847725" y="4040188"/>
              <a:ext cx="121828" cy="26161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1700">
                  <a:solidFill>
                    <a:srgbClr val="000000"/>
                  </a:solidFill>
                  <a:latin typeface="Arial" pitchFamily="34" charset="0"/>
                  <a:cs typeface="Arial" pitchFamily="34" charset="0"/>
                </a:rPr>
                <a:t>3</a:t>
              </a:r>
              <a:endParaRPr lang="en-US">
                <a:latin typeface="Arial" pitchFamily="34" charset="0"/>
                <a:cs typeface="Arial" pitchFamily="34" charset="0"/>
              </a:endParaRPr>
            </a:p>
          </p:txBody>
        </p:sp>
        <p:sp>
          <p:nvSpPr>
            <p:cNvPr id="2033683" name="Line 19"/>
            <p:cNvSpPr>
              <a:spLocks noChangeShapeType="1"/>
            </p:cNvSpPr>
            <p:nvPr/>
          </p:nvSpPr>
          <p:spPr bwMode="auto">
            <a:xfrm>
              <a:off x="711200" y="3762375"/>
              <a:ext cx="509588" cy="1588"/>
            </a:xfrm>
            <a:prstGeom prst="line">
              <a:avLst/>
            </a:prstGeom>
            <a:noFill/>
            <a:ln w="21">
              <a:solidFill>
                <a:srgbClr val="8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3684" name="Rectangle 20"/>
            <p:cNvSpPr>
              <a:spLocks noChangeArrowheads="1"/>
            </p:cNvSpPr>
            <p:nvPr/>
          </p:nvSpPr>
          <p:spPr bwMode="auto">
            <a:xfrm>
              <a:off x="1347788" y="3651250"/>
              <a:ext cx="145874" cy="26161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1700">
                  <a:solidFill>
                    <a:srgbClr val="000000"/>
                  </a:solidFill>
                  <a:latin typeface="Arial" pitchFamily="34" charset="0"/>
                  <a:cs typeface="Arial" pitchFamily="34" charset="0"/>
                </a:rPr>
                <a:t>B</a:t>
              </a:r>
              <a:endParaRPr lang="en-US">
                <a:latin typeface="Arial" pitchFamily="34" charset="0"/>
                <a:cs typeface="Arial" pitchFamily="34" charset="0"/>
              </a:endParaRPr>
            </a:p>
          </p:txBody>
        </p:sp>
        <p:sp>
          <p:nvSpPr>
            <p:cNvPr id="2033685" name="Rectangle 21"/>
            <p:cNvSpPr>
              <a:spLocks noChangeArrowheads="1"/>
            </p:cNvSpPr>
            <p:nvPr/>
          </p:nvSpPr>
          <p:spPr bwMode="auto">
            <a:xfrm>
              <a:off x="847725" y="3532188"/>
              <a:ext cx="121828" cy="26161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1700">
                  <a:solidFill>
                    <a:srgbClr val="000000"/>
                  </a:solidFill>
                  <a:latin typeface="Arial" pitchFamily="34" charset="0"/>
                  <a:cs typeface="Arial" pitchFamily="34" charset="0"/>
                </a:rPr>
                <a:t>9</a:t>
              </a:r>
              <a:endParaRPr lang="en-US">
                <a:latin typeface="Arial" pitchFamily="34" charset="0"/>
                <a:cs typeface="Arial" pitchFamily="34" charset="0"/>
              </a:endParaRPr>
            </a:p>
          </p:txBody>
        </p:sp>
        <p:sp>
          <p:nvSpPr>
            <p:cNvPr id="2033686" name="Line 22"/>
            <p:cNvSpPr>
              <a:spLocks noChangeShapeType="1"/>
            </p:cNvSpPr>
            <p:nvPr/>
          </p:nvSpPr>
          <p:spPr bwMode="auto">
            <a:xfrm>
              <a:off x="711200" y="3506788"/>
              <a:ext cx="509588" cy="1588"/>
            </a:xfrm>
            <a:prstGeom prst="line">
              <a:avLst/>
            </a:prstGeom>
            <a:noFill/>
            <a:ln w="21">
              <a:solidFill>
                <a:srgbClr val="8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3687" name="Rectangle 23"/>
            <p:cNvSpPr>
              <a:spLocks noChangeArrowheads="1"/>
            </p:cNvSpPr>
            <p:nvPr/>
          </p:nvSpPr>
          <p:spPr bwMode="auto">
            <a:xfrm>
              <a:off x="1347788" y="3395663"/>
              <a:ext cx="145874" cy="26161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1700" dirty="0">
                  <a:solidFill>
                    <a:srgbClr val="000000"/>
                  </a:solidFill>
                  <a:latin typeface="Arial" pitchFamily="34" charset="0"/>
                  <a:cs typeface="Arial" pitchFamily="34" charset="0"/>
                </a:rPr>
                <a:t>A</a:t>
              </a:r>
              <a:endParaRPr lang="en-US" dirty="0">
                <a:latin typeface="Arial" pitchFamily="34" charset="0"/>
                <a:cs typeface="Arial" pitchFamily="34" charset="0"/>
              </a:endParaRPr>
            </a:p>
          </p:txBody>
        </p:sp>
        <p:sp>
          <p:nvSpPr>
            <p:cNvPr id="2033688" name="Rectangle 24"/>
            <p:cNvSpPr>
              <a:spLocks noChangeArrowheads="1"/>
            </p:cNvSpPr>
            <p:nvPr/>
          </p:nvSpPr>
          <p:spPr bwMode="auto">
            <a:xfrm>
              <a:off x="847725" y="3278188"/>
              <a:ext cx="121828" cy="26161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1700">
                  <a:solidFill>
                    <a:srgbClr val="000000"/>
                  </a:solidFill>
                  <a:latin typeface="Arial" pitchFamily="34" charset="0"/>
                  <a:cs typeface="Arial" pitchFamily="34" charset="0"/>
                </a:rPr>
                <a:t>7</a:t>
              </a:r>
              <a:endParaRPr lang="en-US">
                <a:latin typeface="Arial" pitchFamily="34" charset="0"/>
                <a:cs typeface="Arial" pitchFamily="34" charset="0"/>
              </a:endParaRPr>
            </a:p>
          </p:txBody>
        </p:sp>
        <p:sp>
          <p:nvSpPr>
            <p:cNvPr id="2033689" name="Line 25"/>
            <p:cNvSpPr>
              <a:spLocks noChangeShapeType="1"/>
            </p:cNvSpPr>
            <p:nvPr/>
          </p:nvSpPr>
          <p:spPr bwMode="auto">
            <a:xfrm>
              <a:off x="711200" y="2998788"/>
              <a:ext cx="509588" cy="1588"/>
            </a:xfrm>
            <a:prstGeom prst="line">
              <a:avLst/>
            </a:prstGeom>
            <a:noFill/>
            <a:ln w="21">
              <a:solidFill>
                <a:srgbClr val="8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3690" name="Rectangle 26"/>
            <p:cNvSpPr>
              <a:spLocks noChangeArrowheads="1"/>
            </p:cNvSpPr>
            <p:nvPr/>
          </p:nvSpPr>
          <p:spPr bwMode="auto">
            <a:xfrm>
              <a:off x="1347788" y="2887663"/>
              <a:ext cx="302968" cy="26161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1700" dirty="0">
                  <a:solidFill>
                    <a:srgbClr val="000000"/>
                  </a:solidFill>
                  <a:latin typeface="Arial" pitchFamily="34" charset="0"/>
                  <a:cs typeface="Arial" pitchFamily="34" charset="0"/>
                </a:rPr>
                <a:t>EN</a:t>
              </a:r>
              <a:endParaRPr lang="en-US" dirty="0">
                <a:latin typeface="Arial" pitchFamily="34" charset="0"/>
                <a:cs typeface="Arial" pitchFamily="34" charset="0"/>
              </a:endParaRPr>
            </a:p>
          </p:txBody>
        </p:sp>
        <p:sp>
          <p:nvSpPr>
            <p:cNvPr id="2033691" name="Line 27"/>
            <p:cNvSpPr>
              <a:spLocks noChangeShapeType="1"/>
            </p:cNvSpPr>
            <p:nvPr/>
          </p:nvSpPr>
          <p:spPr bwMode="auto">
            <a:xfrm>
              <a:off x="1347788" y="2878138"/>
              <a:ext cx="290513" cy="1588"/>
            </a:xfrm>
            <a:prstGeom prst="line">
              <a:avLst/>
            </a:prstGeom>
            <a:noFill/>
            <a:ln w="7"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3692" name="Rectangle 28"/>
            <p:cNvSpPr>
              <a:spLocks noChangeArrowheads="1"/>
            </p:cNvSpPr>
            <p:nvPr/>
          </p:nvSpPr>
          <p:spPr bwMode="auto">
            <a:xfrm>
              <a:off x="736600" y="2768600"/>
              <a:ext cx="243656" cy="26161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1700">
                  <a:solidFill>
                    <a:srgbClr val="000000"/>
                  </a:solidFill>
                  <a:latin typeface="Arial" pitchFamily="34" charset="0"/>
                  <a:cs typeface="Arial" pitchFamily="34" charset="0"/>
                </a:rPr>
                <a:t>14</a:t>
              </a:r>
              <a:endParaRPr lang="en-US">
                <a:latin typeface="Arial" pitchFamily="34" charset="0"/>
                <a:cs typeface="Arial" pitchFamily="34" charset="0"/>
              </a:endParaRPr>
            </a:p>
          </p:txBody>
        </p:sp>
        <p:sp>
          <p:nvSpPr>
            <p:cNvPr id="2033693" name="Line 29"/>
            <p:cNvSpPr>
              <a:spLocks noChangeShapeType="1"/>
            </p:cNvSpPr>
            <p:nvPr/>
          </p:nvSpPr>
          <p:spPr bwMode="auto">
            <a:xfrm flipH="1">
              <a:off x="2746376" y="4270375"/>
              <a:ext cx="509588" cy="1588"/>
            </a:xfrm>
            <a:prstGeom prst="line">
              <a:avLst/>
            </a:prstGeom>
            <a:noFill/>
            <a:ln w="21">
              <a:solidFill>
                <a:srgbClr val="8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3694" name="Rectangle 30"/>
            <p:cNvSpPr>
              <a:spLocks noChangeArrowheads="1"/>
            </p:cNvSpPr>
            <p:nvPr/>
          </p:nvSpPr>
          <p:spPr bwMode="auto">
            <a:xfrm>
              <a:off x="2492376" y="4159250"/>
              <a:ext cx="133050" cy="26161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1700">
                  <a:solidFill>
                    <a:srgbClr val="000000"/>
                  </a:solidFill>
                  <a:latin typeface="Arial" pitchFamily="34" charset="0"/>
                  <a:cs typeface="Arial" pitchFamily="34" charset="0"/>
                </a:rPr>
                <a:t>Z</a:t>
              </a:r>
              <a:endParaRPr lang="en-US">
                <a:latin typeface="Arial" pitchFamily="34" charset="0"/>
                <a:cs typeface="Arial" pitchFamily="34" charset="0"/>
              </a:endParaRPr>
            </a:p>
          </p:txBody>
        </p:sp>
        <p:sp>
          <p:nvSpPr>
            <p:cNvPr id="2033695" name="Rectangle 31"/>
            <p:cNvSpPr>
              <a:spLocks noChangeArrowheads="1"/>
            </p:cNvSpPr>
            <p:nvPr/>
          </p:nvSpPr>
          <p:spPr bwMode="auto">
            <a:xfrm>
              <a:off x="3000376" y="4040188"/>
              <a:ext cx="121828" cy="26161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1700">
                  <a:solidFill>
                    <a:srgbClr val="000000"/>
                  </a:solidFill>
                  <a:latin typeface="Arial" pitchFamily="34" charset="0"/>
                  <a:cs typeface="Arial" pitchFamily="34" charset="0"/>
                </a:rPr>
                <a:t>2</a:t>
              </a:r>
              <a:endParaRPr lang="en-US">
                <a:latin typeface="Arial" pitchFamily="34" charset="0"/>
                <a:cs typeface="Arial" pitchFamily="34" charset="0"/>
              </a:endParaRPr>
            </a:p>
          </p:txBody>
        </p:sp>
        <p:sp>
          <p:nvSpPr>
            <p:cNvPr id="2033697" name="Rectangle 33"/>
            <p:cNvSpPr>
              <a:spLocks noChangeArrowheads="1"/>
            </p:cNvSpPr>
            <p:nvPr/>
          </p:nvSpPr>
          <p:spPr bwMode="auto">
            <a:xfrm>
              <a:off x="1674813" y="5567363"/>
              <a:ext cx="609141" cy="26161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r>
                <a:rPr lang="en-US" sz="1700" dirty="0">
                  <a:solidFill>
                    <a:srgbClr val="000000"/>
                  </a:solidFill>
                  <a:latin typeface="Arial" pitchFamily="34" charset="0"/>
                  <a:cs typeface="Arial" pitchFamily="34" charset="0"/>
                </a:rPr>
                <a:t>10174</a:t>
              </a:r>
              <a:endParaRPr lang="en-US" dirty="0">
                <a:latin typeface="Arial" pitchFamily="34" charset="0"/>
                <a:cs typeface="Arial" pitchFamily="34" charset="0"/>
              </a:endParaRPr>
            </a:p>
          </p:txBody>
        </p:sp>
      </p:grpSp>
      <p:sp>
        <p:nvSpPr>
          <p:cNvPr id="4" name="Slide Number Placeholder 3"/>
          <p:cNvSpPr>
            <a:spLocks noGrp="1"/>
          </p:cNvSpPr>
          <p:nvPr>
            <p:ph type="sldNum" sz="quarter" idx="12"/>
          </p:nvPr>
        </p:nvSpPr>
        <p:spPr/>
        <p:txBody>
          <a:bodyPr/>
          <a:lstStyle/>
          <a:p>
            <a:fld id="{A8707075-541A-4CB2-8C7D-C1C20183CA57}" type="slidenum">
              <a:rPr lang="en-US" smtClean="0"/>
              <a:pPr/>
              <a:t>87</a:t>
            </a:fld>
            <a:endParaRPr lang="en-US" dirty="0"/>
          </a:p>
        </p:txBody>
      </p:sp>
      <p:sp>
        <p:nvSpPr>
          <p:cNvPr id="7" name="Rectangle 6"/>
          <p:cNvSpPr/>
          <p:nvPr/>
        </p:nvSpPr>
        <p:spPr>
          <a:xfrm>
            <a:off x="1135577" y="875751"/>
            <a:ext cx="3998210" cy="523220"/>
          </a:xfrm>
          <a:prstGeom prst="rect">
            <a:avLst/>
          </a:prstGeom>
        </p:spPr>
        <p:txBody>
          <a:bodyPr wrap="none">
            <a:spAutoFit/>
          </a:bodyPr>
          <a:lstStyle/>
          <a:p>
            <a:pPr marL="342900" indent="-342900">
              <a:buFont typeface="Wingdings" panose="05000000000000000000" pitchFamily="2" charset="2"/>
              <a:buChar char="v"/>
            </a:pPr>
            <a:r>
              <a:rPr lang="en-US" sz="2800" b="1" dirty="0" smtClean="0">
                <a:latin typeface="Times New Roman" panose="02020603050405020304" pitchFamily="18" charset="0"/>
                <a:cs typeface="Times New Roman" panose="02020603050405020304" pitchFamily="18" charset="0"/>
              </a:rPr>
              <a:t> IC </a:t>
            </a:r>
            <a:r>
              <a:rPr lang="en-US" sz="2800" b="1" dirty="0">
                <a:latin typeface="Times New Roman" panose="02020603050405020304" pitchFamily="18" charset="0"/>
                <a:cs typeface="Times New Roman" panose="02020603050405020304" pitchFamily="18" charset="0"/>
              </a:rPr>
              <a:t>10174 (MUX 4</a:t>
            </a:r>
            <a:r>
              <a:rPr lang="en-US" sz="2800" b="1" dirty="0">
                <a:latin typeface="Times New Roman" panose="02020603050405020304" pitchFamily="18" charset="0"/>
                <a:cs typeface="Times New Roman" panose="02020603050405020304" pitchFamily="18" charset="0"/>
                <a:sym typeface="Symbol"/>
              </a:rPr>
              <a:t>1)</a:t>
            </a:r>
            <a:endParaRPr lang="en-US" sz="2800" b="1" dirty="0">
              <a:latin typeface="Times New Roman" panose="02020603050405020304" pitchFamily="18" charset="0"/>
              <a:cs typeface="Times New Roman" panose="02020603050405020304" pitchFamily="18" charset="0"/>
            </a:endParaRPr>
          </a:p>
        </p:txBody>
      </p:sp>
      <p:sp>
        <p:nvSpPr>
          <p:cNvPr id="2054159" name="Rectangle 15"/>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6" name="Rectangle 44"/>
          <p:cNvSpPr>
            <a:spLocks noChangeArrowheads="1"/>
          </p:cNvSpPr>
          <p:nvPr/>
        </p:nvSpPr>
        <p:spPr bwMode="auto">
          <a:xfrm>
            <a:off x="2764996" y="1656079"/>
            <a:ext cx="1066800"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eaLnBrk="0" hangingPunct="0"/>
            <a:r>
              <a:rPr lang="en-US" sz="2400" b="1" dirty="0" err="1">
                <a:latin typeface="Times New Roman" panose="02020603050405020304" pitchFamily="18" charset="0"/>
                <a:ea typeface="Times New Roman" panose="02020603050405020304" pitchFamily="18" charset="0"/>
                <a:cs typeface="Times New Roman" panose="02020603050405020304" pitchFamily="18" charset="0"/>
              </a:rPr>
              <a:t>Sơ</a:t>
            </a: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 đồ </a:t>
            </a:r>
            <a:endParaRPr lang="en-US" sz="2400" b="1" dirty="0">
              <a:latin typeface="Times New Roman" panose="02020603050405020304" pitchFamily="18" charset="0"/>
              <a:ea typeface="Times New Roman" panose="02020603050405020304" pitchFamily="18" charset="0"/>
              <a:cs typeface="Times New Roman" panose="02020603050405020304" pitchFamily="18" charset="0"/>
              <a:sym typeface="Symbol" pitchFamily="18" charset="2"/>
            </a:endParaRPr>
          </a:p>
        </p:txBody>
      </p:sp>
      <p:sp>
        <p:nvSpPr>
          <p:cNvPr id="27" name="Rectangle 44"/>
          <p:cNvSpPr>
            <a:spLocks noChangeArrowheads="1"/>
          </p:cNvSpPr>
          <p:nvPr/>
        </p:nvSpPr>
        <p:spPr bwMode="auto">
          <a:xfrm>
            <a:off x="6730999" y="1762687"/>
            <a:ext cx="2438400"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eaLnBrk="0" hangingPunct="0"/>
            <a:r>
              <a:rPr lang="en-US" sz="2400" b="1" dirty="0" err="1">
                <a:latin typeface="Times New Roman" panose="02020603050405020304" pitchFamily="18" charset="0"/>
                <a:ea typeface="Times New Roman" panose="02020603050405020304" pitchFamily="18" charset="0"/>
                <a:cs typeface="Times New Roman" panose="02020603050405020304" pitchFamily="18" charset="0"/>
                <a:sym typeface="Symbol" pitchFamily="18" charset="2"/>
              </a:rPr>
              <a:t>Bảng</a:t>
            </a:r>
            <a:r>
              <a:rPr lang="en-US" sz="2400" b="1" dirty="0">
                <a:latin typeface="Times New Roman" panose="02020603050405020304" pitchFamily="18" charset="0"/>
                <a:ea typeface="Times New Roman" panose="02020603050405020304" pitchFamily="18" charset="0"/>
                <a:cs typeface="Times New Roman" panose="02020603050405020304" pitchFamily="18" charset="0"/>
                <a:sym typeface="Symbol" pitchFamily="18" charset="2"/>
              </a:rPr>
              <a:t> trạng thái</a:t>
            </a:r>
          </a:p>
        </p:txBody>
      </p:sp>
      <p:pic>
        <p:nvPicPr>
          <p:cNvPr id="2" name="Picture 1"/>
          <p:cNvPicPr>
            <a:picLocks noChangeAspect="1"/>
          </p:cNvPicPr>
          <p:nvPr/>
        </p:nvPicPr>
        <p:blipFill>
          <a:blip r:embed="rId2"/>
          <a:stretch>
            <a:fillRect/>
          </a:stretch>
        </p:blipFill>
        <p:spPr>
          <a:xfrm>
            <a:off x="6730999" y="2470809"/>
            <a:ext cx="2773606" cy="3375954"/>
          </a:xfrm>
          <a:prstGeom prst="rect">
            <a:avLst/>
          </a:prstGeom>
        </p:spPr>
      </p:pic>
      <p:sp>
        <p:nvSpPr>
          <p:cNvPr id="40" name="Title 1"/>
          <p:cNvSpPr>
            <a:spLocks noGrp="1"/>
          </p:cNvSpPr>
          <p:nvPr>
            <p:ph type="title"/>
          </p:nvPr>
        </p:nvSpPr>
        <p:spPr>
          <a:xfrm>
            <a:off x="94683" y="161228"/>
            <a:ext cx="8229600" cy="563562"/>
          </a:xfrm>
        </p:spPr>
        <p:txBody>
          <a:bodyPr>
            <a:noAutofit/>
          </a:bodyPr>
          <a:lstStyle/>
          <a:p>
            <a:pPr algn="l"/>
            <a:r>
              <a:rPr lang="en-US" sz="3200" b="1" dirty="0">
                <a:solidFill>
                  <a:srgbClr val="C00000"/>
                </a:solidFill>
                <a:latin typeface="Times New Roman" panose="02020603050405020304" pitchFamily="18" charset="0"/>
                <a:cs typeface="Times New Roman" panose="02020603050405020304" pitchFamily="18" charset="0"/>
              </a:rPr>
              <a:t>4. Mạch </a:t>
            </a:r>
            <a:r>
              <a:rPr lang="en-US" sz="3200" b="1" dirty="0" err="1">
                <a:solidFill>
                  <a:srgbClr val="C00000"/>
                </a:solidFill>
                <a:latin typeface="Times New Roman" panose="02020603050405020304" pitchFamily="18" charset="0"/>
                <a:cs typeface="Times New Roman" panose="02020603050405020304" pitchFamily="18" charset="0"/>
              </a:rPr>
              <a:t>dồn</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kênh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smtClean="0">
                <a:solidFill>
                  <a:srgbClr val="C00000"/>
                </a:solidFill>
                <a:latin typeface="Times New Roman" panose="02020603050405020304" pitchFamily="18" charset="0"/>
                <a:cs typeface="Times New Roman" panose="02020603050405020304" pitchFamily="18" charset="0"/>
              </a:rPr>
              <a:t>- MUX (2)</a:t>
            </a:r>
            <a:endParaRPr lang="en-US" sz="3200"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xEl>
                                              <p:pRg st="0" end="0"/>
                                            </p:txEl>
                                          </p:spTgt>
                                        </p:tgtEl>
                                        <p:attrNameLst>
                                          <p:attrName>style.visibility</p:attrName>
                                        </p:attrNameLst>
                                      </p:cBhvr>
                                      <p:to>
                                        <p:strVal val="visible"/>
                                      </p:to>
                                    </p:set>
                                    <p:animEffect transition="in" filter="fade">
                                      <p:cBhvr>
                                        <p:cTn id="14" dur="1000"/>
                                        <p:tgtEl>
                                          <p:spTgt spid="26">
                                            <p:txEl>
                                              <p:pRg st="0" end="0"/>
                                            </p:txEl>
                                          </p:spTgt>
                                        </p:tgtEl>
                                      </p:cBhvr>
                                    </p:animEffect>
                                    <p:anim calcmode="lin" valueType="num">
                                      <p:cBhvr>
                                        <p:cTn id="15"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barn(inVertical)">
                                      <p:cBhvr>
                                        <p:cTn id="21" dur="10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1000"/>
                                        <p:tgtEl>
                                          <p:spTgt spid="27"/>
                                        </p:tgtEl>
                                      </p:cBhvr>
                                    </p:animEffect>
                                    <p:anim calcmode="lin" valueType="num">
                                      <p:cBhvr>
                                        <p:cTn id="27" dur="1000" fill="hold"/>
                                        <p:tgtEl>
                                          <p:spTgt spid="27"/>
                                        </p:tgtEl>
                                        <p:attrNameLst>
                                          <p:attrName>ppt_x</p:attrName>
                                        </p:attrNameLst>
                                      </p:cBhvr>
                                      <p:tavLst>
                                        <p:tav tm="0">
                                          <p:val>
                                            <p:strVal val="#ppt_x"/>
                                          </p:val>
                                        </p:tav>
                                        <p:tav tm="100000">
                                          <p:val>
                                            <p:strVal val="#ppt_x"/>
                                          </p:val>
                                        </p:tav>
                                      </p:tavLst>
                                    </p:anim>
                                    <p:anim calcmode="lin" valueType="num">
                                      <p:cBhvr>
                                        <p:cTn id="2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barn(inVertical)">
                                      <p:cBhvr>
                                        <p:cTn id="3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88</a:t>
            </a:fld>
            <a:endParaRPr lang="en-US" dirty="0"/>
          </a:p>
        </p:txBody>
      </p:sp>
      <p:sp>
        <p:nvSpPr>
          <p:cNvPr id="2053140" name="Rectangle 20"/>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3160" name="Rectangle 40"/>
          <p:cNvSpPr>
            <a:spLocks noChangeArrowheads="1"/>
          </p:cNvSpPr>
          <p:nvPr/>
        </p:nvSpPr>
        <p:spPr bwMode="auto">
          <a:xfrm>
            <a:off x="1524001"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latin typeface="Arial" pitchFamily="34" charset="0"/>
              <a:cs typeface="Arial" pitchFamily="34" charset="0"/>
            </a:endParaRPr>
          </a:p>
        </p:txBody>
      </p:sp>
      <p:sp>
        <p:nvSpPr>
          <p:cNvPr id="2053161" name="Rectangle 41"/>
          <p:cNvSpPr>
            <a:spLocks noChangeArrowheads="1"/>
          </p:cNvSpPr>
          <p:nvPr/>
        </p:nvSpPr>
        <p:spPr bwMode="auto">
          <a:xfrm>
            <a:off x="2209800" y="457200"/>
            <a:ext cx="0" cy="0"/>
          </a:xfrm>
          <a:prstGeom prst="rect">
            <a:avLst/>
          </a:prstGeom>
          <a:solidFill>
            <a:schemeClr val="accent1"/>
          </a:solidFill>
          <a:ln w="9525">
            <a:solidFill>
              <a:schemeClr val="tx1"/>
            </a:solid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053164" name="Rectangle 44"/>
          <p:cNvSpPr>
            <a:spLocks noChangeArrowheads="1"/>
          </p:cNvSpPr>
          <p:nvPr/>
        </p:nvSpPr>
        <p:spPr bwMode="auto">
          <a:xfrm>
            <a:off x="2819400" y="1891100"/>
            <a:ext cx="10668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eaLnBrk="0" hangingPunct="0"/>
            <a:r>
              <a:rPr kumimoji="0" lang="en-US"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Sơ</a:t>
            </a: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đồ </a:t>
            </a:r>
            <a:endParaRPr kumimoji="0" lang="en-US" b="1" i="0" u="none" strike="noStrike" cap="none" normalizeH="0" baseline="0" dirty="0" smtClean="0">
              <a:ln>
                <a:noFill/>
              </a:ln>
              <a:solidFill>
                <a:schemeClr val="tx1"/>
              </a:solidFill>
              <a:effectLst/>
              <a:latin typeface="Times New Roman" pitchFamily="18" charset="0"/>
              <a:ea typeface="Times New Roman" pitchFamily="18" charset="0"/>
              <a:cs typeface="Arial" pitchFamily="34" charset="0"/>
              <a:sym typeface="Symbol" pitchFamily="18" charset="2"/>
            </a:endParaRPr>
          </a:p>
        </p:txBody>
      </p:sp>
      <p:sp>
        <p:nvSpPr>
          <p:cNvPr id="49" name="Rectangle 44"/>
          <p:cNvSpPr>
            <a:spLocks noChangeArrowheads="1"/>
          </p:cNvSpPr>
          <p:nvPr/>
        </p:nvSpPr>
        <p:spPr bwMode="auto">
          <a:xfrm>
            <a:off x="6324600" y="1849935"/>
            <a:ext cx="24384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eaLnBrk="0" hangingPunct="0"/>
            <a:r>
              <a:rPr lang="en-US" b="1" dirty="0" err="1" smtClean="0">
                <a:latin typeface="Arial" pitchFamily="34" charset="0"/>
                <a:ea typeface="Times New Roman" pitchFamily="18" charset="0"/>
                <a:cs typeface="Arial" pitchFamily="34" charset="0"/>
                <a:sym typeface="Symbol" pitchFamily="18" charset="2"/>
              </a:rPr>
              <a:t>Bảng</a:t>
            </a:r>
            <a:r>
              <a:rPr lang="en-US" b="1" dirty="0" smtClean="0">
                <a:latin typeface="Arial" pitchFamily="34" charset="0"/>
                <a:ea typeface="Times New Roman" pitchFamily="18" charset="0"/>
                <a:cs typeface="Arial" pitchFamily="34" charset="0"/>
                <a:sym typeface="Symbol" pitchFamily="18" charset="2"/>
              </a:rPr>
              <a:t> trạng thái</a:t>
            </a:r>
            <a:endParaRPr kumimoji="0" lang="en-US" b="1" i="0" u="none" strike="noStrike" cap="none" normalizeH="0" baseline="0" dirty="0" smtClean="0">
              <a:ln>
                <a:noFill/>
              </a:ln>
              <a:solidFill>
                <a:schemeClr val="tx1"/>
              </a:solidFill>
              <a:effectLst/>
              <a:latin typeface="Times New Roman" pitchFamily="18" charset="0"/>
              <a:ea typeface="Times New Roman" pitchFamily="18" charset="0"/>
              <a:cs typeface="Arial" pitchFamily="34" charset="0"/>
              <a:sym typeface="Symbol" pitchFamily="18" charset="2"/>
            </a:endParaRPr>
          </a:p>
        </p:txBody>
      </p:sp>
      <p:sp>
        <p:nvSpPr>
          <p:cNvPr id="50" name="Rectangle 49"/>
          <p:cNvSpPr/>
          <p:nvPr/>
        </p:nvSpPr>
        <p:spPr>
          <a:xfrm>
            <a:off x="1179286" y="1019504"/>
            <a:ext cx="3998210" cy="523220"/>
          </a:xfrm>
          <a:prstGeom prst="rect">
            <a:avLst/>
          </a:prstGeom>
        </p:spPr>
        <p:txBody>
          <a:bodyPr wrap="none">
            <a:spAutoFit/>
          </a:bodyPr>
          <a:lstStyle/>
          <a:p>
            <a:pPr marL="342900" indent="-342900">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IC </a:t>
            </a:r>
            <a:r>
              <a:rPr lang="en-US" sz="2800" b="1" dirty="0">
                <a:latin typeface="Times New Roman" panose="02020603050405020304" pitchFamily="18" charset="0"/>
                <a:cs typeface="Times New Roman" panose="02020603050405020304" pitchFamily="18" charset="0"/>
              </a:rPr>
              <a:t>10164 (MUX 8</a:t>
            </a:r>
            <a:r>
              <a:rPr lang="en-US" sz="2800" b="1" dirty="0">
                <a:latin typeface="Times New Roman" panose="02020603050405020304" pitchFamily="18" charset="0"/>
                <a:cs typeface="Times New Roman" panose="02020603050405020304" pitchFamily="18" charset="0"/>
                <a:sym typeface="Symbol"/>
              </a:rPr>
              <a:t>1)</a:t>
            </a:r>
            <a:endParaRPr lang="en-US" sz="2800" b="1" dirty="0">
              <a:latin typeface="Times New Roman" panose="02020603050405020304" pitchFamily="18" charset="0"/>
              <a:cs typeface="Times New Roman" panose="02020603050405020304" pitchFamily="18" charset="0"/>
            </a:endParaRPr>
          </a:p>
        </p:txBody>
      </p:sp>
      <p:pic>
        <p:nvPicPr>
          <p:cNvPr id="2032642" name="Picture 2"/>
          <p:cNvPicPr>
            <a:picLocks noChangeAspect="1" noChangeArrowheads="1"/>
          </p:cNvPicPr>
          <p:nvPr/>
        </p:nvPicPr>
        <p:blipFill>
          <a:blip r:embed="rId2"/>
          <a:srcRect/>
          <a:stretch>
            <a:fillRect/>
          </a:stretch>
        </p:blipFill>
        <p:spPr bwMode="auto">
          <a:xfrm>
            <a:off x="2236305" y="2420703"/>
            <a:ext cx="2232991" cy="4279900"/>
          </a:xfrm>
          <a:prstGeom prst="rect">
            <a:avLst/>
          </a:prstGeom>
          <a:noFill/>
          <a:ln w="9525">
            <a:noFill/>
            <a:miter lim="800000"/>
            <a:headEnd/>
            <a:tailEnd/>
          </a:ln>
          <a:effectLst/>
        </p:spPr>
      </p:pic>
      <p:pic>
        <p:nvPicPr>
          <p:cNvPr id="2" name="Picture 1"/>
          <p:cNvPicPr>
            <a:picLocks noChangeAspect="1"/>
          </p:cNvPicPr>
          <p:nvPr/>
        </p:nvPicPr>
        <p:blipFill>
          <a:blip r:embed="rId3"/>
          <a:stretch>
            <a:fillRect/>
          </a:stretch>
        </p:blipFill>
        <p:spPr>
          <a:xfrm>
            <a:off x="6094115" y="2398932"/>
            <a:ext cx="3157788" cy="4006356"/>
          </a:xfrm>
          <a:prstGeom prst="rect">
            <a:avLst/>
          </a:prstGeom>
        </p:spPr>
      </p:pic>
      <p:sp>
        <p:nvSpPr>
          <p:cNvPr id="13" name="Title 1"/>
          <p:cNvSpPr>
            <a:spLocks noGrp="1"/>
          </p:cNvSpPr>
          <p:nvPr>
            <p:ph type="title"/>
          </p:nvPr>
        </p:nvSpPr>
        <p:spPr>
          <a:xfrm>
            <a:off x="94683" y="161228"/>
            <a:ext cx="8229600" cy="563562"/>
          </a:xfrm>
        </p:spPr>
        <p:txBody>
          <a:bodyPr>
            <a:noAutofit/>
          </a:bodyPr>
          <a:lstStyle/>
          <a:p>
            <a:pPr algn="l"/>
            <a:r>
              <a:rPr lang="en-US" sz="3200" b="1" dirty="0">
                <a:solidFill>
                  <a:srgbClr val="C00000"/>
                </a:solidFill>
                <a:latin typeface="Times New Roman" panose="02020603050405020304" pitchFamily="18" charset="0"/>
                <a:cs typeface="Times New Roman" panose="02020603050405020304" pitchFamily="18" charset="0"/>
              </a:rPr>
              <a:t>4. Mạch </a:t>
            </a:r>
            <a:r>
              <a:rPr lang="en-US" sz="3200" b="1" dirty="0" err="1">
                <a:solidFill>
                  <a:srgbClr val="C00000"/>
                </a:solidFill>
                <a:latin typeface="Times New Roman" panose="02020603050405020304" pitchFamily="18" charset="0"/>
                <a:cs typeface="Times New Roman" panose="02020603050405020304" pitchFamily="18" charset="0"/>
              </a:rPr>
              <a:t>dồn</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kênh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smtClean="0">
                <a:solidFill>
                  <a:srgbClr val="C00000"/>
                </a:solidFill>
                <a:latin typeface="Times New Roman" panose="02020603050405020304" pitchFamily="18" charset="0"/>
                <a:cs typeface="Times New Roman" panose="02020603050405020304" pitchFamily="18" charset="0"/>
              </a:rPr>
              <a:t>- MUX (3)</a:t>
            </a:r>
            <a:endParaRPr lang="en-US" sz="3200"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53164"/>
                                        </p:tgtEl>
                                        <p:attrNameLst>
                                          <p:attrName>style.visibility</p:attrName>
                                        </p:attrNameLst>
                                      </p:cBhvr>
                                      <p:to>
                                        <p:strVal val="visible"/>
                                      </p:to>
                                    </p:set>
                                    <p:animEffect transition="in" filter="fade">
                                      <p:cBhvr>
                                        <p:cTn id="14" dur="1000"/>
                                        <p:tgtEl>
                                          <p:spTgt spid="2053164"/>
                                        </p:tgtEl>
                                      </p:cBhvr>
                                    </p:animEffect>
                                    <p:anim calcmode="lin" valueType="num">
                                      <p:cBhvr>
                                        <p:cTn id="15" dur="1000" fill="hold"/>
                                        <p:tgtEl>
                                          <p:spTgt spid="2053164"/>
                                        </p:tgtEl>
                                        <p:attrNameLst>
                                          <p:attrName>ppt_x</p:attrName>
                                        </p:attrNameLst>
                                      </p:cBhvr>
                                      <p:tavLst>
                                        <p:tav tm="0">
                                          <p:val>
                                            <p:strVal val="#ppt_x"/>
                                          </p:val>
                                        </p:tav>
                                        <p:tav tm="100000">
                                          <p:val>
                                            <p:strVal val="#ppt_x"/>
                                          </p:val>
                                        </p:tav>
                                      </p:tavLst>
                                    </p:anim>
                                    <p:anim calcmode="lin" valueType="num">
                                      <p:cBhvr>
                                        <p:cTn id="16" dur="1000" fill="hold"/>
                                        <p:tgtEl>
                                          <p:spTgt spid="205316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2032642"/>
                                        </p:tgtEl>
                                        <p:attrNameLst>
                                          <p:attrName>style.visibility</p:attrName>
                                        </p:attrNameLst>
                                      </p:cBhvr>
                                      <p:to>
                                        <p:strVal val="visible"/>
                                      </p:to>
                                    </p:set>
                                    <p:animEffect transition="in" filter="barn(inVertical)">
                                      <p:cBhvr>
                                        <p:cTn id="21" dur="1000"/>
                                        <p:tgtEl>
                                          <p:spTgt spid="2032642"/>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1000"/>
                                        <p:tgtEl>
                                          <p:spTgt spid="49"/>
                                        </p:tgtEl>
                                      </p:cBhvr>
                                    </p:animEffect>
                                    <p:anim calcmode="lin" valueType="num">
                                      <p:cBhvr>
                                        <p:cTn id="27" dur="1000" fill="hold"/>
                                        <p:tgtEl>
                                          <p:spTgt spid="49"/>
                                        </p:tgtEl>
                                        <p:attrNameLst>
                                          <p:attrName>ppt_x</p:attrName>
                                        </p:attrNameLst>
                                      </p:cBhvr>
                                      <p:tavLst>
                                        <p:tav tm="0">
                                          <p:val>
                                            <p:strVal val="#ppt_x"/>
                                          </p:val>
                                        </p:tav>
                                        <p:tav tm="100000">
                                          <p:val>
                                            <p:strVal val="#ppt_x"/>
                                          </p:val>
                                        </p:tav>
                                      </p:tavLst>
                                    </p:anim>
                                    <p:anim calcmode="lin" valueType="num">
                                      <p:cBhvr>
                                        <p:cTn id="28"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barn(inVertical)">
                                      <p:cBhvr>
                                        <p:cTn id="3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3164" grpId="0"/>
      <p:bldP spid="49" grpId="0"/>
      <p:bldP spid="5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89</a:t>
            </a:fld>
            <a:endParaRPr lang="en-US" dirty="0"/>
          </a:p>
        </p:txBody>
      </p:sp>
      <p:sp>
        <p:nvSpPr>
          <p:cNvPr id="5" name="Rectangle 31"/>
          <p:cNvSpPr>
            <a:spLocks noChangeArrowheads="1"/>
          </p:cNvSpPr>
          <p:nvPr/>
        </p:nvSpPr>
        <p:spPr bwMode="auto">
          <a:xfrm>
            <a:off x="605973" y="803867"/>
            <a:ext cx="1042488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hangingPunct="0"/>
            <a:r>
              <a:rPr lang="en-US" altLang="en-US" sz="2400" b="1" dirty="0" err="1">
                <a:latin typeface="Times New Roman" panose="02020603050405020304" pitchFamily="18" charset="0"/>
                <a:ea typeface="Times New Roman" panose="02020603050405020304" pitchFamily="18" charset="0"/>
                <a:cs typeface="Times New Roman" panose="02020603050405020304" pitchFamily="18" charset="0"/>
              </a:rPr>
              <a:t>Ví</a:t>
            </a:r>
            <a:r>
              <a:rPr lang="en-US" altLang="en-US" sz="24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b="1" dirty="0" err="1">
                <a:latin typeface="Times New Roman" panose="02020603050405020304" pitchFamily="18" charset="0"/>
                <a:ea typeface="Times New Roman" panose="02020603050405020304" pitchFamily="18" charset="0"/>
                <a:cs typeface="Times New Roman" panose="02020603050405020304" pitchFamily="18" charset="0"/>
              </a:rPr>
              <a:t>dụ</a:t>
            </a:r>
            <a:r>
              <a:rPr lang="en-US" altLang="en-US" sz="2400" b="1" dirty="0">
                <a:latin typeface="Times New Roman" panose="02020603050405020304" pitchFamily="18" charset="0"/>
                <a:ea typeface="Times New Roman" panose="02020603050405020304" pitchFamily="18" charset="0"/>
                <a:cs typeface="Times New Roman" panose="02020603050405020304" pitchFamily="18" charset="0"/>
              </a:rPr>
              <a:t> 1: </a:t>
            </a:r>
            <a:r>
              <a:rPr lang="en-US" altLang="en-US" sz="2400" dirty="0">
                <a:latin typeface="Times New Roman" panose="02020603050405020304" pitchFamily="18" charset="0"/>
                <a:ea typeface="Times New Roman" panose="02020603050405020304" pitchFamily="18" charset="0"/>
                <a:cs typeface="Times New Roman" panose="02020603050405020304" pitchFamily="18" charset="0"/>
              </a:rPr>
              <a:t>Cho </a:t>
            </a:r>
            <a:r>
              <a:rPr lang="en-US" altLang="en-US" sz="2400" dirty="0" err="1">
                <a:latin typeface="Times New Roman" panose="02020603050405020304" pitchFamily="18" charset="0"/>
                <a:ea typeface="Times New Roman" panose="02020603050405020304" pitchFamily="18" charset="0"/>
                <a:cs typeface="Times New Roman" panose="02020603050405020304" pitchFamily="18" charset="0"/>
              </a:rPr>
              <a:t>sơ</a:t>
            </a:r>
            <a:r>
              <a:rPr lang="en-US" alt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ea typeface="Times New Roman" panose="02020603050405020304" pitchFamily="18" charset="0"/>
                <a:cs typeface="Times New Roman" panose="02020603050405020304" pitchFamily="18" charset="0"/>
              </a:rPr>
              <a:t>đồ</a:t>
            </a:r>
            <a:r>
              <a:rPr lang="en-US" altLang="en-US" sz="2400" dirty="0">
                <a:latin typeface="Times New Roman" panose="02020603050405020304" pitchFamily="18" charset="0"/>
                <a:ea typeface="Times New Roman" panose="02020603050405020304" pitchFamily="18" charset="0"/>
                <a:cs typeface="Times New Roman" panose="02020603050405020304" pitchFamily="18" charset="0"/>
              </a:rPr>
              <a:t> mạch </a:t>
            </a:r>
            <a:r>
              <a:rPr lang="en-US" altLang="en-US" sz="2400" dirty="0" err="1">
                <a:latin typeface="Times New Roman" panose="02020603050405020304" pitchFamily="18" charset="0"/>
                <a:ea typeface="Times New Roman" panose="02020603050405020304" pitchFamily="18" charset="0"/>
                <a:cs typeface="Times New Roman" panose="02020603050405020304" pitchFamily="18" charset="0"/>
              </a:rPr>
              <a:t>tổ</a:t>
            </a:r>
            <a:r>
              <a:rPr lang="en-US" alt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ea typeface="Times New Roman" panose="02020603050405020304" pitchFamily="18" charset="0"/>
                <a:cs typeface="Times New Roman" panose="02020603050405020304" pitchFamily="18" charset="0"/>
              </a:rPr>
              <a:t>hợp</a:t>
            </a:r>
            <a:r>
              <a:rPr lang="en-US" alt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ea typeface="Times New Roman" panose="02020603050405020304" pitchFamily="18" charset="0"/>
                <a:cs typeface="Times New Roman" panose="02020603050405020304" pitchFamily="18" charset="0"/>
              </a:rPr>
              <a:t>có</a:t>
            </a:r>
            <a:r>
              <a:rPr lang="en-US" altLang="en-US" sz="2400" dirty="0">
                <a:latin typeface="Times New Roman" panose="02020603050405020304" pitchFamily="18" charset="0"/>
                <a:ea typeface="Times New Roman" panose="02020603050405020304" pitchFamily="18" charset="0"/>
                <a:cs typeface="Times New Roman" panose="02020603050405020304" pitchFamily="18" charset="0"/>
              </a:rPr>
              <a:t> 4 </a:t>
            </a:r>
            <a:r>
              <a:rPr lang="en-US" altLang="en-US" sz="2400" dirty="0" err="1">
                <a:latin typeface="Times New Roman" panose="02020603050405020304" pitchFamily="18" charset="0"/>
                <a:ea typeface="Times New Roman" panose="02020603050405020304" pitchFamily="18" charset="0"/>
                <a:cs typeface="Times New Roman" panose="02020603050405020304" pitchFamily="18" charset="0"/>
              </a:rPr>
              <a:t>đầu</a:t>
            </a:r>
            <a:r>
              <a:rPr lang="en-US" alt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ea typeface="Times New Roman" panose="02020603050405020304" pitchFamily="18" charset="0"/>
                <a:cs typeface="Times New Roman" panose="02020603050405020304" pitchFamily="18" charset="0"/>
              </a:rPr>
              <a:t>vào</a:t>
            </a:r>
            <a:r>
              <a:rPr lang="en-US" altLang="en-US" sz="2400" dirty="0">
                <a:latin typeface="Times New Roman" panose="02020603050405020304" pitchFamily="18" charset="0"/>
                <a:ea typeface="Times New Roman" panose="02020603050405020304" pitchFamily="18" charset="0"/>
                <a:cs typeface="Times New Roman" panose="02020603050405020304" pitchFamily="18" charset="0"/>
              </a:rPr>
              <a:t> A,B,C,D </a:t>
            </a:r>
            <a:r>
              <a:rPr lang="en-US" altLang="en-US" sz="2400"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US" alt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ea typeface="Times New Roman" panose="02020603050405020304" pitchFamily="18" charset="0"/>
                <a:cs typeface="Times New Roman" panose="02020603050405020304" pitchFamily="18" charset="0"/>
              </a:rPr>
              <a:t>một</a:t>
            </a:r>
            <a:r>
              <a:rPr lang="en-US" alt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ea typeface="Times New Roman" panose="02020603050405020304" pitchFamily="18" charset="0"/>
                <a:cs typeface="Times New Roman" panose="02020603050405020304" pitchFamily="18" charset="0"/>
              </a:rPr>
              <a:t>đầu</a:t>
            </a:r>
            <a:r>
              <a:rPr lang="en-US" alt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ea typeface="Times New Roman" panose="02020603050405020304" pitchFamily="18" charset="0"/>
                <a:cs typeface="Times New Roman" panose="02020603050405020304" pitchFamily="18" charset="0"/>
              </a:rPr>
              <a:t>ra</a:t>
            </a:r>
            <a:r>
              <a:rPr lang="en-US" altLang="en-US" sz="2400" dirty="0">
                <a:latin typeface="Times New Roman" panose="02020603050405020304" pitchFamily="18" charset="0"/>
                <a:ea typeface="Times New Roman" panose="02020603050405020304" pitchFamily="18" charset="0"/>
                <a:cs typeface="Times New Roman" panose="02020603050405020304" pitchFamily="18" charset="0"/>
              </a:rPr>
              <a:t> Y (</a:t>
            </a:r>
            <a:r>
              <a:rPr lang="en-US" altLang="en-US" sz="2400" dirty="0" err="1">
                <a:latin typeface="Times New Roman" panose="02020603050405020304" pitchFamily="18" charset="0"/>
                <a:ea typeface="Times New Roman" panose="02020603050405020304" pitchFamily="18" charset="0"/>
                <a:cs typeface="Times New Roman" panose="02020603050405020304" pitchFamily="18" charset="0"/>
              </a:rPr>
              <a:t>Hình</a:t>
            </a:r>
            <a:r>
              <a:rPr lang="en-US" alt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ea typeface="Times New Roman" panose="02020603050405020304" pitchFamily="18" charset="0"/>
                <a:cs typeface="Times New Roman" panose="02020603050405020304" pitchFamily="18" charset="0"/>
              </a:rPr>
              <a:t>vẽ</a:t>
            </a:r>
            <a:r>
              <a:rPr lang="en-US" altLang="en-US" sz="2400" dirty="0">
                <a:latin typeface="Times New Roman" panose="02020603050405020304" pitchFamily="18" charset="0"/>
                <a:ea typeface="Times New Roman" panose="02020603050405020304" pitchFamily="18" charset="0"/>
                <a:cs typeface="Times New Roman" panose="02020603050405020304" pitchFamily="18" charset="0"/>
              </a:rPr>
              <a:t>). Thiết kế </a:t>
            </a:r>
            <a:r>
              <a:rPr lang="en-US" altLang="en-US" sz="2400" dirty="0" err="1">
                <a:latin typeface="Times New Roman" panose="02020603050405020304" pitchFamily="18" charset="0"/>
                <a:ea typeface="Times New Roman" panose="02020603050405020304" pitchFamily="18" charset="0"/>
                <a:cs typeface="Times New Roman" panose="02020603050405020304" pitchFamily="18" charset="0"/>
              </a:rPr>
              <a:t>lại</a:t>
            </a:r>
            <a:r>
              <a:rPr lang="en-US" altLang="en-US" sz="2400" dirty="0">
                <a:latin typeface="Times New Roman" panose="02020603050405020304" pitchFamily="18" charset="0"/>
                <a:ea typeface="Times New Roman" panose="02020603050405020304" pitchFamily="18" charset="0"/>
                <a:cs typeface="Times New Roman" panose="02020603050405020304" pitchFamily="18" charset="0"/>
              </a:rPr>
              <a:t> mạch </a:t>
            </a:r>
            <a:r>
              <a:rPr lang="en-US" altLang="en-US" sz="2400" dirty="0" err="1">
                <a:latin typeface="Times New Roman" panose="02020603050405020304" pitchFamily="18" charset="0"/>
                <a:ea typeface="Times New Roman" panose="02020603050405020304" pitchFamily="18" charset="0"/>
                <a:cs typeface="Times New Roman" panose="02020603050405020304" pitchFamily="18" charset="0"/>
              </a:rPr>
              <a:t>chỉ</a:t>
            </a:r>
            <a:r>
              <a:rPr lang="en-US" alt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ea typeface="Times New Roman" panose="02020603050405020304" pitchFamily="18" charset="0"/>
                <a:cs typeface="Times New Roman" panose="02020603050405020304" pitchFamily="18" charset="0"/>
              </a:rPr>
              <a:t>sử</a:t>
            </a:r>
            <a:r>
              <a:rPr lang="en-US" alt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ea typeface="Times New Roman" panose="02020603050405020304" pitchFamily="18" charset="0"/>
                <a:cs typeface="Times New Roman" panose="02020603050405020304" pitchFamily="18" charset="0"/>
              </a:rPr>
              <a:t>dụng</a:t>
            </a:r>
            <a:r>
              <a:rPr lang="en-US" alt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alt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ea typeface="Times New Roman" panose="02020603050405020304" pitchFamily="18" charset="0"/>
                <a:cs typeface="Times New Roman" panose="02020603050405020304" pitchFamily="18" charset="0"/>
              </a:rPr>
              <a:t>cổng</a:t>
            </a:r>
            <a:r>
              <a:rPr lang="en-US" altLang="en-US" sz="2400" dirty="0">
                <a:latin typeface="Times New Roman" panose="02020603050405020304" pitchFamily="18" charset="0"/>
                <a:ea typeface="Times New Roman" panose="02020603050405020304" pitchFamily="18" charset="0"/>
                <a:cs typeface="Times New Roman" panose="02020603050405020304" pitchFamily="18" charset="0"/>
              </a:rPr>
              <a:t> logic.</a:t>
            </a:r>
            <a:endParaRPr lang="en-US" altLang="en-US" sz="2400" dirty="0">
              <a:latin typeface="Times New Roman" panose="02020603050405020304" pitchFamily="18" charset="0"/>
              <a:cs typeface="Times New Roman" panose="02020603050405020304" pitchFamily="18" charset="0"/>
            </a:endParaRPr>
          </a:p>
        </p:txBody>
      </p:sp>
      <p:sp>
        <p:nvSpPr>
          <p:cNvPr id="36" name="Rectangle 43"/>
          <p:cNvSpPr>
            <a:spLocks noChangeArrowheads="1"/>
          </p:cNvSpPr>
          <p:nvPr/>
        </p:nvSpPr>
        <p:spPr bwMode="auto">
          <a:xfrm>
            <a:off x="1494971" y="216324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8" name="Table 37"/>
          <p:cNvGraphicFramePr>
            <a:graphicFrameLocks noGrp="1"/>
          </p:cNvGraphicFramePr>
          <p:nvPr>
            <p:extLst>
              <p:ext uri="{D42A27DB-BD31-4B8C-83A1-F6EECF244321}">
                <p14:modId xmlns:p14="http://schemas.microsoft.com/office/powerpoint/2010/main" val="3673790138"/>
              </p:ext>
            </p:extLst>
          </p:nvPr>
        </p:nvGraphicFramePr>
        <p:xfrm>
          <a:off x="7090551" y="2163246"/>
          <a:ext cx="2895600" cy="4414662"/>
        </p:xfrm>
        <a:graphic>
          <a:graphicData uri="http://schemas.openxmlformats.org/drawingml/2006/table">
            <a:tbl>
              <a:tblPr firstRow="1" firstCol="1" bandRow="1">
                <a:tableStyleId>{2D5ABB26-0587-4C30-8999-92F81FD0307C}</a:tableStyleId>
              </a:tblPr>
              <a:tblGrid>
                <a:gridCol w="492684">
                  <a:extLst>
                    <a:ext uri="{9D8B030D-6E8A-4147-A177-3AD203B41FA5}">
                      <a16:colId xmlns:a16="http://schemas.microsoft.com/office/drawing/2014/main" val="1295316849"/>
                    </a:ext>
                  </a:extLst>
                </a:gridCol>
                <a:gridCol w="479767">
                  <a:extLst>
                    <a:ext uri="{9D8B030D-6E8A-4147-A177-3AD203B41FA5}">
                      <a16:colId xmlns:a16="http://schemas.microsoft.com/office/drawing/2014/main" val="1368082771"/>
                    </a:ext>
                  </a:extLst>
                </a:gridCol>
                <a:gridCol w="479767">
                  <a:extLst>
                    <a:ext uri="{9D8B030D-6E8A-4147-A177-3AD203B41FA5}">
                      <a16:colId xmlns:a16="http://schemas.microsoft.com/office/drawing/2014/main" val="1732140822"/>
                    </a:ext>
                  </a:extLst>
                </a:gridCol>
                <a:gridCol w="492684">
                  <a:extLst>
                    <a:ext uri="{9D8B030D-6E8A-4147-A177-3AD203B41FA5}">
                      <a16:colId xmlns:a16="http://schemas.microsoft.com/office/drawing/2014/main" val="2297370445"/>
                    </a:ext>
                  </a:extLst>
                </a:gridCol>
                <a:gridCol w="950698">
                  <a:extLst>
                    <a:ext uri="{9D8B030D-6E8A-4147-A177-3AD203B41FA5}">
                      <a16:colId xmlns:a16="http://schemas.microsoft.com/office/drawing/2014/main" val="1047755763"/>
                    </a:ext>
                  </a:extLst>
                </a:gridCol>
              </a:tblGrid>
              <a:tr h="259686">
                <a:tc>
                  <a:txBody>
                    <a:bodyPr/>
                    <a:lstStyle/>
                    <a:p>
                      <a:pPr algn="ctr">
                        <a:spcAft>
                          <a:spcPts val="0"/>
                        </a:spcAft>
                      </a:pPr>
                      <a:r>
                        <a:rPr lang="en-US" sz="1700" b="1" dirty="0">
                          <a:effectLst/>
                        </a:rPr>
                        <a:t>A</a:t>
                      </a:r>
                      <a:endParaRPr lang="en-US" sz="1500" b="1"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700" b="1" dirty="0">
                          <a:effectLst/>
                        </a:rPr>
                        <a:t>B</a:t>
                      </a:r>
                      <a:endParaRPr lang="en-US" sz="1500" b="1"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700" b="1" dirty="0">
                          <a:effectLst/>
                        </a:rPr>
                        <a:t>C</a:t>
                      </a:r>
                      <a:endParaRPr lang="en-US" sz="1500" b="1"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700" b="1" dirty="0">
                          <a:effectLst/>
                        </a:rPr>
                        <a:t>D</a:t>
                      </a:r>
                      <a:endParaRPr lang="en-US" sz="1500" b="1"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700" b="1" dirty="0">
                          <a:effectLst/>
                        </a:rPr>
                        <a:t>Y</a:t>
                      </a:r>
                      <a:endParaRPr lang="en-US" sz="1500" b="1"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2333916"/>
                  </a:ext>
                </a:extLst>
              </a:tr>
              <a:tr h="259686">
                <a:tc>
                  <a:txBody>
                    <a:bodyPr/>
                    <a:lstStyle/>
                    <a:p>
                      <a:pPr algn="ctr">
                        <a:spcAft>
                          <a:spcPts val="0"/>
                        </a:spcAft>
                      </a:pPr>
                      <a:r>
                        <a:rPr lang="en-US" sz="1700" dirty="0">
                          <a:effectLst/>
                        </a:rPr>
                        <a:t>0</a:t>
                      </a:r>
                      <a:endParaRPr lang="en-US" sz="1500"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spcAft>
                          <a:spcPts val="0"/>
                        </a:spcAft>
                      </a:pPr>
                      <a:r>
                        <a:rPr lang="en-US" sz="1700">
                          <a:effectLst/>
                        </a:rPr>
                        <a:t>0</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spcAft>
                          <a:spcPts val="0"/>
                        </a:spcAft>
                      </a:pPr>
                      <a:r>
                        <a:rPr lang="en-US" sz="1700">
                          <a:effectLst/>
                        </a:rPr>
                        <a:t>0</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spcAft>
                          <a:spcPts val="0"/>
                        </a:spcAft>
                      </a:pPr>
                      <a:r>
                        <a:rPr lang="en-US" sz="1700">
                          <a:effectLst/>
                        </a:rPr>
                        <a:t>0</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spcAft>
                          <a:spcPts val="0"/>
                        </a:spcAft>
                      </a:pPr>
                      <a:r>
                        <a:rPr lang="en-US" sz="1700">
                          <a:effectLst/>
                        </a:rPr>
                        <a:t>0</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01199927"/>
                  </a:ext>
                </a:extLst>
              </a:tr>
              <a:tr h="259686">
                <a:tc>
                  <a:txBody>
                    <a:bodyPr/>
                    <a:lstStyle/>
                    <a:p>
                      <a:pPr algn="ctr">
                        <a:spcAft>
                          <a:spcPts val="0"/>
                        </a:spcAft>
                      </a:pPr>
                      <a:r>
                        <a:rPr lang="en-US" sz="1700" dirty="0">
                          <a:effectLst/>
                        </a:rPr>
                        <a:t>0</a:t>
                      </a:r>
                      <a:endParaRPr lang="en-US" sz="1500"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spcAft>
                          <a:spcPts val="0"/>
                        </a:spcAft>
                      </a:pPr>
                      <a:r>
                        <a:rPr lang="en-US" sz="1700" dirty="0">
                          <a:effectLst/>
                        </a:rPr>
                        <a:t>0</a:t>
                      </a:r>
                      <a:endParaRPr lang="en-US" sz="1500"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spcAft>
                          <a:spcPts val="0"/>
                        </a:spcAft>
                      </a:pPr>
                      <a:r>
                        <a:rPr lang="en-US" sz="1700">
                          <a:effectLst/>
                        </a:rPr>
                        <a:t>0</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spcAft>
                          <a:spcPts val="0"/>
                        </a:spcAft>
                      </a:pPr>
                      <a:r>
                        <a:rPr lang="en-US" sz="1700" dirty="0">
                          <a:effectLst/>
                        </a:rPr>
                        <a:t>1</a:t>
                      </a:r>
                      <a:endParaRPr lang="en-US" sz="1500"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spcAft>
                          <a:spcPts val="0"/>
                        </a:spcAft>
                      </a:pPr>
                      <a:r>
                        <a:rPr lang="en-US" sz="1700">
                          <a:effectLst/>
                        </a:rPr>
                        <a:t>0</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320249666"/>
                  </a:ext>
                </a:extLst>
              </a:tr>
              <a:tr h="259686">
                <a:tc>
                  <a:txBody>
                    <a:bodyPr/>
                    <a:lstStyle/>
                    <a:p>
                      <a:pPr algn="ctr">
                        <a:spcAft>
                          <a:spcPts val="0"/>
                        </a:spcAft>
                      </a:pPr>
                      <a:r>
                        <a:rPr lang="en-US" sz="1700">
                          <a:effectLst/>
                        </a:rPr>
                        <a:t>0</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spcAft>
                          <a:spcPts val="0"/>
                        </a:spcAft>
                      </a:pPr>
                      <a:r>
                        <a:rPr lang="en-US" sz="1700" dirty="0">
                          <a:effectLst/>
                        </a:rPr>
                        <a:t>0</a:t>
                      </a:r>
                      <a:endParaRPr lang="en-US" sz="1500"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spcAft>
                          <a:spcPts val="0"/>
                        </a:spcAft>
                      </a:pPr>
                      <a:r>
                        <a:rPr lang="en-US" sz="1700">
                          <a:effectLst/>
                        </a:rPr>
                        <a:t>1</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spcAft>
                          <a:spcPts val="0"/>
                        </a:spcAft>
                      </a:pPr>
                      <a:r>
                        <a:rPr lang="en-US" sz="1700">
                          <a:effectLst/>
                        </a:rPr>
                        <a:t>0</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spcAft>
                          <a:spcPts val="0"/>
                        </a:spcAft>
                      </a:pPr>
                      <a:r>
                        <a:rPr lang="en-US" sz="1700">
                          <a:effectLst/>
                        </a:rPr>
                        <a:t>0</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543357115"/>
                  </a:ext>
                </a:extLst>
              </a:tr>
              <a:tr h="259686">
                <a:tc>
                  <a:txBody>
                    <a:bodyPr/>
                    <a:lstStyle/>
                    <a:p>
                      <a:pPr algn="ctr">
                        <a:spcAft>
                          <a:spcPts val="0"/>
                        </a:spcAft>
                      </a:pPr>
                      <a:r>
                        <a:rPr lang="en-US" sz="1700">
                          <a:effectLst/>
                        </a:rPr>
                        <a:t>0</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spcAft>
                          <a:spcPts val="0"/>
                        </a:spcAft>
                      </a:pPr>
                      <a:r>
                        <a:rPr lang="en-US" sz="1700" dirty="0">
                          <a:effectLst/>
                        </a:rPr>
                        <a:t>0</a:t>
                      </a:r>
                      <a:endParaRPr lang="en-US" sz="1500"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spcAft>
                          <a:spcPts val="0"/>
                        </a:spcAft>
                      </a:pPr>
                      <a:r>
                        <a:rPr lang="en-US" sz="1700" dirty="0">
                          <a:effectLst/>
                        </a:rPr>
                        <a:t>1</a:t>
                      </a:r>
                      <a:endParaRPr lang="en-US" sz="1500"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spcAft>
                          <a:spcPts val="0"/>
                        </a:spcAft>
                      </a:pPr>
                      <a:r>
                        <a:rPr lang="en-US" sz="1700" dirty="0">
                          <a:effectLst/>
                        </a:rPr>
                        <a:t>1</a:t>
                      </a:r>
                      <a:endParaRPr lang="en-US" sz="1500"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spcAft>
                          <a:spcPts val="0"/>
                        </a:spcAft>
                      </a:pPr>
                      <a:r>
                        <a:rPr lang="en-US" sz="1700" dirty="0">
                          <a:effectLst/>
                        </a:rPr>
                        <a:t>1</a:t>
                      </a:r>
                      <a:endParaRPr lang="en-US" sz="1500"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00303436"/>
                  </a:ext>
                </a:extLst>
              </a:tr>
              <a:tr h="259686">
                <a:tc>
                  <a:txBody>
                    <a:bodyPr/>
                    <a:lstStyle/>
                    <a:p>
                      <a:pPr algn="ctr">
                        <a:spcAft>
                          <a:spcPts val="0"/>
                        </a:spcAft>
                      </a:pPr>
                      <a:r>
                        <a:rPr lang="en-US" sz="1700" dirty="0">
                          <a:effectLst/>
                        </a:rPr>
                        <a:t>0</a:t>
                      </a:r>
                      <a:endParaRPr lang="en-US" sz="1500"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spcAft>
                          <a:spcPts val="0"/>
                        </a:spcAft>
                      </a:pPr>
                      <a:r>
                        <a:rPr lang="en-US" sz="1700">
                          <a:effectLst/>
                        </a:rPr>
                        <a:t>1</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spcAft>
                          <a:spcPts val="0"/>
                        </a:spcAft>
                      </a:pPr>
                      <a:r>
                        <a:rPr lang="en-US" sz="1700">
                          <a:effectLst/>
                        </a:rPr>
                        <a:t>0</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spcAft>
                          <a:spcPts val="0"/>
                        </a:spcAft>
                      </a:pPr>
                      <a:r>
                        <a:rPr lang="en-US" sz="1700">
                          <a:effectLst/>
                        </a:rPr>
                        <a:t>0</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spcAft>
                          <a:spcPts val="0"/>
                        </a:spcAft>
                      </a:pPr>
                      <a:r>
                        <a:rPr lang="en-US" sz="1700" dirty="0">
                          <a:effectLst/>
                        </a:rPr>
                        <a:t>1</a:t>
                      </a:r>
                      <a:endParaRPr lang="en-US" sz="1500"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1065503"/>
                  </a:ext>
                </a:extLst>
              </a:tr>
              <a:tr h="259686">
                <a:tc>
                  <a:txBody>
                    <a:bodyPr/>
                    <a:lstStyle/>
                    <a:p>
                      <a:pPr algn="ctr">
                        <a:spcAft>
                          <a:spcPts val="0"/>
                        </a:spcAft>
                      </a:pPr>
                      <a:r>
                        <a:rPr lang="en-US" sz="1700" dirty="0">
                          <a:effectLst/>
                        </a:rPr>
                        <a:t>0</a:t>
                      </a:r>
                      <a:endParaRPr lang="en-US" sz="1500"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spcAft>
                          <a:spcPts val="0"/>
                        </a:spcAft>
                      </a:pPr>
                      <a:r>
                        <a:rPr lang="en-US" sz="1700" dirty="0">
                          <a:effectLst/>
                        </a:rPr>
                        <a:t>1</a:t>
                      </a:r>
                      <a:endParaRPr lang="en-US" sz="1500"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spcAft>
                          <a:spcPts val="0"/>
                        </a:spcAft>
                      </a:pPr>
                      <a:r>
                        <a:rPr lang="en-US" sz="1700">
                          <a:effectLst/>
                        </a:rPr>
                        <a:t>0</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spcAft>
                          <a:spcPts val="0"/>
                        </a:spcAft>
                      </a:pPr>
                      <a:r>
                        <a:rPr lang="en-US" sz="1700">
                          <a:effectLst/>
                        </a:rPr>
                        <a:t>1</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spcAft>
                          <a:spcPts val="0"/>
                        </a:spcAft>
                      </a:pPr>
                      <a:r>
                        <a:rPr lang="en-US" sz="1700">
                          <a:effectLst/>
                        </a:rPr>
                        <a:t>1</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02709473"/>
                  </a:ext>
                </a:extLst>
              </a:tr>
              <a:tr h="259686">
                <a:tc>
                  <a:txBody>
                    <a:bodyPr/>
                    <a:lstStyle/>
                    <a:p>
                      <a:pPr algn="ctr">
                        <a:spcAft>
                          <a:spcPts val="0"/>
                        </a:spcAft>
                      </a:pPr>
                      <a:r>
                        <a:rPr lang="en-US" sz="1700">
                          <a:effectLst/>
                        </a:rPr>
                        <a:t>0</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spcAft>
                          <a:spcPts val="0"/>
                        </a:spcAft>
                      </a:pPr>
                      <a:r>
                        <a:rPr lang="en-US" sz="1700" dirty="0">
                          <a:effectLst/>
                        </a:rPr>
                        <a:t>1</a:t>
                      </a:r>
                      <a:endParaRPr lang="en-US" sz="1500"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spcAft>
                          <a:spcPts val="0"/>
                        </a:spcAft>
                      </a:pPr>
                      <a:r>
                        <a:rPr lang="en-US" sz="1700">
                          <a:effectLst/>
                        </a:rPr>
                        <a:t>1</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spcAft>
                          <a:spcPts val="0"/>
                        </a:spcAft>
                      </a:pPr>
                      <a:r>
                        <a:rPr lang="en-US" sz="1700">
                          <a:effectLst/>
                        </a:rPr>
                        <a:t>0</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spcAft>
                          <a:spcPts val="0"/>
                        </a:spcAft>
                      </a:pPr>
                      <a:r>
                        <a:rPr lang="en-US" sz="1700">
                          <a:effectLst/>
                        </a:rPr>
                        <a:t>1</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82611926"/>
                  </a:ext>
                </a:extLst>
              </a:tr>
              <a:tr h="259686">
                <a:tc>
                  <a:txBody>
                    <a:bodyPr/>
                    <a:lstStyle/>
                    <a:p>
                      <a:pPr algn="ctr">
                        <a:spcAft>
                          <a:spcPts val="0"/>
                        </a:spcAft>
                      </a:pPr>
                      <a:r>
                        <a:rPr lang="en-US" sz="1700">
                          <a:effectLst/>
                        </a:rPr>
                        <a:t>0</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spcAft>
                          <a:spcPts val="0"/>
                        </a:spcAft>
                      </a:pPr>
                      <a:r>
                        <a:rPr lang="en-US" sz="1700">
                          <a:effectLst/>
                        </a:rPr>
                        <a:t>1</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spcAft>
                          <a:spcPts val="0"/>
                        </a:spcAft>
                      </a:pPr>
                      <a:r>
                        <a:rPr lang="en-US" sz="1700" dirty="0">
                          <a:effectLst/>
                        </a:rPr>
                        <a:t>1</a:t>
                      </a:r>
                      <a:endParaRPr lang="en-US" sz="1500"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spcAft>
                          <a:spcPts val="0"/>
                        </a:spcAft>
                      </a:pPr>
                      <a:r>
                        <a:rPr lang="en-US" sz="1700" dirty="0">
                          <a:effectLst/>
                        </a:rPr>
                        <a:t>1</a:t>
                      </a:r>
                      <a:endParaRPr lang="en-US" sz="1500"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spcAft>
                          <a:spcPts val="0"/>
                        </a:spcAft>
                      </a:pPr>
                      <a:r>
                        <a:rPr lang="en-US" sz="1700" dirty="0">
                          <a:effectLst/>
                        </a:rPr>
                        <a:t>1</a:t>
                      </a:r>
                      <a:endParaRPr lang="en-US" sz="1500"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92436652"/>
                  </a:ext>
                </a:extLst>
              </a:tr>
              <a:tr h="259686">
                <a:tc>
                  <a:txBody>
                    <a:bodyPr/>
                    <a:lstStyle/>
                    <a:p>
                      <a:pPr algn="ctr">
                        <a:spcAft>
                          <a:spcPts val="0"/>
                        </a:spcAft>
                      </a:pPr>
                      <a:r>
                        <a:rPr lang="en-US" sz="1700" dirty="0">
                          <a:effectLst/>
                        </a:rPr>
                        <a:t>1</a:t>
                      </a:r>
                      <a:endParaRPr lang="en-US" sz="1500"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spcAft>
                          <a:spcPts val="0"/>
                        </a:spcAft>
                      </a:pPr>
                      <a:r>
                        <a:rPr lang="en-US" sz="1700">
                          <a:effectLst/>
                        </a:rPr>
                        <a:t>0</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spcAft>
                          <a:spcPts val="0"/>
                        </a:spcAft>
                      </a:pPr>
                      <a:r>
                        <a:rPr lang="en-US" sz="1700">
                          <a:effectLst/>
                        </a:rPr>
                        <a:t>0</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spcAft>
                          <a:spcPts val="0"/>
                        </a:spcAft>
                      </a:pPr>
                      <a:r>
                        <a:rPr lang="en-US" sz="1700">
                          <a:effectLst/>
                        </a:rPr>
                        <a:t>0</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spcAft>
                          <a:spcPts val="0"/>
                        </a:spcAft>
                      </a:pPr>
                      <a:r>
                        <a:rPr lang="en-US" sz="1700">
                          <a:effectLst/>
                        </a:rPr>
                        <a:t>1</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628232883"/>
                  </a:ext>
                </a:extLst>
              </a:tr>
              <a:tr h="259686">
                <a:tc>
                  <a:txBody>
                    <a:bodyPr/>
                    <a:lstStyle/>
                    <a:p>
                      <a:pPr algn="ctr">
                        <a:spcAft>
                          <a:spcPts val="0"/>
                        </a:spcAft>
                      </a:pPr>
                      <a:r>
                        <a:rPr lang="en-US" sz="1700" dirty="0">
                          <a:effectLst/>
                        </a:rPr>
                        <a:t>1</a:t>
                      </a:r>
                      <a:endParaRPr lang="en-US" sz="1500"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spcAft>
                          <a:spcPts val="0"/>
                        </a:spcAft>
                      </a:pPr>
                      <a:r>
                        <a:rPr lang="en-US" sz="1700">
                          <a:effectLst/>
                        </a:rPr>
                        <a:t>0</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spcAft>
                          <a:spcPts val="0"/>
                        </a:spcAft>
                      </a:pPr>
                      <a:r>
                        <a:rPr lang="en-US" sz="1700">
                          <a:effectLst/>
                        </a:rPr>
                        <a:t>0</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spcAft>
                          <a:spcPts val="0"/>
                        </a:spcAft>
                      </a:pPr>
                      <a:r>
                        <a:rPr lang="en-US" sz="1700">
                          <a:effectLst/>
                        </a:rPr>
                        <a:t>1</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spcAft>
                          <a:spcPts val="0"/>
                        </a:spcAft>
                      </a:pPr>
                      <a:r>
                        <a:rPr lang="en-US" sz="1700">
                          <a:effectLst/>
                        </a:rPr>
                        <a:t>1</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389006532"/>
                  </a:ext>
                </a:extLst>
              </a:tr>
              <a:tr h="259686">
                <a:tc>
                  <a:txBody>
                    <a:bodyPr/>
                    <a:lstStyle/>
                    <a:p>
                      <a:pPr algn="ctr">
                        <a:spcAft>
                          <a:spcPts val="0"/>
                        </a:spcAft>
                      </a:pPr>
                      <a:r>
                        <a:rPr lang="en-US" sz="1700" dirty="0">
                          <a:effectLst/>
                        </a:rPr>
                        <a:t>1</a:t>
                      </a:r>
                      <a:endParaRPr lang="en-US" sz="1500"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spcAft>
                          <a:spcPts val="0"/>
                        </a:spcAft>
                      </a:pPr>
                      <a:r>
                        <a:rPr lang="en-US" sz="1700" dirty="0">
                          <a:effectLst/>
                        </a:rPr>
                        <a:t>0</a:t>
                      </a:r>
                      <a:endParaRPr lang="en-US" sz="1500"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spcAft>
                          <a:spcPts val="0"/>
                        </a:spcAft>
                      </a:pPr>
                      <a:r>
                        <a:rPr lang="en-US" sz="1700">
                          <a:effectLst/>
                        </a:rPr>
                        <a:t>1</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spcAft>
                          <a:spcPts val="0"/>
                        </a:spcAft>
                      </a:pPr>
                      <a:r>
                        <a:rPr lang="en-US" sz="1700">
                          <a:effectLst/>
                        </a:rPr>
                        <a:t>0</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spcAft>
                          <a:spcPts val="0"/>
                        </a:spcAft>
                      </a:pPr>
                      <a:r>
                        <a:rPr lang="en-US" sz="1700">
                          <a:effectLst/>
                        </a:rPr>
                        <a:t>0</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95890542"/>
                  </a:ext>
                </a:extLst>
              </a:tr>
              <a:tr h="259686">
                <a:tc>
                  <a:txBody>
                    <a:bodyPr/>
                    <a:lstStyle/>
                    <a:p>
                      <a:pPr algn="ctr">
                        <a:spcAft>
                          <a:spcPts val="0"/>
                        </a:spcAft>
                      </a:pPr>
                      <a:r>
                        <a:rPr lang="en-US" sz="1700">
                          <a:effectLst/>
                        </a:rPr>
                        <a:t>1</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spcAft>
                          <a:spcPts val="0"/>
                        </a:spcAft>
                      </a:pPr>
                      <a:r>
                        <a:rPr lang="en-US" sz="1700" dirty="0">
                          <a:effectLst/>
                        </a:rPr>
                        <a:t>0</a:t>
                      </a:r>
                      <a:endParaRPr lang="en-US" sz="1500"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spcAft>
                          <a:spcPts val="0"/>
                        </a:spcAft>
                      </a:pPr>
                      <a:r>
                        <a:rPr lang="en-US" sz="1700" dirty="0">
                          <a:effectLst/>
                        </a:rPr>
                        <a:t>1</a:t>
                      </a:r>
                      <a:endParaRPr lang="en-US" sz="1500"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spcAft>
                          <a:spcPts val="0"/>
                        </a:spcAft>
                      </a:pPr>
                      <a:r>
                        <a:rPr lang="en-US" sz="1700" dirty="0">
                          <a:effectLst/>
                        </a:rPr>
                        <a:t>1</a:t>
                      </a:r>
                      <a:endParaRPr lang="en-US" sz="1500"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spcAft>
                          <a:spcPts val="0"/>
                        </a:spcAft>
                      </a:pPr>
                      <a:r>
                        <a:rPr lang="en-US" sz="1700" dirty="0">
                          <a:effectLst/>
                        </a:rPr>
                        <a:t>0</a:t>
                      </a:r>
                      <a:endParaRPr lang="en-US" sz="1500"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735121959"/>
                  </a:ext>
                </a:extLst>
              </a:tr>
              <a:tr h="259686">
                <a:tc>
                  <a:txBody>
                    <a:bodyPr/>
                    <a:lstStyle/>
                    <a:p>
                      <a:pPr algn="ctr">
                        <a:spcAft>
                          <a:spcPts val="0"/>
                        </a:spcAft>
                      </a:pPr>
                      <a:r>
                        <a:rPr lang="en-US" sz="1700" dirty="0">
                          <a:effectLst/>
                        </a:rPr>
                        <a:t>1</a:t>
                      </a:r>
                      <a:endParaRPr lang="en-US" sz="1500"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1700">
                          <a:effectLst/>
                        </a:rPr>
                        <a:t>1</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1700">
                          <a:effectLst/>
                        </a:rPr>
                        <a:t>0</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1700">
                          <a:effectLst/>
                        </a:rPr>
                        <a:t>0</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1700">
                          <a:effectLst/>
                        </a:rPr>
                        <a:t>0</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360081772"/>
                  </a:ext>
                </a:extLst>
              </a:tr>
              <a:tr h="259686">
                <a:tc>
                  <a:txBody>
                    <a:bodyPr/>
                    <a:lstStyle/>
                    <a:p>
                      <a:pPr algn="ctr">
                        <a:spcAft>
                          <a:spcPts val="0"/>
                        </a:spcAft>
                      </a:pPr>
                      <a:r>
                        <a:rPr lang="en-US" sz="1700" dirty="0">
                          <a:effectLst/>
                        </a:rPr>
                        <a:t>1</a:t>
                      </a:r>
                      <a:endParaRPr lang="en-US" sz="1500"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1700" dirty="0">
                          <a:effectLst/>
                        </a:rPr>
                        <a:t>1</a:t>
                      </a:r>
                      <a:endParaRPr lang="en-US" sz="1500"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1700">
                          <a:effectLst/>
                        </a:rPr>
                        <a:t>0</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1700">
                          <a:effectLst/>
                        </a:rPr>
                        <a:t>1</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1700">
                          <a:effectLst/>
                        </a:rPr>
                        <a:t>0</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731952054"/>
                  </a:ext>
                </a:extLst>
              </a:tr>
              <a:tr h="259686">
                <a:tc>
                  <a:txBody>
                    <a:bodyPr/>
                    <a:lstStyle/>
                    <a:p>
                      <a:pPr algn="ctr">
                        <a:spcAft>
                          <a:spcPts val="0"/>
                        </a:spcAft>
                      </a:pPr>
                      <a:r>
                        <a:rPr lang="en-US" sz="1700">
                          <a:effectLst/>
                        </a:rPr>
                        <a:t>1</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1700">
                          <a:effectLst/>
                        </a:rPr>
                        <a:t>1</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1700" dirty="0">
                          <a:effectLst/>
                        </a:rPr>
                        <a:t>1</a:t>
                      </a:r>
                      <a:endParaRPr lang="en-US" sz="1500"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1700" dirty="0">
                          <a:effectLst/>
                        </a:rPr>
                        <a:t>0</a:t>
                      </a:r>
                      <a:endParaRPr lang="en-US" sz="1500"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1700">
                          <a:effectLst/>
                        </a:rPr>
                        <a:t>0</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35776585"/>
                  </a:ext>
                </a:extLst>
              </a:tr>
              <a:tr h="259686">
                <a:tc>
                  <a:txBody>
                    <a:bodyPr/>
                    <a:lstStyle/>
                    <a:p>
                      <a:pPr algn="ctr">
                        <a:spcAft>
                          <a:spcPts val="0"/>
                        </a:spcAft>
                      </a:pPr>
                      <a:r>
                        <a:rPr lang="en-US" sz="1700">
                          <a:effectLst/>
                        </a:rPr>
                        <a:t>1</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1700">
                          <a:effectLst/>
                        </a:rPr>
                        <a:t>1</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1700">
                          <a:effectLst/>
                        </a:rPr>
                        <a:t>1</a:t>
                      </a:r>
                      <a:endParaRPr lang="en-US" sz="150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1700" dirty="0">
                          <a:effectLst/>
                        </a:rPr>
                        <a:t>1</a:t>
                      </a:r>
                      <a:endParaRPr lang="en-US" sz="1500"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spcAft>
                          <a:spcPts val="0"/>
                        </a:spcAft>
                      </a:pPr>
                      <a:r>
                        <a:rPr lang="en-US" sz="1700" dirty="0">
                          <a:effectLst/>
                        </a:rPr>
                        <a:t>0</a:t>
                      </a:r>
                      <a:endParaRPr lang="en-US" sz="1500" dirty="0">
                        <a:effectLst/>
                        <a:latin typeface="Times New Roman" panose="02020603050405020304" pitchFamily="18" charset="0"/>
                        <a:ea typeface="Times New Roman" panose="02020603050405020304" pitchFamily="18" charset="0"/>
                      </a:endParaRPr>
                    </a:p>
                  </a:txBody>
                  <a:tcPr marL="71657" marR="716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52839583"/>
                  </a:ext>
                </a:extLst>
              </a:tr>
            </a:tbl>
          </a:graphicData>
        </a:graphic>
      </p:graphicFrame>
      <p:sp>
        <p:nvSpPr>
          <p:cNvPr id="39" name="Rectangle 1"/>
          <p:cNvSpPr>
            <a:spLocks noChangeArrowheads="1"/>
          </p:cNvSpPr>
          <p:nvPr/>
        </p:nvSpPr>
        <p:spPr bwMode="auto">
          <a:xfrm>
            <a:off x="6651653" y="1652376"/>
            <a:ext cx="37733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hangingPunct="0"/>
            <a:r>
              <a:rPr lang="en-US" altLang="en-US" sz="2400" b="1" dirty="0" err="1">
                <a:latin typeface="Times New Roman" panose="02020603050405020304" pitchFamily="18" charset="0"/>
                <a:ea typeface="Times New Roman" panose="02020603050405020304" pitchFamily="18" charset="0"/>
                <a:cs typeface="Times New Roman" panose="02020603050405020304" pitchFamily="18" charset="0"/>
              </a:rPr>
              <a:t>Bảng</a:t>
            </a:r>
            <a:r>
              <a:rPr lang="en-US" altLang="en-US" sz="24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b="1" dirty="0" err="1">
                <a:latin typeface="Times New Roman" panose="02020603050405020304" pitchFamily="18" charset="0"/>
                <a:ea typeface="Times New Roman" panose="02020603050405020304" pitchFamily="18" charset="0"/>
                <a:cs typeface="Times New Roman" panose="02020603050405020304" pitchFamily="18" charset="0"/>
              </a:rPr>
              <a:t>trạng</a:t>
            </a:r>
            <a:r>
              <a:rPr lang="en-US" altLang="en-US" sz="24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b="1" dirty="0" err="1">
                <a:latin typeface="Times New Roman" panose="02020603050405020304" pitchFamily="18" charset="0"/>
                <a:ea typeface="Times New Roman" panose="02020603050405020304" pitchFamily="18" charset="0"/>
                <a:cs typeface="Times New Roman" panose="02020603050405020304" pitchFamily="18" charset="0"/>
              </a:rPr>
              <a:t>thái</a:t>
            </a:r>
            <a:r>
              <a:rPr lang="en-US" altLang="en-US" sz="2400" b="1" dirty="0">
                <a:latin typeface="Times New Roman" panose="02020603050405020304" pitchFamily="18" charset="0"/>
                <a:ea typeface="Times New Roman" panose="02020603050405020304" pitchFamily="18" charset="0"/>
                <a:cs typeface="Times New Roman" panose="02020603050405020304" pitchFamily="18" charset="0"/>
              </a:rPr>
              <a:t>:</a:t>
            </a:r>
            <a:endParaRPr lang="en-US" altLang="en-US" sz="12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1650678" y="2389013"/>
            <a:ext cx="5000975" cy="3777201"/>
          </a:xfrm>
          <a:prstGeom prst="rect">
            <a:avLst/>
          </a:prstGeom>
        </p:spPr>
      </p:pic>
      <p:sp>
        <p:nvSpPr>
          <p:cNvPr id="11" name="Title 1"/>
          <p:cNvSpPr>
            <a:spLocks noGrp="1"/>
          </p:cNvSpPr>
          <p:nvPr>
            <p:ph type="title"/>
          </p:nvPr>
        </p:nvSpPr>
        <p:spPr>
          <a:xfrm>
            <a:off x="94683" y="161228"/>
            <a:ext cx="9677218" cy="563562"/>
          </a:xfrm>
        </p:spPr>
        <p:txBody>
          <a:bodyPr>
            <a:noAutofit/>
          </a:bodyPr>
          <a:lstStyle/>
          <a:p>
            <a:pPr algn="l"/>
            <a:r>
              <a:rPr lang="en-US" sz="3200" b="1" dirty="0">
                <a:solidFill>
                  <a:srgbClr val="C00000"/>
                </a:solidFill>
                <a:latin typeface="Times New Roman" panose="02020603050405020304" pitchFamily="18" charset="0"/>
                <a:cs typeface="Times New Roman" panose="02020603050405020304" pitchFamily="18" charset="0"/>
              </a:rPr>
              <a:t>4. Mạch </a:t>
            </a:r>
            <a:r>
              <a:rPr lang="en-US" sz="3200" b="1" dirty="0" err="1">
                <a:solidFill>
                  <a:srgbClr val="C00000"/>
                </a:solidFill>
                <a:latin typeface="Times New Roman" panose="02020603050405020304" pitchFamily="18" charset="0"/>
                <a:cs typeface="Times New Roman" panose="02020603050405020304" pitchFamily="18" charset="0"/>
              </a:rPr>
              <a:t>dồn</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kênh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Ví</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dụ</a:t>
            </a:r>
            <a:r>
              <a:rPr lang="en-US" sz="3200" b="1" dirty="0" smtClean="0">
                <a:solidFill>
                  <a:srgbClr val="C00000"/>
                </a:solidFill>
                <a:latin typeface="Times New Roman" panose="02020603050405020304" pitchFamily="18" charset="0"/>
                <a:cs typeface="Times New Roman" panose="02020603050405020304" pitchFamily="18" charset="0"/>
              </a:rPr>
              <a:t> 1: </a:t>
            </a:r>
            <a:r>
              <a:rPr lang="en-US" sz="3200" b="1" dirty="0" err="1" smtClean="0">
                <a:solidFill>
                  <a:srgbClr val="C00000"/>
                </a:solidFill>
                <a:latin typeface="Times New Roman" panose="02020603050405020304" pitchFamily="18" charset="0"/>
                <a:cs typeface="Times New Roman" panose="02020603050405020304" pitchFamily="18" charset="0"/>
              </a:rPr>
              <a:t>Thiết</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kế</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mạch</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tổ</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hợp</a:t>
            </a:r>
            <a:r>
              <a:rPr lang="en-US" sz="3200" b="1" dirty="0" smtClean="0">
                <a:solidFill>
                  <a:srgbClr val="C00000"/>
                </a:solidFill>
                <a:latin typeface="Times New Roman" panose="02020603050405020304" pitchFamily="18" charset="0"/>
                <a:cs typeface="Times New Roman" panose="02020603050405020304" pitchFamily="18" charset="0"/>
              </a:rPr>
              <a:t> (1)</a:t>
            </a:r>
            <a:endParaRPr lang="en-US" sz="32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098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1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1000"/>
                                        <p:tgtEl>
                                          <p:spTgt spid="39"/>
                                        </p:tgtEl>
                                      </p:cBhvr>
                                    </p:animEffect>
                                    <p:anim calcmode="lin" valueType="num">
                                      <p:cBhvr>
                                        <p:cTn id="20" dur="1000" fill="hold"/>
                                        <p:tgtEl>
                                          <p:spTgt spid="39"/>
                                        </p:tgtEl>
                                        <p:attrNameLst>
                                          <p:attrName>ppt_x</p:attrName>
                                        </p:attrNameLst>
                                      </p:cBhvr>
                                      <p:tavLst>
                                        <p:tav tm="0">
                                          <p:val>
                                            <p:strVal val="#ppt_x"/>
                                          </p:val>
                                        </p:tav>
                                        <p:tav tm="100000">
                                          <p:val>
                                            <p:strVal val="#ppt_x"/>
                                          </p:val>
                                        </p:tav>
                                      </p:tavLst>
                                    </p:anim>
                                    <p:anim calcmode="lin" valueType="num">
                                      <p:cBhvr>
                                        <p:cTn id="2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barn(inVertical)">
                                      <p:cBhvr>
                                        <p:cTn id="26"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700475" y="6276385"/>
            <a:ext cx="513778" cy="314126"/>
          </a:xfrm>
        </p:spPr>
        <p:txBody>
          <a:bodyPr/>
          <a:lstStyle/>
          <a:p>
            <a:fld id="{A8707075-541A-4CB2-8C7D-C1C20183CA57}" type="slidenum">
              <a:rPr lang="en-US" smtClean="0"/>
              <a:pPr/>
              <a:t>9</a:t>
            </a:fld>
            <a:endParaRPr lang="en-US" dirty="0"/>
          </a:p>
        </p:txBody>
      </p:sp>
      <p:sp>
        <p:nvSpPr>
          <p:cNvPr id="244" name="Title 1"/>
          <p:cNvSpPr>
            <a:spLocks noGrp="1"/>
          </p:cNvSpPr>
          <p:nvPr>
            <p:ph type="title"/>
          </p:nvPr>
        </p:nvSpPr>
        <p:spPr>
          <a:xfrm>
            <a:off x="145143" y="274638"/>
            <a:ext cx="10293857" cy="487362"/>
          </a:xfrm>
        </p:spPr>
        <p:txBody>
          <a:bodyPr>
            <a:noAutofit/>
          </a:bodyPr>
          <a:lstStyle/>
          <a:p>
            <a:pPr algn="l"/>
            <a:r>
              <a:rPr lang="en-US" sz="3200" b="1" dirty="0" smtClean="0">
                <a:solidFill>
                  <a:srgbClr val="C00000"/>
                </a:solidFill>
                <a:latin typeface="Times New Roman" panose="02020603050405020304" pitchFamily="18" charset="0"/>
                <a:cs typeface="Times New Roman" panose="02020603050405020304" pitchFamily="18" charset="0"/>
              </a:rPr>
              <a:t>1.1.2. </a:t>
            </a:r>
            <a:r>
              <a:rPr lang="en-US" sz="3200" b="1" dirty="0" err="1" smtClean="0">
                <a:solidFill>
                  <a:srgbClr val="C00000"/>
                </a:solidFill>
                <a:latin typeface="Times New Roman" panose="02020603050405020304" pitchFamily="18" charset="0"/>
                <a:cs typeface="Times New Roman" panose="02020603050405020304" pitchFamily="18" charset="0"/>
              </a:rPr>
              <a:t>Chuyển</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đổi</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tín</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hiệu</a:t>
            </a:r>
            <a:r>
              <a:rPr lang="en-US" sz="3200" b="1" dirty="0">
                <a:solidFill>
                  <a:srgbClr val="C00000"/>
                </a:solidFill>
                <a:latin typeface="Times New Roman" panose="02020603050405020304" pitchFamily="18" charset="0"/>
                <a:cs typeface="Times New Roman" panose="02020603050405020304" pitchFamily="18" charset="0"/>
              </a:rPr>
              <a:t> analog </a:t>
            </a:r>
            <a:r>
              <a:rPr lang="en-US" sz="3200" b="1" dirty="0" err="1">
                <a:solidFill>
                  <a:srgbClr val="C00000"/>
                </a:solidFill>
                <a:latin typeface="Times New Roman" panose="02020603050405020304" pitchFamily="18" charset="0"/>
                <a:cs typeface="Times New Roman" panose="02020603050405020304" pitchFamily="18" charset="0"/>
              </a:rPr>
              <a:t>thành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tín</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hiệu</a:t>
            </a:r>
            <a:r>
              <a:rPr lang="en-US" sz="3200" b="1" dirty="0">
                <a:solidFill>
                  <a:srgbClr val="C00000"/>
                </a:solidFill>
                <a:latin typeface="Times New Roman" panose="02020603050405020304" pitchFamily="18" charset="0"/>
                <a:cs typeface="Times New Roman" panose="02020603050405020304" pitchFamily="18" charset="0"/>
              </a:rPr>
              <a:t> digital</a:t>
            </a:r>
          </a:p>
        </p:txBody>
      </p:sp>
      <p:grpSp>
        <p:nvGrpSpPr>
          <p:cNvPr id="314" name="Group 313"/>
          <p:cNvGrpSpPr/>
          <p:nvPr/>
        </p:nvGrpSpPr>
        <p:grpSpPr>
          <a:xfrm>
            <a:off x="1608369" y="1017821"/>
            <a:ext cx="4033174" cy="2372769"/>
            <a:chOff x="69077" y="1221554"/>
            <a:chExt cx="4033174" cy="2372769"/>
          </a:xfrm>
        </p:grpSpPr>
        <p:sp>
          <p:nvSpPr>
            <p:cNvPr id="6" name="Freeform 5"/>
            <p:cNvSpPr/>
            <p:nvPr/>
          </p:nvSpPr>
          <p:spPr>
            <a:xfrm>
              <a:off x="403044" y="1814199"/>
              <a:ext cx="2768081" cy="1275274"/>
            </a:xfrm>
            <a:custGeom>
              <a:avLst/>
              <a:gdLst>
                <a:gd name="connsiteX0" fmla="*/ 0 w 1959428"/>
                <a:gd name="connsiteY0" fmla="*/ 692774 h 902722"/>
                <a:gd name="connsiteX1" fmla="*/ 348342 w 1959428"/>
                <a:gd name="connsiteY1" fmla="*/ 25117 h 902722"/>
                <a:gd name="connsiteX2" fmla="*/ 783771 w 1959428"/>
                <a:gd name="connsiteY2" fmla="*/ 213802 h 902722"/>
                <a:gd name="connsiteX3" fmla="*/ 1306285 w 1959428"/>
                <a:gd name="connsiteY3" fmla="*/ 895974 h 902722"/>
                <a:gd name="connsiteX4" fmla="*/ 1959428 w 1959428"/>
                <a:gd name="connsiteY4" fmla="*/ 504088 h 902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28" h="902722">
                  <a:moveTo>
                    <a:pt x="0" y="692774"/>
                  </a:moveTo>
                  <a:cubicBezTo>
                    <a:pt x="108857" y="398860"/>
                    <a:pt x="217714" y="104946"/>
                    <a:pt x="348342" y="25117"/>
                  </a:cubicBezTo>
                  <a:cubicBezTo>
                    <a:pt x="478970" y="-54712"/>
                    <a:pt x="624114" y="68659"/>
                    <a:pt x="783771" y="213802"/>
                  </a:cubicBezTo>
                  <a:cubicBezTo>
                    <a:pt x="943428" y="358945"/>
                    <a:pt x="1110342" y="847593"/>
                    <a:pt x="1306285" y="895974"/>
                  </a:cubicBezTo>
                  <a:cubicBezTo>
                    <a:pt x="1502228" y="944355"/>
                    <a:pt x="1730828" y="724221"/>
                    <a:pt x="1959428" y="50408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69077" y="3413135"/>
              <a:ext cx="3931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03044" y="1323037"/>
              <a:ext cx="0" cy="22712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1" name="TextBox 280"/>
            <p:cNvSpPr txBox="1"/>
            <p:nvPr/>
          </p:nvSpPr>
          <p:spPr>
            <a:xfrm>
              <a:off x="3752115" y="3035068"/>
              <a:ext cx="350136"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p:txBody>
        </p:sp>
        <p:sp>
          <p:nvSpPr>
            <p:cNvPr id="282" name="TextBox 281"/>
            <p:cNvSpPr txBox="1"/>
            <p:nvPr/>
          </p:nvSpPr>
          <p:spPr>
            <a:xfrm>
              <a:off x="459812" y="1221554"/>
              <a:ext cx="75181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x</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p:txBody>
        </p:sp>
      </p:grpSp>
      <p:grpSp>
        <p:nvGrpSpPr>
          <p:cNvPr id="318" name="Group 317"/>
          <p:cNvGrpSpPr/>
          <p:nvPr/>
        </p:nvGrpSpPr>
        <p:grpSpPr>
          <a:xfrm>
            <a:off x="6123351" y="3904022"/>
            <a:ext cx="4542694" cy="2405452"/>
            <a:chOff x="4599351" y="3904022"/>
            <a:chExt cx="4542694" cy="2405452"/>
          </a:xfrm>
        </p:grpSpPr>
        <p:cxnSp>
          <p:nvCxnSpPr>
            <p:cNvPr id="245" name="Straight Arrow Connector 244"/>
            <p:cNvCxnSpPr/>
            <p:nvPr/>
          </p:nvCxnSpPr>
          <p:spPr>
            <a:xfrm>
              <a:off x="4599351" y="6024924"/>
              <a:ext cx="40233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4763931" y="5138668"/>
              <a:ext cx="3587508"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4745567" y="4695145"/>
              <a:ext cx="3587508"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a:off x="4745567" y="4460914"/>
              <a:ext cx="3587508"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a:off x="4763931" y="4921676"/>
              <a:ext cx="3587508"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a:off x="4763931" y="5380703"/>
              <a:ext cx="3587508"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4763931" y="5587638"/>
              <a:ext cx="3587508"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243" name="TextBox 242"/>
            <p:cNvSpPr txBox="1"/>
            <p:nvPr/>
          </p:nvSpPr>
          <p:spPr>
            <a:xfrm>
              <a:off x="8605911" y="4278053"/>
              <a:ext cx="536134" cy="1938992"/>
            </a:xfrm>
            <a:prstGeom prst="rect">
              <a:avLst/>
            </a:prstGeom>
            <a:noFill/>
            <a:ln>
              <a:noFill/>
            </a:ln>
          </p:spPr>
          <p:txBody>
            <a:bodyPr wrap="square" rtlCol="0">
              <a:spAutoFit/>
            </a:bodyPr>
            <a:lstStyle/>
            <a:p>
              <a:r>
                <a:rPr lang="en-US" sz="1500" dirty="0">
                  <a:latin typeface="Times New Roman" panose="02020603050405020304" pitchFamily="18" charset="0"/>
                  <a:cs typeface="Times New Roman" panose="02020603050405020304" pitchFamily="18" charset="0"/>
                </a:rPr>
                <a:t>111</a:t>
              </a:r>
            </a:p>
            <a:p>
              <a:r>
                <a:rPr lang="en-US" sz="1500" dirty="0">
                  <a:latin typeface="Times New Roman" panose="02020603050405020304" pitchFamily="18" charset="0"/>
                  <a:cs typeface="Times New Roman" panose="02020603050405020304" pitchFamily="18" charset="0"/>
                </a:rPr>
                <a:t>110</a:t>
              </a:r>
            </a:p>
            <a:p>
              <a:r>
                <a:rPr lang="en-US" sz="1500" dirty="0">
                  <a:latin typeface="Times New Roman" panose="02020603050405020304" pitchFamily="18" charset="0"/>
                  <a:cs typeface="Times New Roman" panose="02020603050405020304" pitchFamily="18" charset="0"/>
                </a:rPr>
                <a:t>101</a:t>
              </a:r>
            </a:p>
            <a:p>
              <a:r>
                <a:rPr lang="en-US" sz="1500" dirty="0">
                  <a:latin typeface="Times New Roman" panose="02020603050405020304" pitchFamily="18" charset="0"/>
                  <a:cs typeface="Times New Roman" panose="02020603050405020304" pitchFamily="18" charset="0"/>
                </a:rPr>
                <a:t>100</a:t>
              </a:r>
            </a:p>
            <a:p>
              <a:r>
                <a:rPr lang="en-US" sz="1500" dirty="0">
                  <a:latin typeface="Times New Roman" panose="02020603050405020304" pitchFamily="18" charset="0"/>
                  <a:cs typeface="Times New Roman" panose="02020603050405020304" pitchFamily="18" charset="0"/>
                </a:rPr>
                <a:t>011</a:t>
              </a:r>
            </a:p>
            <a:p>
              <a:r>
                <a:rPr lang="en-US" sz="1500" dirty="0">
                  <a:latin typeface="Times New Roman" panose="02020603050405020304" pitchFamily="18" charset="0"/>
                  <a:cs typeface="Times New Roman" panose="02020603050405020304" pitchFamily="18" charset="0"/>
                </a:rPr>
                <a:t>010</a:t>
              </a:r>
            </a:p>
            <a:p>
              <a:r>
                <a:rPr lang="en-US" sz="1500" dirty="0">
                  <a:latin typeface="Times New Roman" panose="02020603050405020304" pitchFamily="18" charset="0"/>
                  <a:cs typeface="Times New Roman" panose="02020603050405020304" pitchFamily="18" charset="0"/>
                </a:rPr>
                <a:t>001</a:t>
              </a:r>
            </a:p>
            <a:p>
              <a:r>
                <a:rPr lang="en-US" sz="1500" dirty="0">
                  <a:latin typeface="Times New Roman" panose="02020603050405020304" pitchFamily="18" charset="0"/>
                  <a:cs typeface="Times New Roman" panose="02020603050405020304" pitchFamily="18" charset="0"/>
                </a:rPr>
                <a:t>000</a:t>
              </a:r>
            </a:p>
          </p:txBody>
        </p:sp>
        <p:cxnSp>
          <p:nvCxnSpPr>
            <p:cNvPr id="246" name="Straight Arrow Connector 245"/>
            <p:cNvCxnSpPr/>
            <p:nvPr/>
          </p:nvCxnSpPr>
          <p:spPr>
            <a:xfrm flipV="1">
              <a:off x="4879135" y="4069267"/>
              <a:ext cx="0" cy="22402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7" name="Oval 246"/>
            <p:cNvSpPr/>
            <p:nvPr/>
          </p:nvSpPr>
          <p:spPr>
            <a:xfrm>
              <a:off x="4832019" y="5543520"/>
              <a:ext cx="91440" cy="9144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p:cNvSpPr/>
            <p:nvPr/>
          </p:nvSpPr>
          <p:spPr>
            <a:xfrm>
              <a:off x="5050144" y="4885764"/>
              <a:ext cx="91440" cy="9144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p:cNvSpPr/>
            <p:nvPr/>
          </p:nvSpPr>
          <p:spPr>
            <a:xfrm>
              <a:off x="5253495" y="4651686"/>
              <a:ext cx="91440" cy="9144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p:cNvSpPr/>
            <p:nvPr/>
          </p:nvSpPr>
          <p:spPr>
            <a:xfrm>
              <a:off x="5485165" y="4640078"/>
              <a:ext cx="91440" cy="9144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p:cNvSpPr/>
            <p:nvPr/>
          </p:nvSpPr>
          <p:spPr>
            <a:xfrm>
              <a:off x="5688615" y="4653679"/>
              <a:ext cx="91440" cy="9144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p:cNvSpPr/>
            <p:nvPr/>
          </p:nvSpPr>
          <p:spPr>
            <a:xfrm>
              <a:off x="5889933" y="4862497"/>
              <a:ext cx="91440" cy="9144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p:cNvSpPr/>
            <p:nvPr/>
          </p:nvSpPr>
          <p:spPr>
            <a:xfrm>
              <a:off x="6092766" y="5088933"/>
              <a:ext cx="91440" cy="9144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p:cNvSpPr/>
            <p:nvPr/>
          </p:nvSpPr>
          <p:spPr>
            <a:xfrm>
              <a:off x="6327531" y="5536180"/>
              <a:ext cx="91440" cy="9144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p:cNvSpPr/>
            <p:nvPr/>
          </p:nvSpPr>
          <p:spPr>
            <a:xfrm>
              <a:off x="6515918" y="5770637"/>
              <a:ext cx="91440" cy="9144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p:cNvSpPr/>
            <p:nvPr/>
          </p:nvSpPr>
          <p:spPr>
            <a:xfrm>
              <a:off x="6718748" y="5778985"/>
              <a:ext cx="91440" cy="9144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p:cNvSpPr/>
            <p:nvPr/>
          </p:nvSpPr>
          <p:spPr>
            <a:xfrm>
              <a:off x="6922818" y="5786171"/>
              <a:ext cx="91440" cy="9144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p:cNvSpPr/>
            <p:nvPr/>
          </p:nvSpPr>
          <p:spPr>
            <a:xfrm>
              <a:off x="7111565" y="5760707"/>
              <a:ext cx="91440" cy="9144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p:cNvSpPr/>
            <p:nvPr/>
          </p:nvSpPr>
          <p:spPr>
            <a:xfrm>
              <a:off x="7338279" y="5532887"/>
              <a:ext cx="91440" cy="9144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p:cNvSpPr/>
            <p:nvPr/>
          </p:nvSpPr>
          <p:spPr>
            <a:xfrm>
              <a:off x="7563825" y="5324822"/>
              <a:ext cx="91440" cy="9144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1" name="Straight Connector 260"/>
            <p:cNvCxnSpPr>
              <a:stCxn id="247" idx="0"/>
              <a:endCxn id="248" idx="3"/>
            </p:cNvCxnSpPr>
            <p:nvPr/>
          </p:nvCxnSpPr>
          <p:spPr>
            <a:xfrm flipV="1">
              <a:off x="4877739" y="4963813"/>
              <a:ext cx="185796" cy="57970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a:stCxn id="248" idx="7"/>
              <a:endCxn id="249" idx="3"/>
            </p:cNvCxnSpPr>
            <p:nvPr/>
          </p:nvCxnSpPr>
          <p:spPr>
            <a:xfrm flipV="1">
              <a:off x="5128193" y="4729735"/>
              <a:ext cx="138693" cy="1694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a:stCxn id="249" idx="7"/>
              <a:endCxn id="250" idx="2"/>
            </p:cNvCxnSpPr>
            <p:nvPr/>
          </p:nvCxnSpPr>
          <p:spPr>
            <a:xfrm>
              <a:off x="5331544" y="4665077"/>
              <a:ext cx="153621" cy="20721"/>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stCxn id="250" idx="6"/>
              <a:endCxn id="251" idx="2"/>
            </p:cNvCxnSpPr>
            <p:nvPr/>
          </p:nvCxnSpPr>
          <p:spPr>
            <a:xfrm>
              <a:off x="5576605" y="4685798"/>
              <a:ext cx="112010" cy="13601"/>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251" idx="5"/>
              <a:endCxn id="252" idx="1"/>
            </p:cNvCxnSpPr>
            <p:nvPr/>
          </p:nvCxnSpPr>
          <p:spPr>
            <a:xfrm>
              <a:off x="5766664" y="4731728"/>
              <a:ext cx="136660" cy="14416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a:stCxn id="252" idx="5"/>
              <a:endCxn id="253" idx="1"/>
            </p:cNvCxnSpPr>
            <p:nvPr/>
          </p:nvCxnSpPr>
          <p:spPr>
            <a:xfrm>
              <a:off x="5967982" y="4940546"/>
              <a:ext cx="138175" cy="161778"/>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stCxn id="253" idx="5"/>
              <a:endCxn id="254" idx="1"/>
            </p:cNvCxnSpPr>
            <p:nvPr/>
          </p:nvCxnSpPr>
          <p:spPr>
            <a:xfrm>
              <a:off x="6170815" y="5166982"/>
              <a:ext cx="170107" cy="38258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stCxn id="254" idx="5"/>
              <a:endCxn id="255" idx="1"/>
            </p:cNvCxnSpPr>
            <p:nvPr/>
          </p:nvCxnSpPr>
          <p:spPr>
            <a:xfrm>
              <a:off x="6405580" y="5614229"/>
              <a:ext cx="123729" cy="16979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stCxn id="255" idx="5"/>
              <a:endCxn id="256" idx="1"/>
            </p:cNvCxnSpPr>
            <p:nvPr/>
          </p:nvCxnSpPr>
          <p:spPr>
            <a:xfrm flipV="1">
              <a:off x="6593967" y="5792376"/>
              <a:ext cx="138172" cy="5631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256" idx="6"/>
            </p:cNvCxnSpPr>
            <p:nvPr/>
          </p:nvCxnSpPr>
          <p:spPr>
            <a:xfrm flipV="1">
              <a:off x="6810188" y="5768093"/>
              <a:ext cx="112630" cy="56612"/>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257" idx="6"/>
              <a:endCxn id="258" idx="3"/>
            </p:cNvCxnSpPr>
            <p:nvPr/>
          </p:nvCxnSpPr>
          <p:spPr>
            <a:xfrm>
              <a:off x="7014258" y="5831891"/>
              <a:ext cx="110698" cy="6865"/>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a:stCxn id="258" idx="6"/>
              <a:endCxn id="259" idx="3"/>
            </p:cNvCxnSpPr>
            <p:nvPr/>
          </p:nvCxnSpPr>
          <p:spPr>
            <a:xfrm flipV="1">
              <a:off x="7203005" y="5610936"/>
              <a:ext cx="148665" cy="195491"/>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a:stCxn id="259" idx="7"/>
              <a:endCxn id="260" idx="3"/>
            </p:cNvCxnSpPr>
            <p:nvPr/>
          </p:nvCxnSpPr>
          <p:spPr>
            <a:xfrm flipV="1">
              <a:off x="7416328" y="5402871"/>
              <a:ext cx="160888" cy="14340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a:off x="4772917" y="5810709"/>
              <a:ext cx="3587508"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286" name="TextBox 285"/>
            <p:cNvSpPr txBox="1"/>
            <p:nvPr/>
          </p:nvSpPr>
          <p:spPr>
            <a:xfrm>
              <a:off x="4958582" y="3904022"/>
              <a:ext cx="751816" cy="369332"/>
            </a:xfrm>
            <a:prstGeom prst="rect">
              <a:avLst/>
            </a:prstGeom>
            <a:noFill/>
          </p:spPr>
          <p:txBody>
            <a:bodyPr wrap="square" rtlCol="0">
              <a:spAutoFit/>
            </a:bodyPr>
            <a:lstStyle/>
            <a:p>
              <a:r>
                <a:rPr lang="en-US" dirty="0" err="1" smtClean="0">
                  <a:latin typeface="Times New Roman" panose="02020603050405020304" pitchFamily="18" charset="0"/>
                  <a:cs typeface="Times New Roman" panose="02020603050405020304" pitchFamily="18" charset="0"/>
                </a:rPr>
                <a:t>X</a:t>
              </a:r>
              <a:r>
                <a:rPr lang="en-US" baseline="-25000" dirty="0" err="1" smtClean="0">
                  <a:latin typeface="Times New Roman" panose="02020603050405020304" pitchFamily="18" charset="0"/>
                  <a:cs typeface="Times New Roman" panose="02020603050405020304" pitchFamily="18" charset="0"/>
                </a:rPr>
                <a:t>s</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p:txBody>
        </p:sp>
        <p:sp>
          <p:nvSpPr>
            <p:cNvPr id="288" name="TextBox 287"/>
            <p:cNvSpPr txBox="1"/>
            <p:nvPr/>
          </p:nvSpPr>
          <p:spPr>
            <a:xfrm>
              <a:off x="8392614" y="5708681"/>
              <a:ext cx="350136"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p:txBody>
        </p:sp>
      </p:grpSp>
      <p:grpSp>
        <p:nvGrpSpPr>
          <p:cNvPr id="316" name="Group 315"/>
          <p:cNvGrpSpPr/>
          <p:nvPr/>
        </p:nvGrpSpPr>
        <p:grpSpPr>
          <a:xfrm>
            <a:off x="5795891" y="866191"/>
            <a:ext cx="4195814" cy="2964859"/>
            <a:chOff x="4252718" y="1138371"/>
            <a:chExt cx="4195814" cy="2964859"/>
          </a:xfrm>
        </p:grpSpPr>
        <p:sp>
          <p:nvSpPr>
            <p:cNvPr id="303" name="TextBox 302"/>
            <p:cNvSpPr txBox="1"/>
            <p:nvPr/>
          </p:nvSpPr>
          <p:spPr>
            <a:xfrm>
              <a:off x="5920323" y="3419556"/>
              <a:ext cx="751816"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T</a:t>
              </a:r>
              <a:r>
                <a:rPr lang="en-US" baseline="-25000" dirty="0">
                  <a:latin typeface="Times New Roman" panose="02020603050405020304" pitchFamily="18" charset="0"/>
                  <a:cs typeface="Times New Roman" panose="02020603050405020304" pitchFamily="18" charset="0"/>
                </a:rPr>
                <a:t>S</a:t>
              </a:r>
              <a:endParaRPr lang="en-US" dirty="0">
                <a:latin typeface="Times New Roman" panose="02020603050405020304" pitchFamily="18" charset="0"/>
                <a:cs typeface="Times New Roman" panose="02020603050405020304" pitchFamily="18" charset="0"/>
              </a:endParaRPr>
            </a:p>
          </p:txBody>
        </p:sp>
        <p:sp>
          <p:nvSpPr>
            <p:cNvPr id="81" name="Freeform 80"/>
            <p:cNvSpPr/>
            <p:nvPr/>
          </p:nvSpPr>
          <p:spPr>
            <a:xfrm>
              <a:off x="4634815" y="1799229"/>
              <a:ext cx="2768081" cy="1275274"/>
            </a:xfrm>
            <a:custGeom>
              <a:avLst/>
              <a:gdLst>
                <a:gd name="connsiteX0" fmla="*/ 0 w 1959428"/>
                <a:gd name="connsiteY0" fmla="*/ 692774 h 902722"/>
                <a:gd name="connsiteX1" fmla="*/ 348342 w 1959428"/>
                <a:gd name="connsiteY1" fmla="*/ 25117 h 902722"/>
                <a:gd name="connsiteX2" fmla="*/ 783771 w 1959428"/>
                <a:gd name="connsiteY2" fmla="*/ 213802 h 902722"/>
                <a:gd name="connsiteX3" fmla="*/ 1306285 w 1959428"/>
                <a:gd name="connsiteY3" fmla="*/ 895974 h 902722"/>
                <a:gd name="connsiteX4" fmla="*/ 1959428 w 1959428"/>
                <a:gd name="connsiteY4" fmla="*/ 504088 h 902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28" h="902722">
                  <a:moveTo>
                    <a:pt x="0" y="692774"/>
                  </a:moveTo>
                  <a:cubicBezTo>
                    <a:pt x="108857" y="398860"/>
                    <a:pt x="217714" y="104946"/>
                    <a:pt x="348342" y="25117"/>
                  </a:cubicBezTo>
                  <a:cubicBezTo>
                    <a:pt x="478970" y="-54712"/>
                    <a:pt x="624114" y="68659"/>
                    <a:pt x="783771" y="213802"/>
                  </a:cubicBezTo>
                  <a:cubicBezTo>
                    <a:pt x="943428" y="358945"/>
                    <a:pt x="1110342" y="847593"/>
                    <a:pt x="1306285" y="895974"/>
                  </a:cubicBezTo>
                  <a:cubicBezTo>
                    <a:pt x="1502228" y="944355"/>
                    <a:pt x="1730828" y="724221"/>
                    <a:pt x="1959428" y="50408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Arrow Connector 81"/>
            <p:cNvCxnSpPr/>
            <p:nvPr/>
          </p:nvCxnSpPr>
          <p:spPr>
            <a:xfrm>
              <a:off x="4252718" y="3398165"/>
              <a:ext cx="41148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flipV="1">
              <a:off x="4633419" y="1303276"/>
              <a:ext cx="1396" cy="22760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4853216" y="2221984"/>
              <a:ext cx="0" cy="11887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5068273" y="1857767"/>
              <a:ext cx="0" cy="15544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5285372" y="1812876"/>
              <a:ext cx="0" cy="15989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5488823" y="1870702"/>
              <a:ext cx="0" cy="15258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5699683" y="2032800"/>
              <a:ext cx="0" cy="1371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5906843" y="2307216"/>
              <a:ext cx="0" cy="10972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125531" y="2672880"/>
              <a:ext cx="0" cy="7315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6328040" y="2955618"/>
              <a:ext cx="0" cy="457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726089" y="3045475"/>
              <a:ext cx="0" cy="3657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6906427" y="2958974"/>
              <a:ext cx="0" cy="4528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7149078" y="2774055"/>
              <a:ext cx="0" cy="6400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7365225" y="2585089"/>
              <a:ext cx="0" cy="8229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528637" y="3045475"/>
              <a:ext cx="0" cy="3657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Oval 96"/>
            <p:cNvSpPr/>
            <p:nvPr/>
          </p:nvSpPr>
          <p:spPr>
            <a:xfrm>
              <a:off x="4587699" y="272833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92176" y="220420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5009175" y="1857767"/>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5240845" y="1792994"/>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5444295" y="185976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645613" y="200478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5848446" y="226311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p:cNvCxnSpPr/>
            <p:nvPr/>
          </p:nvCxnSpPr>
          <p:spPr>
            <a:xfrm>
              <a:off x="4633419" y="2778064"/>
              <a:ext cx="0" cy="6400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6083211" y="2657197"/>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6271598" y="2923553"/>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474428" y="3038231"/>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6678498" y="2981619"/>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6867245" y="2892357"/>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7093959" y="272833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7319505" y="2512652"/>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TextBox 282"/>
            <p:cNvSpPr txBox="1"/>
            <p:nvPr/>
          </p:nvSpPr>
          <p:spPr>
            <a:xfrm>
              <a:off x="4688676" y="1138371"/>
              <a:ext cx="751816"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S</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p:txBody>
        </p:sp>
        <p:sp>
          <p:nvSpPr>
            <p:cNvPr id="284" name="TextBox 283"/>
            <p:cNvSpPr txBox="1"/>
            <p:nvPr/>
          </p:nvSpPr>
          <p:spPr>
            <a:xfrm>
              <a:off x="8098396" y="2969118"/>
              <a:ext cx="350136"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p:txBody>
        </p:sp>
        <p:cxnSp>
          <p:nvCxnSpPr>
            <p:cNvPr id="296" name="Straight Connector 295"/>
            <p:cNvCxnSpPr/>
            <p:nvPr/>
          </p:nvCxnSpPr>
          <p:spPr>
            <a:xfrm>
              <a:off x="5488823" y="3411235"/>
              <a:ext cx="0" cy="386575"/>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a:off x="5686035" y="3411235"/>
              <a:ext cx="0" cy="386575"/>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9" name="Straight Arrow Connector 298"/>
            <p:cNvCxnSpPr/>
            <p:nvPr/>
          </p:nvCxnSpPr>
          <p:spPr>
            <a:xfrm>
              <a:off x="5252108" y="3594323"/>
              <a:ext cx="236715"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p:cNvCxnSpPr/>
            <p:nvPr/>
          </p:nvCxnSpPr>
          <p:spPr>
            <a:xfrm flipH="1">
              <a:off x="5686035" y="3607971"/>
              <a:ext cx="251466"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p:cNvSpPr txBox="1"/>
            <p:nvPr/>
          </p:nvSpPr>
          <p:spPr>
            <a:xfrm>
              <a:off x="5920323" y="3733898"/>
              <a:ext cx="1744174" cy="369332"/>
            </a:xfrm>
            <a:prstGeom prst="rect">
              <a:avLst/>
            </a:prstGeom>
            <a:noFill/>
          </p:spPr>
          <p:txBody>
            <a:bodyPr wrap="square" rtlCol="0">
              <a:spAutoFit/>
            </a:bodyPr>
            <a:lstStyle/>
            <a:p>
              <a:r>
                <a:rPr lang="en-US" dirty="0" err="1" smtClean="0">
                  <a:latin typeface="Times New Roman" panose="02020603050405020304" pitchFamily="18" charset="0"/>
                  <a:cs typeface="Times New Roman" panose="02020603050405020304" pitchFamily="18" charset="0"/>
                </a:rPr>
                <a:t>f</a:t>
              </a:r>
              <a:r>
                <a:rPr lang="en-US" baseline="-25000" dirty="0" err="1" smtClean="0">
                  <a:latin typeface="Times New Roman" panose="02020603050405020304" pitchFamily="18" charset="0"/>
                  <a:cs typeface="Times New Roman" panose="02020603050405020304" pitchFamily="18" charset="0"/>
                </a:rPr>
                <a:t>S</a:t>
              </a:r>
              <a:r>
                <a:rPr lang="en-US" dirty="0" smtClean="0">
                  <a:latin typeface="Times New Roman" panose="02020603050405020304" pitchFamily="18" charset="0"/>
                  <a:cs typeface="Times New Roman" panose="02020603050405020304" pitchFamily="18" charset="0"/>
                </a:rPr>
                <a:t>=1/T</a:t>
              </a:r>
              <a:r>
                <a:rPr lang="en-US" baseline="-25000" dirty="0" smtClean="0">
                  <a:latin typeface="Times New Roman" panose="02020603050405020304" pitchFamily="18" charset="0"/>
                  <a:cs typeface="Times New Roman" panose="02020603050405020304" pitchFamily="18" charset="0"/>
                </a:rPr>
                <a:t>S </a:t>
              </a:r>
              <a:r>
                <a:rPr lang="en-US" dirty="0" smtClean="0">
                  <a:latin typeface="Times New Roman" panose="02020603050405020304" pitchFamily="18" charset="0"/>
                  <a:cs typeface="Times New Roman" panose="02020603050405020304" pitchFamily="18" charset="0"/>
                </a:rPr>
                <a:t>≥ 2f</a:t>
              </a:r>
              <a:r>
                <a:rPr lang="en-US" baseline="-25000" dirty="0" smtClean="0">
                  <a:latin typeface="Times New Roman" panose="02020603050405020304" pitchFamily="18" charset="0"/>
                  <a:cs typeface="Times New Roman" panose="02020603050405020304" pitchFamily="18" charset="0"/>
                </a:rPr>
                <a:t>max</a:t>
              </a:r>
              <a:endParaRPr lang="en-US" dirty="0">
                <a:latin typeface="Times New Roman" panose="02020603050405020304" pitchFamily="18" charset="0"/>
                <a:cs typeface="Times New Roman" panose="02020603050405020304" pitchFamily="18" charset="0"/>
              </a:endParaRPr>
            </a:p>
          </p:txBody>
        </p:sp>
      </p:grpSp>
      <p:grpSp>
        <p:nvGrpSpPr>
          <p:cNvPr id="317" name="Group 316"/>
          <p:cNvGrpSpPr/>
          <p:nvPr/>
        </p:nvGrpSpPr>
        <p:grpSpPr>
          <a:xfrm>
            <a:off x="1573424" y="3875997"/>
            <a:ext cx="4518116" cy="2457385"/>
            <a:chOff x="49424" y="3875996"/>
            <a:chExt cx="4518116" cy="2457385"/>
          </a:xfrm>
        </p:grpSpPr>
        <p:cxnSp>
          <p:nvCxnSpPr>
            <p:cNvPr id="113" name="Straight Arrow Connector 112"/>
            <p:cNvCxnSpPr/>
            <p:nvPr/>
          </p:nvCxnSpPr>
          <p:spPr>
            <a:xfrm>
              <a:off x="356563" y="6007623"/>
              <a:ext cx="40233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endCxn id="285" idx="1"/>
            </p:cNvCxnSpPr>
            <p:nvPr/>
          </p:nvCxnSpPr>
          <p:spPr>
            <a:xfrm flipV="1">
              <a:off x="609051" y="4060662"/>
              <a:ext cx="0" cy="22727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Oval 127"/>
            <p:cNvSpPr/>
            <p:nvPr/>
          </p:nvSpPr>
          <p:spPr>
            <a:xfrm>
              <a:off x="561935" y="5441155"/>
              <a:ext cx="91440" cy="9144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780060" y="4889729"/>
              <a:ext cx="91440" cy="9144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983411" y="4570587"/>
              <a:ext cx="91440" cy="9144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215081" y="4505814"/>
              <a:ext cx="91440" cy="9144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1418531" y="4572580"/>
              <a:ext cx="91440" cy="9144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619849" y="4717600"/>
              <a:ext cx="91440" cy="9144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1822682" y="4975935"/>
              <a:ext cx="91440" cy="9144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2057447" y="5370017"/>
              <a:ext cx="91440" cy="9144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2245834" y="5636373"/>
              <a:ext cx="91440" cy="9144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2448664" y="5751051"/>
              <a:ext cx="91440" cy="9144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2652734" y="5694439"/>
              <a:ext cx="91440" cy="9144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2841481" y="5605177"/>
              <a:ext cx="91440" cy="9144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3068195" y="5441155"/>
              <a:ext cx="91440" cy="9144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3293741" y="5211824"/>
              <a:ext cx="91440" cy="9144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4" name="Straight Connector 143"/>
            <p:cNvCxnSpPr>
              <a:stCxn id="128" idx="0"/>
              <a:endCxn id="129" idx="3"/>
            </p:cNvCxnSpPr>
            <p:nvPr/>
          </p:nvCxnSpPr>
          <p:spPr>
            <a:xfrm flipV="1">
              <a:off x="607655" y="4967778"/>
              <a:ext cx="185796" cy="47337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stCxn id="129" idx="7"/>
              <a:endCxn id="130" idx="3"/>
            </p:cNvCxnSpPr>
            <p:nvPr/>
          </p:nvCxnSpPr>
          <p:spPr>
            <a:xfrm flipV="1">
              <a:off x="858109" y="4648636"/>
              <a:ext cx="138693" cy="254484"/>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a:stCxn id="130" idx="7"/>
              <a:endCxn id="131" idx="2"/>
            </p:cNvCxnSpPr>
            <p:nvPr/>
          </p:nvCxnSpPr>
          <p:spPr>
            <a:xfrm flipV="1">
              <a:off x="1061460" y="4551534"/>
              <a:ext cx="153621" cy="32444"/>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stCxn id="131" idx="6"/>
              <a:endCxn id="132" idx="2"/>
            </p:cNvCxnSpPr>
            <p:nvPr/>
          </p:nvCxnSpPr>
          <p:spPr>
            <a:xfrm>
              <a:off x="1306521" y="4551534"/>
              <a:ext cx="112010" cy="66766"/>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a:stCxn id="132" idx="5"/>
              <a:endCxn id="133" idx="1"/>
            </p:cNvCxnSpPr>
            <p:nvPr/>
          </p:nvCxnSpPr>
          <p:spPr>
            <a:xfrm>
              <a:off x="1496580" y="4650629"/>
              <a:ext cx="136660" cy="80362"/>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133" idx="5"/>
              <a:endCxn id="134" idx="1"/>
            </p:cNvCxnSpPr>
            <p:nvPr/>
          </p:nvCxnSpPr>
          <p:spPr>
            <a:xfrm>
              <a:off x="1697898" y="4795649"/>
              <a:ext cx="138175" cy="19367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134" idx="5"/>
              <a:endCxn id="136" idx="1"/>
            </p:cNvCxnSpPr>
            <p:nvPr/>
          </p:nvCxnSpPr>
          <p:spPr>
            <a:xfrm>
              <a:off x="1900731" y="5053984"/>
              <a:ext cx="170107" cy="329424"/>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36" idx="5"/>
              <a:endCxn id="137" idx="1"/>
            </p:cNvCxnSpPr>
            <p:nvPr/>
          </p:nvCxnSpPr>
          <p:spPr>
            <a:xfrm>
              <a:off x="2135496" y="5448066"/>
              <a:ext cx="123729" cy="201698"/>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137" idx="5"/>
              <a:endCxn id="138" idx="1"/>
            </p:cNvCxnSpPr>
            <p:nvPr/>
          </p:nvCxnSpPr>
          <p:spPr>
            <a:xfrm>
              <a:off x="2323883" y="5714422"/>
              <a:ext cx="138172" cy="500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138" idx="6"/>
              <a:endCxn id="139" idx="2"/>
            </p:cNvCxnSpPr>
            <p:nvPr/>
          </p:nvCxnSpPr>
          <p:spPr>
            <a:xfrm flipV="1">
              <a:off x="2540104" y="5740159"/>
              <a:ext cx="112630" cy="56612"/>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39" idx="6"/>
              <a:endCxn id="140" idx="3"/>
            </p:cNvCxnSpPr>
            <p:nvPr/>
          </p:nvCxnSpPr>
          <p:spPr>
            <a:xfrm flipV="1">
              <a:off x="2744174" y="5683226"/>
              <a:ext cx="110698" cy="56933"/>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40" idx="6"/>
              <a:endCxn id="141" idx="3"/>
            </p:cNvCxnSpPr>
            <p:nvPr/>
          </p:nvCxnSpPr>
          <p:spPr>
            <a:xfrm flipV="1">
              <a:off x="2932921" y="5519204"/>
              <a:ext cx="148665" cy="131693"/>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41" idx="7"/>
              <a:endCxn id="142" idx="3"/>
            </p:cNvCxnSpPr>
            <p:nvPr/>
          </p:nvCxnSpPr>
          <p:spPr>
            <a:xfrm flipV="1">
              <a:off x="3146244" y="5289873"/>
              <a:ext cx="160888" cy="164673"/>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493847" y="5121367"/>
              <a:ext cx="3587508"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475483" y="4677844"/>
              <a:ext cx="3587508"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475483" y="4443613"/>
              <a:ext cx="3587508"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493847" y="4904375"/>
              <a:ext cx="3587508"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502833" y="5793408"/>
              <a:ext cx="3587508"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493847" y="5363402"/>
              <a:ext cx="3587508"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493847" y="5570337"/>
              <a:ext cx="3587508"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285" name="TextBox 284"/>
            <p:cNvSpPr txBox="1"/>
            <p:nvPr/>
          </p:nvSpPr>
          <p:spPr>
            <a:xfrm>
              <a:off x="666715" y="3875996"/>
              <a:ext cx="751816" cy="369332"/>
            </a:xfrm>
            <a:prstGeom prst="rect">
              <a:avLst/>
            </a:prstGeom>
            <a:noFill/>
          </p:spPr>
          <p:txBody>
            <a:bodyPr wrap="square" rtlCol="0">
              <a:spAutoFit/>
            </a:bodyPr>
            <a:lstStyle/>
            <a:p>
              <a:r>
                <a:rPr lang="en-US" dirty="0" err="1" smtClean="0">
                  <a:latin typeface="Times New Roman" panose="02020603050405020304" pitchFamily="18" charset="0"/>
                  <a:cs typeface="Times New Roman" panose="02020603050405020304" pitchFamily="18" charset="0"/>
                </a:rPr>
                <a:t>X</a:t>
              </a:r>
              <a:r>
                <a:rPr lang="en-US" baseline="-25000" dirty="0" err="1" smtClean="0">
                  <a:latin typeface="Times New Roman" panose="02020603050405020304" pitchFamily="18" charset="0"/>
                  <a:cs typeface="Times New Roman" panose="02020603050405020304" pitchFamily="18" charset="0"/>
                </a:rPr>
                <a:t>s</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p:txBody>
        </p:sp>
        <p:sp>
          <p:nvSpPr>
            <p:cNvPr id="287" name="TextBox 286"/>
            <p:cNvSpPr txBox="1"/>
            <p:nvPr/>
          </p:nvSpPr>
          <p:spPr>
            <a:xfrm>
              <a:off x="4217404" y="5677092"/>
              <a:ext cx="350136"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p:txBody>
        </p:sp>
        <p:sp>
          <p:nvSpPr>
            <p:cNvPr id="309" name="TextBox 308"/>
            <p:cNvSpPr txBox="1"/>
            <p:nvPr/>
          </p:nvSpPr>
          <p:spPr>
            <a:xfrm>
              <a:off x="49424" y="4249200"/>
              <a:ext cx="401490" cy="1938992"/>
            </a:xfrm>
            <a:prstGeom prst="rect">
              <a:avLst/>
            </a:prstGeom>
            <a:noFill/>
            <a:ln>
              <a:noFill/>
            </a:ln>
          </p:spPr>
          <p:txBody>
            <a:bodyPr wrap="square" rtlCol="0">
              <a:spAutoFit/>
            </a:bodyPr>
            <a:lstStyle/>
            <a:p>
              <a:r>
                <a:rPr lang="en-US" sz="1500" dirty="0">
                  <a:latin typeface="Times New Roman" panose="02020603050405020304" pitchFamily="18" charset="0"/>
                  <a:cs typeface="Times New Roman" panose="02020603050405020304" pitchFamily="18" charset="0"/>
                </a:rPr>
                <a:t>7</a:t>
              </a:r>
            </a:p>
            <a:p>
              <a:r>
                <a:rPr lang="en-US" sz="1500" dirty="0">
                  <a:latin typeface="Times New Roman" panose="02020603050405020304" pitchFamily="18" charset="0"/>
                  <a:cs typeface="Times New Roman" panose="02020603050405020304" pitchFamily="18" charset="0"/>
                </a:rPr>
                <a:t>6</a:t>
              </a:r>
            </a:p>
            <a:p>
              <a:r>
                <a:rPr lang="en-US" sz="1500" dirty="0">
                  <a:latin typeface="Times New Roman" panose="02020603050405020304" pitchFamily="18" charset="0"/>
                  <a:cs typeface="Times New Roman" panose="02020603050405020304" pitchFamily="18" charset="0"/>
                </a:rPr>
                <a:t>5</a:t>
              </a:r>
            </a:p>
            <a:p>
              <a:r>
                <a:rPr lang="en-US" sz="1500" dirty="0">
                  <a:latin typeface="Times New Roman" panose="02020603050405020304" pitchFamily="18" charset="0"/>
                  <a:cs typeface="Times New Roman" panose="02020603050405020304" pitchFamily="18" charset="0"/>
                </a:rPr>
                <a:t>4</a:t>
              </a:r>
            </a:p>
            <a:p>
              <a:r>
                <a:rPr lang="en-US" sz="1500" dirty="0">
                  <a:latin typeface="Times New Roman" panose="02020603050405020304" pitchFamily="18" charset="0"/>
                  <a:cs typeface="Times New Roman" panose="02020603050405020304" pitchFamily="18" charset="0"/>
                </a:rPr>
                <a:t>3</a:t>
              </a:r>
            </a:p>
            <a:p>
              <a:r>
                <a:rPr lang="en-US" sz="1500" dirty="0">
                  <a:latin typeface="Times New Roman" panose="02020603050405020304" pitchFamily="18" charset="0"/>
                  <a:cs typeface="Times New Roman" panose="02020603050405020304" pitchFamily="18" charset="0"/>
                </a:rPr>
                <a:t>2</a:t>
              </a:r>
            </a:p>
            <a:p>
              <a:r>
                <a:rPr lang="en-US" sz="1500" dirty="0">
                  <a:latin typeface="Times New Roman" panose="02020603050405020304" pitchFamily="18" charset="0"/>
                  <a:cs typeface="Times New Roman" panose="02020603050405020304" pitchFamily="18" charset="0"/>
                </a:rPr>
                <a:t>1</a:t>
              </a:r>
            </a:p>
            <a:p>
              <a:r>
                <a:rPr lang="en-US" sz="1500" dirty="0">
                  <a:latin typeface="Times New Roman" panose="02020603050405020304" pitchFamily="18" charset="0"/>
                  <a:cs typeface="Times New Roman" panose="02020603050405020304" pitchFamily="18" charset="0"/>
                </a:rPr>
                <a:t>0</a:t>
              </a:r>
            </a:p>
          </p:txBody>
        </p:sp>
      </p:grpSp>
    </p:spTree>
    <p:extLst>
      <p:ext uri="{BB962C8B-B14F-4D97-AF65-F5344CB8AC3E}">
        <p14:creationId xmlns:p14="http://schemas.microsoft.com/office/powerpoint/2010/main" val="107098521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a:blip r:embed="rId2"/>
          <a:stretch>
            <a:fillRect/>
          </a:stretch>
        </p:blipFill>
        <p:spPr>
          <a:xfrm>
            <a:off x="1995488" y="1839090"/>
            <a:ext cx="3515192" cy="3597902"/>
          </a:xfrm>
          <a:prstGeom prst="rect">
            <a:avLst/>
          </a:prstGeom>
        </p:spPr>
      </p:pic>
      <p:sp>
        <p:nvSpPr>
          <p:cNvPr id="4" name="Slide Number Placeholder 3"/>
          <p:cNvSpPr>
            <a:spLocks noGrp="1"/>
          </p:cNvSpPr>
          <p:nvPr>
            <p:ph type="sldNum" sz="quarter" idx="12"/>
          </p:nvPr>
        </p:nvSpPr>
        <p:spPr>
          <a:xfrm>
            <a:off x="9753600" y="6356351"/>
            <a:ext cx="457200" cy="365125"/>
          </a:xfrm>
        </p:spPr>
        <p:txBody>
          <a:bodyPr/>
          <a:lstStyle/>
          <a:p>
            <a:fld id="{A8707075-541A-4CB2-8C7D-C1C20183CA57}" type="slidenum">
              <a:rPr lang="en-US" smtClean="0"/>
              <a:pPr/>
              <a:t>90</a:t>
            </a:fld>
            <a:endParaRPr lang="en-US" dirty="0"/>
          </a:p>
        </p:txBody>
      </p:sp>
      <p:sp>
        <p:nvSpPr>
          <p:cNvPr id="37" name="AutoShape 4"/>
          <p:cNvSpPr>
            <a:spLocks noChangeArrowheads="1"/>
          </p:cNvSpPr>
          <p:nvPr/>
        </p:nvSpPr>
        <p:spPr bwMode="auto">
          <a:xfrm>
            <a:off x="4265954" y="2955676"/>
            <a:ext cx="306046" cy="1006724"/>
          </a:xfrm>
          <a:prstGeom prst="roundRect">
            <a:avLst>
              <a:gd name="adj" fmla="val 16667"/>
            </a:avLst>
          </a:prstGeom>
          <a:noFill/>
          <a:ln w="28575">
            <a:solidFill>
              <a:schemeClr val="accent1"/>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AutoShape 3"/>
          <p:cNvSpPr>
            <a:spLocks noChangeArrowheads="1"/>
          </p:cNvSpPr>
          <p:nvPr/>
        </p:nvSpPr>
        <p:spPr bwMode="auto">
          <a:xfrm>
            <a:off x="3054847" y="3545789"/>
            <a:ext cx="2043920" cy="366009"/>
          </a:xfrm>
          <a:prstGeom prst="roundRect">
            <a:avLst>
              <a:gd name="adj" fmla="val 16667"/>
            </a:avLst>
          </a:prstGeom>
          <a:noFill/>
          <a:ln w="28575">
            <a:solidFill>
              <a:schemeClr val="accent2">
                <a:lumMod val="40000"/>
                <a:lumOff val="60000"/>
              </a:schemeClr>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AutoShape 2"/>
          <p:cNvSpPr>
            <a:spLocks noChangeArrowheads="1"/>
          </p:cNvSpPr>
          <p:nvPr/>
        </p:nvSpPr>
        <p:spPr bwMode="auto">
          <a:xfrm>
            <a:off x="3022190" y="4767333"/>
            <a:ext cx="940210" cy="338067"/>
          </a:xfrm>
          <a:prstGeom prst="roundRect">
            <a:avLst>
              <a:gd name="adj" fmla="val 16667"/>
            </a:avLst>
          </a:prstGeom>
          <a:noFill/>
          <a:ln w="28575" cap="rnd">
            <a:solidFill>
              <a:schemeClr val="bg2">
                <a:lumMod val="50000"/>
              </a:schemeClr>
            </a:solidFill>
            <a:prstDash val="sys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Rectangle 35"/>
          <p:cNvSpPr>
            <a:spLocks noChangeArrowheads="1"/>
          </p:cNvSpPr>
          <p:nvPr/>
        </p:nvSpPr>
        <p:spPr bwMode="auto">
          <a:xfrm>
            <a:off x="2133925" y="1168104"/>
            <a:ext cx="50288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hangingPunct="0"/>
            <a:r>
              <a:rPr lang="en-US" altLang="en-US" sz="2800" b="1" dirty="0" err="1">
                <a:latin typeface="Times New Roman" panose="02020603050405020304" pitchFamily="18" charset="0"/>
                <a:ea typeface="Times New Roman" panose="02020603050405020304" pitchFamily="18" charset="0"/>
                <a:cs typeface="Times New Roman" panose="02020603050405020304" pitchFamily="18" charset="0"/>
              </a:rPr>
              <a:t>Rút</a:t>
            </a:r>
            <a:r>
              <a:rPr lang="en-US" altLang="en-US" sz="2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ea typeface="Times New Roman" panose="02020603050405020304" pitchFamily="18" charset="0"/>
                <a:cs typeface="Times New Roman" panose="02020603050405020304" pitchFamily="18" charset="0"/>
              </a:rPr>
              <a:t>gọn</a:t>
            </a:r>
            <a:r>
              <a:rPr lang="en-US" altLang="en-US" sz="2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ea typeface="Times New Roman" panose="02020603050405020304" pitchFamily="18" charset="0"/>
                <a:cs typeface="Times New Roman" panose="02020603050405020304" pitchFamily="18" charset="0"/>
              </a:rPr>
              <a:t>bằng</a:t>
            </a:r>
            <a:r>
              <a:rPr lang="en-US" altLang="en-US" sz="2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ea typeface="Times New Roman" panose="02020603050405020304" pitchFamily="18" charset="0"/>
                <a:cs typeface="Times New Roman" panose="02020603050405020304" pitchFamily="18" charset="0"/>
              </a:rPr>
              <a:t>bảng</a:t>
            </a:r>
            <a:r>
              <a:rPr lang="en-US" altLang="en-US" sz="2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ea typeface="Times New Roman" panose="02020603050405020304" pitchFamily="18" charset="0"/>
                <a:cs typeface="Times New Roman" panose="02020603050405020304" pitchFamily="18" charset="0"/>
              </a:rPr>
              <a:t>Karnaugh</a:t>
            </a:r>
            <a:endParaRPr lang="en-US" altLang="en-US" sz="1400" b="1" dirty="0">
              <a:latin typeface="Times New Roman" panose="02020603050405020304" pitchFamily="18" charset="0"/>
              <a:cs typeface="Times New Roman" panose="02020603050405020304" pitchFamily="18" charset="0"/>
            </a:endParaRPr>
          </a:p>
        </p:txBody>
      </p:sp>
      <p:sp>
        <p:nvSpPr>
          <p:cNvPr id="41" name="Rectangle 63"/>
          <p:cNvSpPr>
            <a:spLocks noChangeArrowheads="1"/>
          </p:cNvSpPr>
          <p:nvPr/>
        </p:nvSpPr>
        <p:spPr bwMode="auto">
          <a:xfrm>
            <a:off x="1995488"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ight Arrow 2">
            <a:hlinkClick r:id="rId3" action="ppaction://hlinkfile"/>
          </p:cNvPr>
          <p:cNvSpPr/>
          <p:nvPr/>
        </p:nvSpPr>
        <p:spPr>
          <a:xfrm>
            <a:off x="8371871" y="5615538"/>
            <a:ext cx="609600" cy="394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stretch>
            <a:fillRect/>
          </a:stretch>
        </p:blipFill>
        <p:spPr>
          <a:xfrm>
            <a:off x="6570039" y="2492452"/>
            <a:ext cx="4822864" cy="2721814"/>
          </a:xfrm>
          <a:prstGeom prst="rect">
            <a:avLst/>
          </a:prstGeom>
        </p:spPr>
      </p:pic>
      <p:pic>
        <p:nvPicPr>
          <p:cNvPr id="6" name="Picture 5"/>
          <p:cNvPicPr>
            <a:picLocks noChangeAspect="1"/>
          </p:cNvPicPr>
          <p:nvPr/>
        </p:nvPicPr>
        <p:blipFill>
          <a:blip r:embed="rId5"/>
          <a:stretch>
            <a:fillRect/>
          </a:stretch>
        </p:blipFill>
        <p:spPr>
          <a:xfrm>
            <a:off x="1814518" y="5686560"/>
            <a:ext cx="1731621" cy="409293"/>
          </a:xfrm>
          <a:prstGeom prst="rect">
            <a:avLst/>
          </a:prstGeom>
        </p:spPr>
      </p:pic>
      <p:pic>
        <p:nvPicPr>
          <p:cNvPr id="7" name="Picture 6"/>
          <p:cNvPicPr>
            <a:picLocks noChangeAspect="1"/>
          </p:cNvPicPr>
          <p:nvPr/>
        </p:nvPicPr>
        <p:blipFill>
          <a:blip r:embed="rId6"/>
          <a:stretch>
            <a:fillRect/>
          </a:stretch>
        </p:blipFill>
        <p:spPr>
          <a:xfrm>
            <a:off x="3613566" y="5663581"/>
            <a:ext cx="425034" cy="488002"/>
          </a:xfrm>
          <a:prstGeom prst="rect">
            <a:avLst/>
          </a:prstGeom>
        </p:spPr>
      </p:pic>
      <p:pic>
        <p:nvPicPr>
          <p:cNvPr id="8" name="Picture 7"/>
          <p:cNvPicPr>
            <a:picLocks noChangeAspect="1"/>
          </p:cNvPicPr>
          <p:nvPr/>
        </p:nvPicPr>
        <p:blipFill>
          <a:blip r:embed="rId7"/>
          <a:stretch>
            <a:fillRect/>
          </a:stretch>
        </p:blipFill>
        <p:spPr>
          <a:xfrm>
            <a:off x="4383778" y="5663582"/>
            <a:ext cx="645423" cy="456519"/>
          </a:xfrm>
          <a:prstGeom prst="rect">
            <a:avLst/>
          </a:prstGeom>
        </p:spPr>
      </p:pic>
      <p:pic>
        <p:nvPicPr>
          <p:cNvPr id="9" name="Picture 8"/>
          <p:cNvPicPr>
            <a:picLocks noChangeAspect="1"/>
          </p:cNvPicPr>
          <p:nvPr/>
        </p:nvPicPr>
        <p:blipFill>
          <a:blip r:embed="rId8"/>
          <a:stretch>
            <a:fillRect/>
          </a:stretch>
        </p:blipFill>
        <p:spPr>
          <a:xfrm>
            <a:off x="5342894" y="5621230"/>
            <a:ext cx="676906" cy="550971"/>
          </a:xfrm>
          <a:prstGeom prst="rect">
            <a:avLst/>
          </a:prstGeom>
        </p:spPr>
      </p:pic>
      <p:sp>
        <p:nvSpPr>
          <p:cNvPr id="10" name="TextBox 9"/>
          <p:cNvSpPr txBox="1"/>
          <p:nvPr/>
        </p:nvSpPr>
        <p:spPr>
          <a:xfrm>
            <a:off x="4038600" y="5676750"/>
            <a:ext cx="457200" cy="461665"/>
          </a:xfrm>
          <a:prstGeom prst="rect">
            <a:avLst/>
          </a:prstGeom>
          <a:noFill/>
        </p:spPr>
        <p:txBody>
          <a:bodyPr wrap="square" rtlCol="0">
            <a:spAutoFit/>
          </a:bodyPr>
          <a:lstStyle/>
          <a:p>
            <a:r>
              <a:rPr lang="en-US" sz="2400" dirty="0"/>
              <a:t>+</a:t>
            </a:r>
          </a:p>
        </p:txBody>
      </p:sp>
      <p:sp>
        <p:nvSpPr>
          <p:cNvPr id="19" name="TextBox 18"/>
          <p:cNvSpPr txBox="1"/>
          <p:nvPr/>
        </p:nvSpPr>
        <p:spPr>
          <a:xfrm>
            <a:off x="4953000" y="5689919"/>
            <a:ext cx="457200" cy="461665"/>
          </a:xfrm>
          <a:prstGeom prst="rect">
            <a:avLst/>
          </a:prstGeom>
          <a:noFill/>
        </p:spPr>
        <p:txBody>
          <a:bodyPr wrap="square" rtlCol="0">
            <a:spAutoFit/>
          </a:bodyPr>
          <a:lstStyle/>
          <a:p>
            <a:r>
              <a:rPr lang="en-US" sz="2400" dirty="0"/>
              <a:t>+</a:t>
            </a:r>
          </a:p>
        </p:txBody>
      </p:sp>
      <p:cxnSp>
        <p:nvCxnSpPr>
          <p:cNvPr id="12" name="Straight Arrow Connector 11"/>
          <p:cNvCxnSpPr>
            <a:stCxn id="39" idx="3"/>
          </p:cNvCxnSpPr>
          <p:nvPr/>
        </p:nvCxnSpPr>
        <p:spPr>
          <a:xfrm>
            <a:off x="3962400" y="4936367"/>
            <a:ext cx="1548280" cy="679171"/>
          </a:xfrm>
          <a:prstGeom prst="straightConnector1">
            <a:avLst/>
          </a:prstGeom>
          <a:ln w="28575">
            <a:solidFill>
              <a:schemeClr val="bg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418978" y="3962401"/>
            <a:ext cx="153023" cy="1671787"/>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Freeform 14"/>
          <p:cNvSpPr/>
          <p:nvPr/>
        </p:nvSpPr>
        <p:spPr>
          <a:xfrm>
            <a:off x="4049487" y="3947887"/>
            <a:ext cx="1115005" cy="1799771"/>
          </a:xfrm>
          <a:custGeom>
            <a:avLst/>
            <a:gdLst>
              <a:gd name="connsiteX0" fmla="*/ 870857 w 1115005"/>
              <a:gd name="connsiteY0" fmla="*/ 0 h 1799771"/>
              <a:gd name="connsiteX1" fmla="*/ 1059543 w 1115005"/>
              <a:gd name="connsiteY1" fmla="*/ 725714 h 1799771"/>
              <a:gd name="connsiteX2" fmla="*/ 0 w 1115005"/>
              <a:gd name="connsiteY2" fmla="*/ 1799771 h 1799771"/>
            </a:gdLst>
            <a:ahLst/>
            <a:cxnLst>
              <a:cxn ang="0">
                <a:pos x="connsiteX0" y="connsiteY0"/>
              </a:cxn>
              <a:cxn ang="0">
                <a:pos x="connsiteX1" y="connsiteY1"/>
              </a:cxn>
              <a:cxn ang="0">
                <a:pos x="connsiteX2" y="connsiteY2"/>
              </a:cxn>
            </a:cxnLst>
            <a:rect l="l" t="t" r="r" b="b"/>
            <a:pathLst>
              <a:path w="1115005" h="1799771">
                <a:moveTo>
                  <a:pt x="870857" y="0"/>
                </a:moveTo>
                <a:cubicBezTo>
                  <a:pt x="1037771" y="212876"/>
                  <a:pt x="1204686" y="425752"/>
                  <a:pt x="1059543" y="725714"/>
                </a:cubicBezTo>
                <a:cubicBezTo>
                  <a:pt x="914400" y="1025676"/>
                  <a:pt x="457200" y="1412723"/>
                  <a:pt x="0" y="1799771"/>
                </a:cubicBezTo>
              </a:path>
            </a:pathLst>
          </a:custGeom>
          <a:noFill/>
          <a:ln>
            <a:solidFill>
              <a:schemeClr val="accent2">
                <a:lumMod val="40000"/>
                <a:lumOff val="6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p:cNvSpPr>
            <a:spLocks noGrp="1"/>
          </p:cNvSpPr>
          <p:nvPr>
            <p:ph type="title"/>
          </p:nvPr>
        </p:nvSpPr>
        <p:spPr>
          <a:xfrm>
            <a:off x="94683" y="161228"/>
            <a:ext cx="9677218" cy="563562"/>
          </a:xfrm>
        </p:spPr>
        <p:txBody>
          <a:bodyPr>
            <a:noAutofit/>
          </a:bodyPr>
          <a:lstStyle/>
          <a:p>
            <a:pPr algn="l"/>
            <a:r>
              <a:rPr lang="en-US" sz="3200" b="1" dirty="0">
                <a:solidFill>
                  <a:srgbClr val="C00000"/>
                </a:solidFill>
                <a:latin typeface="Times New Roman" panose="02020603050405020304" pitchFamily="18" charset="0"/>
                <a:cs typeface="Times New Roman" panose="02020603050405020304" pitchFamily="18" charset="0"/>
              </a:rPr>
              <a:t>4. Mạch </a:t>
            </a:r>
            <a:r>
              <a:rPr lang="en-US" sz="3200" b="1" dirty="0" err="1">
                <a:solidFill>
                  <a:srgbClr val="C00000"/>
                </a:solidFill>
                <a:latin typeface="Times New Roman" panose="02020603050405020304" pitchFamily="18" charset="0"/>
                <a:cs typeface="Times New Roman" panose="02020603050405020304" pitchFamily="18" charset="0"/>
              </a:rPr>
              <a:t>dồn</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kênh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Ví</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dụ</a:t>
            </a:r>
            <a:r>
              <a:rPr lang="en-US" sz="3200" b="1" dirty="0" smtClean="0">
                <a:solidFill>
                  <a:srgbClr val="C00000"/>
                </a:solidFill>
                <a:latin typeface="Times New Roman" panose="02020603050405020304" pitchFamily="18" charset="0"/>
                <a:cs typeface="Times New Roman" panose="02020603050405020304" pitchFamily="18" charset="0"/>
              </a:rPr>
              <a:t> 1: </a:t>
            </a:r>
            <a:r>
              <a:rPr lang="en-US" sz="3200" b="1" dirty="0" err="1" smtClean="0">
                <a:solidFill>
                  <a:srgbClr val="C00000"/>
                </a:solidFill>
                <a:latin typeface="Times New Roman" panose="02020603050405020304" pitchFamily="18" charset="0"/>
                <a:cs typeface="Times New Roman" panose="02020603050405020304" pitchFamily="18" charset="0"/>
              </a:rPr>
              <a:t>Thiết</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kế</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mạch</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tổ</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hợp</a:t>
            </a:r>
            <a:r>
              <a:rPr lang="en-US" sz="3200" b="1" dirty="0" smtClean="0">
                <a:solidFill>
                  <a:srgbClr val="C00000"/>
                </a:solidFill>
                <a:latin typeface="Times New Roman" panose="02020603050405020304" pitchFamily="18" charset="0"/>
                <a:cs typeface="Times New Roman" panose="02020603050405020304" pitchFamily="18" charset="0"/>
              </a:rPr>
              <a:t> (2)</a:t>
            </a:r>
            <a:endParaRPr lang="en-US" sz="32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724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barn(inVertical)">
                                      <p:cBhvr>
                                        <p:cTn id="14" dur="1000"/>
                                        <p:tgtEl>
                                          <p:spTgt spid="43"/>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barn(inVertical)">
                                      <p:cBhvr>
                                        <p:cTn id="24" dur="500"/>
                                        <p:tgtEl>
                                          <p:spTgt spid="38"/>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inVertical)">
                                      <p:cBhvr>
                                        <p:cTn id="27" dur="500"/>
                                        <p:tgtEl>
                                          <p:spTgt spid="15"/>
                                        </p:tgtEl>
                                      </p:cBhvr>
                                    </p:animEffect>
                                  </p:childTnLst>
                                </p:cTn>
                              </p:par>
                              <p:par>
                                <p:cTn id="28" presetID="16" presetClass="entr" presetSubtype="21"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arn(inVertical)">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barn(inVertical)">
                                      <p:cBhvr>
                                        <p:cTn id="35" dur="500"/>
                                        <p:tgtEl>
                                          <p:spTgt spid="37"/>
                                        </p:tgtEl>
                                      </p:cBhvr>
                                    </p:animEffect>
                                  </p:childTnLst>
                                </p:cTn>
                              </p:par>
                              <p:par>
                                <p:cTn id="36" presetID="16" presetClass="entr" presetSubtype="21"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arn(inVertical)">
                                      <p:cBhvr>
                                        <p:cTn id="38" dur="500"/>
                                        <p:tgtEl>
                                          <p:spTgt spid="14"/>
                                        </p:tgtEl>
                                      </p:cBhvr>
                                    </p:animEffect>
                                  </p:childTnLst>
                                </p:cTn>
                              </p:par>
                              <p:par>
                                <p:cTn id="39" presetID="16" presetClass="entr" presetSubtype="21"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barn(inVertical)">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barn(inVertical)">
                                      <p:cBhvr>
                                        <p:cTn id="46" dur="500"/>
                                        <p:tgtEl>
                                          <p:spTgt spid="39"/>
                                        </p:tgtEl>
                                      </p:cBhvr>
                                    </p:animEffect>
                                  </p:childTnLst>
                                </p:cTn>
                              </p:par>
                              <p:par>
                                <p:cTn id="47" presetID="16" presetClass="entr" presetSubtype="21"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barn(inVertical)">
                                      <p:cBhvr>
                                        <p:cTn id="49" dur="500"/>
                                        <p:tgtEl>
                                          <p:spTgt spid="12"/>
                                        </p:tgtEl>
                                      </p:cBhvr>
                                    </p:animEffect>
                                  </p:childTnLst>
                                </p:cTn>
                              </p:par>
                              <p:par>
                                <p:cTn id="50" presetID="16" presetClass="entr" presetSubtype="21" fill="hold"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barn(inVertical)">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barn(inVertical)">
                                      <p:cBhvr>
                                        <p:cTn id="57" dur="500"/>
                                        <p:tgtEl>
                                          <p:spTgt spid="19"/>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barn(inVertical)">
                                      <p:cBhvr>
                                        <p:cTn id="60" dur="500"/>
                                        <p:tgtEl>
                                          <p:spTgt spid="10"/>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nodeType="click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barn(inVertical)">
                                      <p:cBhvr>
                                        <p:cTn id="65" dur="1000"/>
                                        <p:tgtEl>
                                          <p:spTgt spid="5"/>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grpId="0" nodeType="click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barn(inVertical)">
                                      <p:cBhvr>
                                        <p:cTn id="7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p:bldP spid="3" grpId="0" animBg="1"/>
      <p:bldP spid="10" grpId="0"/>
      <p:bldP spid="19" grpId="0"/>
      <p:bldP spid="1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91</a:t>
            </a:fld>
            <a:endParaRPr lang="en-US" dirty="0"/>
          </a:p>
        </p:txBody>
      </p:sp>
      <p:pic>
        <p:nvPicPr>
          <p:cNvPr id="5" name="Picture 4"/>
          <p:cNvPicPr>
            <a:picLocks noChangeAspect="1"/>
          </p:cNvPicPr>
          <p:nvPr/>
        </p:nvPicPr>
        <p:blipFill>
          <a:blip r:embed="rId2"/>
          <a:stretch>
            <a:fillRect/>
          </a:stretch>
        </p:blipFill>
        <p:spPr>
          <a:xfrm>
            <a:off x="1661886" y="1118969"/>
            <a:ext cx="4281714" cy="1763007"/>
          </a:xfrm>
          <a:prstGeom prst="rect">
            <a:avLst/>
          </a:prstGeom>
        </p:spPr>
      </p:pic>
      <p:sp>
        <p:nvSpPr>
          <p:cNvPr id="6" name="Rectangle 5"/>
          <p:cNvSpPr/>
          <p:nvPr/>
        </p:nvSpPr>
        <p:spPr>
          <a:xfrm>
            <a:off x="769257" y="680166"/>
            <a:ext cx="10363200" cy="517065"/>
          </a:xfrm>
          <a:prstGeom prst="rect">
            <a:avLst/>
          </a:prstGeom>
        </p:spPr>
        <p:txBody>
          <a:bodyPr wrap="square">
            <a:spAutoFit/>
          </a:bodyPr>
          <a:lstStyle/>
          <a:p>
            <a:pPr>
              <a:lnSpc>
                <a:spcPct val="115000"/>
              </a:lnSpc>
              <a:spcBef>
                <a:spcPts val="600"/>
              </a:spcBef>
              <a:spcAft>
                <a:spcPts val="600"/>
              </a:spcAft>
            </a:pPr>
            <a:r>
              <a:rPr lang="en-US" sz="2400" b="1" dirty="0" err="1">
                <a:latin typeface="Times New Roman" panose="02020603050405020304" pitchFamily="18" charset="0"/>
                <a:ea typeface="Times New Roman" panose="02020603050405020304" pitchFamily="18" charset="0"/>
              </a:rPr>
              <a:t>Ví</a:t>
            </a:r>
            <a:r>
              <a:rPr lang="en-US" sz="2400" b="1" dirty="0">
                <a:latin typeface="Times New Roman" panose="02020603050405020304" pitchFamily="18" charset="0"/>
                <a:ea typeface="Times New Roman" panose="02020603050405020304" pitchFamily="18" charset="0"/>
              </a:rPr>
              <a:t> </a:t>
            </a:r>
            <a:r>
              <a:rPr lang="en-US" sz="2400" b="1" dirty="0" err="1">
                <a:latin typeface="Times New Roman" panose="02020603050405020304" pitchFamily="18" charset="0"/>
                <a:ea typeface="Times New Roman" panose="02020603050405020304" pitchFamily="18" charset="0"/>
              </a:rPr>
              <a:t>dụ</a:t>
            </a:r>
            <a:r>
              <a:rPr lang="en-US" sz="2400" b="1" dirty="0">
                <a:latin typeface="Times New Roman" panose="02020603050405020304" pitchFamily="18" charset="0"/>
                <a:ea typeface="Times New Roman" panose="02020603050405020304" pitchFamily="18" charset="0"/>
              </a:rPr>
              <a:t> 2: </a:t>
            </a:r>
            <a:r>
              <a:rPr lang="en-US" sz="2400" dirty="0">
                <a:latin typeface="Times New Roman" panose="02020603050405020304" pitchFamily="18" charset="0"/>
                <a:ea typeface="Times New Roman" panose="02020603050405020304" pitchFamily="18" charset="0"/>
              </a:rPr>
              <a:t>Thiết kế </a:t>
            </a:r>
            <a:r>
              <a:rPr lang="en-US" sz="2400" dirty="0" err="1">
                <a:latin typeface="Times New Roman" panose="02020603050405020304" pitchFamily="18" charset="0"/>
                <a:ea typeface="Times New Roman" panose="02020603050405020304" pitchFamily="18" charset="0"/>
              </a:rPr>
              <a:t>lại</a:t>
            </a:r>
            <a:r>
              <a:rPr lang="en-US" sz="2400" dirty="0">
                <a:latin typeface="Times New Roman" panose="02020603050405020304" pitchFamily="18" charset="0"/>
                <a:ea typeface="Times New Roman" panose="02020603050405020304" pitchFamily="18" charset="0"/>
              </a:rPr>
              <a:t> mạch </a:t>
            </a:r>
            <a:r>
              <a:rPr lang="en-US" sz="2400" dirty="0" err="1">
                <a:latin typeface="Times New Roman" panose="02020603050405020304" pitchFamily="18" charset="0"/>
                <a:ea typeface="Times New Roman" panose="02020603050405020304" pitchFamily="18" charset="0"/>
              </a:rPr>
              <a:t>sử</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dụng</a:t>
            </a:r>
            <a:r>
              <a:rPr lang="en-US" sz="2400" dirty="0">
                <a:latin typeface="Times New Roman" panose="02020603050405020304" pitchFamily="18" charset="0"/>
                <a:ea typeface="Times New Roman" panose="02020603050405020304" pitchFamily="18" charset="0"/>
              </a:rPr>
              <a:t> mạch MUX (4→1) </a:t>
            </a:r>
            <a:r>
              <a:rPr lang="en-US" sz="2400" dirty="0" err="1">
                <a:latin typeface="Times New Roman" panose="02020603050405020304" pitchFamily="18" charset="0"/>
                <a:ea typeface="Times New Roman" panose="02020603050405020304" pitchFamily="18" charset="0"/>
              </a:rPr>
              <a:t>và</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cổng</a:t>
            </a:r>
            <a:r>
              <a:rPr lang="en-US" sz="2400" dirty="0">
                <a:latin typeface="Times New Roman" panose="02020603050405020304" pitchFamily="18" charset="0"/>
                <a:ea typeface="Times New Roman" panose="02020603050405020304" pitchFamily="18" charset="0"/>
              </a:rPr>
              <a:t> logic (</a:t>
            </a:r>
            <a:r>
              <a:rPr lang="en-US" sz="2400" dirty="0" err="1">
                <a:latin typeface="Times New Roman" panose="02020603050405020304" pitchFamily="18" charset="0"/>
                <a:ea typeface="Times New Roman" panose="02020603050405020304" pitchFamily="18" charset="0"/>
              </a:rPr>
              <a:t>nếu</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cần</a:t>
            </a:r>
            <a:r>
              <a:rPr lang="en-US" sz="2400" dirty="0">
                <a:latin typeface="Times New Roman" panose="02020603050405020304" pitchFamily="18" charset="0"/>
                <a:ea typeface="Times New Roman" panose="02020603050405020304" pitchFamily="18" charset="0"/>
              </a:rPr>
              <a:t>)</a:t>
            </a:r>
          </a:p>
        </p:txBody>
      </p:sp>
      <p:graphicFrame>
        <p:nvGraphicFramePr>
          <p:cNvPr id="8" name="Table 7"/>
          <p:cNvGraphicFramePr>
            <a:graphicFrameLocks noGrp="1"/>
          </p:cNvGraphicFramePr>
          <p:nvPr>
            <p:extLst>
              <p:ext uri="{D42A27DB-BD31-4B8C-83A1-F6EECF244321}">
                <p14:modId xmlns:p14="http://schemas.microsoft.com/office/powerpoint/2010/main" val="3647876404"/>
              </p:ext>
            </p:extLst>
          </p:nvPr>
        </p:nvGraphicFramePr>
        <p:xfrm>
          <a:off x="2590800" y="2881976"/>
          <a:ext cx="2140914" cy="3817435"/>
        </p:xfrm>
        <a:graphic>
          <a:graphicData uri="http://schemas.openxmlformats.org/drawingml/2006/table">
            <a:tbl>
              <a:tblPr firstRow="1" firstCol="1" bandRow="1">
                <a:tableStyleId>{5940675A-B579-460E-94D1-54222C63F5DA}</a:tableStyleId>
              </a:tblPr>
              <a:tblGrid>
                <a:gridCol w="368811">
                  <a:extLst>
                    <a:ext uri="{9D8B030D-6E8A-4147-A177-3AD203B41FA5}">
                      <a16:colId xmlns:a16="http://schemas.microsoft.com/office/drawing/2014/main" val="3840008190"/>
                    </a:ext>
                  </a:extLst>
                </a:gridCol>
                <a:gridCol w="359087">
                  <a:extLst>
                    <a:ext uri="{9D8B030D-6E8A-4147-A177-3AD203B41FA5}">
                      <a16:colId xmlns:a16="http://schemas.microsoft.com/office/drawing/2014/main" val="541349022"/>
                    </a:ext>
                  </a:extLst>
                </a:gridCol>
                <a:gridCol w="359087">
                  <a:extLst>
                    <a:ext uri="{9D8B030D-6E8A-4147-A177-3AD203B41FA5}">
                      <a16:colId xmlns:a16="http://schemas.microsoft.com/office/drawing/2014/main" val="964688428"/>
                    </a:ext>
                  </a:extLst>
                </a:gridCol>
                <a:gridCol w="368811">
                  <a:extLst>
                    <a:ext uri="{9D8B030D-6E8A-4147-A177-3AD203B41FA5}">
                      <a16:colId xmlns:a16="http://schemas.microsoft.com/office/drawing/2014/main" val="920621394"/>
                    </a:ext>
                  </a:extLst>
                </a:gridCol>
                <a:gridCol w="685118">
                  <a:extLst>
                    <a:ext uri="{9D8B030D-6E8A-4147-A177-3AD203B41FA5}">
                      <a16:colId xmlns:a16="http://schemas.microsoft.com/office/drawing/2014/main" val="4019571193"/>
                    </a:ext>
                  </a:extLst>
                </a:gridCol>
              </a:tblGrid>
              <a:tr h="224555">
                <a:tc>
                  <a:txBody>
                    <a:bodyPr/>
                    <a:lstStyle/>
                    <a:p>
                      <a:pPr algn="ctr">
                        <a:spcAft>
                          <a:spcPts val="0"/>
                        </a:spcAft>
                      </a:pPr>
                      <a:r>
                        <a:rPr lang="en-US" sz="1400" b="1" dirty="0">
                          <a:effectLst/>
                        </a:rPr>
                        <a:t>A</a:t>
                      </a:r>
                      <a:endParaRPr lang="en-US" sz="14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en-US" sz="1400" b="1" dirty="0">
                          <a:effectLst/>
                        </a:rPr>
                        <a:t>B</a:t>
                      </a:r>
                      <a:endParaRPr lang="en-US" sz="14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en-US" sz="1400" b="1" dirty="0">
                          <a:effectLst/>
                        </a:rPr>
                        <a:t>C</a:t>
                      </a:r>
                      <a:endParaRPr lang="en-US" sz="14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en-US" sz="1400" b="1" dirty="0">
                          <a:effectLst/>
                        </a:rPr>
                        <a:t>D</a:t>
                      </a:r>
                      <a:endParaRPr lang="en-US" sz="14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en-US" sz="1400" b="1" dirty="0">
                          <a:effectLst/>
                        </a:rPr>
                        <a:t>F</a:t>
                      </a:r>
                      <a:endParaRPr lang="en-US" sz="1400" b="1"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441773394"/>
                  </a:ext>
                </a:extLst>
              </a:tr>
              <a:tr h="224555">
                <a:tc>
                  <a:txBody>
                    <a:bodyPr/>
                    <a:lstStyle/>
                    <a:p>
                      <a:pPr algn="ctr">
                        <a:spcAft>
                          <a:spcPts val="0"/>
                        </a:spcAft>
                      </a:pPr>
                      <a:r>
                        <a:rPr lang="en-US" sz="1400" dirty="0">
                          <a:effectLst/>
                        </a:rPr>
                        <a:t>0</a:t>
                      </a:r>
                      <a:endParaRPr lang="en-US" sz="1400" dirty="0">
                        <a:effectLst/>
                        <a:latin typeface="Times New Roman" panose="02020603050405020304" pitchFamily="18" charset="0"/>
                        <a:ea typeface="Times New Roman" panose="02020603050405020304" pitchFamily="18" charset="0"/>
                      </a:endParaRPr>
                    </a:p>
                  </a:txBody>
                  <a:tcPr marL="68580" marR="68580" marT="0" marB="0">
                    <a:solidFill>
                      <a:schemeClr val="bg2"/>
                    </a:solidFill>
                  </a:tcPr>
                </a:tc>
                <a:tc>
                  <a:txBody>
                    <a:bodyPr/>
                    <a:lstStyle/>
                    <a:p>
                      <a:pPr algn="ctr">
                        <a:spcAft>
                          <a:spcPts val="0"/>
                        </a:spcAft>
                      </a:pPr>
                      <a:r>
                        <a:rPr lang="en-US" sz="1400">
                          <a:effectLst/>
                        </a:rPr>
                        <a:t>0</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bg2"/>
                    </a:solidFill>
                  </a:tcPr>
                </a:tc>
                <a:tc>
                  <a:txBody>
                    <a:bodyPr/>
                    <a:lstStyle/>
                    <a:p>
                      <a:pPr algn="ctr">
                        <a:spcAft>
                          <a:spcPts val="0"/>
                        </a:spcAft>
                      </a:pPr>
                      <a:r>
                        <a:rPr lang="en-US" sz="1400">
                          <a:effectLst/>
                        </a:rPr>
                        <a:t>0</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bg2"/>
                    </a:solidFill>
                  </a:tcPr>
                </a:tc>
                <a:tc>
                  <a:txBody>
                    <a:bodyPr/>
                    <a:lstStyle/>
                    <a:p>
                      <a:pPr algn="ctr">
                        <a:spcAft>
                          <a:spcPts val="0"/>
                        </a:spcAft>
                      </a:pPr>
                      <a:r>
                        <a:rPr lang="en-US" sz="1400">
                          <a:effectLst/>
                        </a:rPr>
                        <a:t>0</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bg2"/>
                    </a:solidFill>
                  </a:tcPr>
                </a:tc>
                <a:tc>
                  <a:txBody>
                    <a:bodyPr/>
                    <a:lstStyle/>
                    <a:p>
                      <a:pPr algn="ctr">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22601407"/>
                  </a:ext>
                </a:extLst>
              </a:tr>
              <a:tr h="224555">
                <a:tc>
                  <a:txBody>
                    <a:bodyPr/>
                    <a:lstStyle/>
                    <a:p>
                      <a:pPr algn="ctr">
                        <a:spcAft>
                          <a:spcPts val="0"/>
                        </a:spcAft>
                      </a:pPr>
                      <a:r>
                        <a:rPr lang="en-US" sz="1400" dirty="0">
                          <a:effectLst/>
                        </a:rPr>
                        <a:t>0</a:t>
                      </a:r>
                      <a:endParaRPr lang="en-US" sz="1400" dirty="0">
                        <a:effectLst/>
                        <a:latin typeface="Times New Roman" panose="02020603050405020304" pitchFamily="18" charset="0"/>
                        <a:ea typeface="Times New Roman" panose="02020603050405020304" pitchFamily="18" charset="0"/>
                      </a:endParaRPr>
                    </a:p>
                  </a:txBody>
                  <a:tcPr marL="68580" marR="68580" marT="0" marB="0">
                    <a:solidFill>
                      <a:schemeClr val="bg2"/>
                    </a:solidFill>
                  </a:tcPr>
                </a:tc>
                <a:tc>
                  <a:txBody>
                    <a:bodyPr/>
                    <a:lstStyle/>
                    <a:p>
                      <a:pPr algn="ctr">
                        <a:spcAft>
                          <a:spcPts val="0"/>
                        </a:spcAft>
                      </a:pPr>
                      <a:r>
                        <a:rPr lang="en-US" sz="1400" dirty="0">
                          <a:effectLst/>
                        </a:rPr>
                        <a:t>0</a:t>
                      </a:r>
                      <a:endParaRPr lang="en-US" sz="1400" dirty="0">
                        <a:effectLst/>
                        <a:latin typeface="Times New Roman" panose="02020603050405020304" pitchFamily="18" charset="0"/>
                        <a:ea typeface="Times New Roman" panose="02020603050405020304" pitchFamily="18" charset="0"/>
                      </a:endParaRPr>
                    </a:p>
                  </a:txBody>
                  <a:tcPr marL="68580" marR="68580" marT="0" marB="0">
                    <a:solidFill>
                      <a:schemeClr val="bg2"/>
                    </a:solidFill>
                  </a:tcPr>
                </a:tc>
                <a:tc>
                  <a:txBody>
                    <a:bodyPr/>
                    <a:lstStyle/>
                    <a:p>
                      <a:pPr algn="ctr">
                        <a:spcAft>
                          <a:spcPts val="0"/>
                        </a:spcAft>
                      </a:pPr>
                      <a:r>
                        <a:rPr lang="en-US" sz="1400">
                          <a:effectLst/>
                        </a:rPr>
                        <a:t>0</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bg2"/>
                    </a:solidFill>
                  </a:tcPr>
                </a:tc>
                <a:tc>
                  <a:txBody>
                    <a:bodyPr/>
                    <a:lstStyle/>
                    <a:p>
                      <a:pPr algn="ctr">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bg2"/>
                    </a:solidFill>
                  </a:tcPr>
                </a:tc>
                <a:tc>
                  <a:txBody>
                    <a:bodyPr/>
                    <a:lstStyle/>
                    <a:p>
                      <a:pPr algn="ctr">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2837432941"/>
                  </a:ext>
                </a:extLst>
              </a:tr>
              <a:tr h="224555">
                <a:tc>
                  <a:txBody>
                    <a:bodyPr/>
                    <a:lstStyle/>
                    <a:p>
                      <a:pPr algn="ctr">
                        <a:spcAft>
                          <a:spcPts val="0"/>
                        </a:spcAft>
                      </a:pPr>
                      <a:r>
                        <a:rPr lang="en-US" sz="1400">
                          <a:effectLst/>
                        </a:rPr>
                        <a:t>0</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bg2"/>
                    </a:solidFill>
                  </a:tcPr>
                </a:tc>
                <a:tc>
                  <a:txBody>
                    <a:bodyPr/>
                    <a:lstStyle/>
                    <a:p>
                      <a:pPr algn="ctr">
                        <a:spcAft>
                          <a:spcPts val="0"/>
                        </a:spcAft>
                      </a:pPr>
                      <a:r>
                        <a:rPr lang="en-US" sz="1400" dirty="0">
                          <a:effectLst/>
                        </a:rPr>
                        <a:t>0</a:t>
                      </a:r>
                      <a:endParaRPr lang="en-US" sz="1400" dirty="0">
                        <a:effectLst/>
                        <a:latin typeface="Times New Roman" panose="02020603050405020304" pitchFamily="18" charset="0"/>
                        <a:ea typeface="Times New Roman" panose="02020603050405020304" pitchFamily="18" charset="0"/>
                      </a:endParaRPr>
                    </a:p>
                  </a:txBody>
                  <a:tcPr marL="68580" marR="68580" marT="0" marB="0">
                    <a:solidFill>
                      <a:schemeClr val="bg2"/>
                    </a:solidFill>
                  </a:tcPr>
                </a:tc>
                <a:tc>
                  <a:txBody>
                    <a:bodyPr/>
                    <a:lstStyle/>
                    <a:p>
                      <a:pPr algn="ctr">
                        <a:spcAft>
                          <a:spcPts val="0"/>
                        </a:spcAft>
                      </a:pPr>
                      <a:r>
                        <a:rPr lang="en-US" sz="1400" dirty="0">
                          <a:effectLst/>
                        </a:rPr>
                        <a:t>1</a:t>
                      </a:r>
                      <a:endParaRPr lang="en-US" sz="1400" dirty="0">
                        <a:effectLst/>
                        <a:latin typeface="Times New Roman" panose="02020603050405020304" pitchFamily="18" charset="0"/>
                        <a:ea typeface="Times New Roman" panose="02020603050405020304" pitchFamily="18" charset="0"/>
                      </a:endParaRPr>
                    </a:p>
                  </a:txBody>
                  <a:tcPr marL="68580" marR="68580" marT="0" marB="0">
                    <a:solidFill>
                      <a:schemeClr val="bg2"/>
                    </a:solidFill>
                  </a:tcPr>
                </a:tc>
                <a:tc>
                  <a:txBody>
                    <a:bodyPr/>
                    <a:lstStyle/>
                    <a:p>
                      <a:pPr algn="ctr">
                        <a:spcAft>
                          <a:spcPts val="0"/>
                        </a:spcAft>
                      </a:pPr>
                      <a:r>
                        <a:rPr lang="en-US" sz="1400" dirty="0">
                          <a:effectLst/>
                        </a:rPr>
                        <a:t>0</a:t>
                      </a:r>
                      <a:endParaRPr lang="en-US" sz="1400" dirty="0">
                        <a:effectLst/>
                        <a:latin typeface="Times New Roman" panose="02020603050405020304" pitchFamily="18" charset="0"/>
                        <a:ea typeface="Times New Roman" panose="02020603050405020304" pitchFamily="18" charset="0"/>
                      </a:endParaRPr>
                    </a:p>
                  </a:txBody>
                  <a:tcPr marL="68580" marR="68580" marT="0" marB="0">
                    <a:solidFill>
                      <a:schemeClr val="bg2"/>
                    </a:solidFill>
                  </a:tcPr>
                </a:tc>
                <a:tc>
                  <a:txBody>
                    <a:bodyPr/>
                    <a:lstStyle/>
                    <a:p>
                      <a:pPr algn="ctr">
                        <a:spcAft>
                          <a:spcPts val="0"/>
                        </a:spcAft>
                      </a:pPr>
                      <a:r>
                        <a:rPr lang="en-US" sz="1400">
                          <a:effectLst/>
                        </a:rPr>
                        <a:t>0</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2848078416"/>
                  </a:ext>
                </a:extLst>
              </a:tr>
              <a:tr h="224555">
                <a:tc>
                  <a:txBody>
                    <a:bodyPr/>
                    <a:lstStyle/>
                    <a:p>
                      <a:pPr algn="ctr">
                        <a:spcAft>
                          <a:spcPts val="0"/>
                        </a:spcAft>
                      </a:pPr>
                      <a:r>
                        <a:rPr lang="en-US" sz="1400">
                          <a:effectLst/>
                        </a:rPr>
                        <a:t>0</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bg2"/>
                    </a:solidFill>
                  </a:tcPr>
                </a:tc>
                <a:tc>
                  <a:txBody>
                    <a:bodyPr/>
                    <a:lstStyle/>
                    <a:p>
                      <a:pPr algn="ctr">
                        <a:spcAft>
                          <a:spcPts val="0"/>
                        </a:spcAft>
                      </a:pPr>
                      <a:r>
                        <a:rPr lang="en-US" sz="1400">
                          <a:effectLst/>
                        </a:rPr>
                        <a:t>0</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bg2"/>
                    </a:solidFill>
                  </a:tcPr>
                </a:tc>
                <a:tc>
                  <a:txBody>
                    <a:bodyPr/>
                    <a:lstStyle/>
                    <a:p>
                      <a:pPr algn="ctr">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bg2"/>
                    </a:solidFill>
                  </a:tcPr>
                </a:tc>
                <a:tc>
                  <a:txBody>
                    <a:bodyPr/>
                    <a:lstStyle/>
                    <a:p>
                      <a:pPr algn="ctr">
                        <a:spcAft>
                          <a:spcPts val="0"/>
                        </a:spcAft>
                      </a:pPr>
                      <a:r>
                        <a:rPr lang="en-US" sz="1400" dirty="0">
                          <a:effectLst/>
                        </a:rPr>
                        <a:t>1</a:t>
                      </a:r>
                      <a:endParaRPr lang="en-US" sz="1400" dirty="0">
                        <a:effectLst/>
                        <a:latin typeface="Times New Roman" panose="02020603050405020304" pitchFamily="18" charset="0"/>
                        <a:ea typeface="Times New Roman" panose="02020603050405020304" pitchFamily="18" charset="0"/>
                      </a:endParaRPr>
                    </a:p>
                  </a:txBody>
                  <a:tcPr marL="68580" marR="68580" marT="0" marB="0">
                    <a:solidFill>
                      <a:schemeClr val="bg2"/>
                    </a:solidFill>
                  </a:tcPr>
                </a:tc>
                <a:tc>
                  <a:txBody>
                    <a:bodyPr/>
                    <a:lstStyle/>
                    <a:p>
                      <a:pPr algn="ctr">
                        <a:spcAft>
                          <a:spcPts val="0"/>
                        </a:spcAft>
                      </a:pPr>
                      <a:r>
                        <a:rPr lang="en-US" sz="1400" dirty="0">
                          <a:effectLst/>
                        </a:rPr>
                        <a:t>1</a:t>
                      </a:r>
                      <a:endParaRPr lang="en-US" sz="1400" dirty="0">
                        <a:effectLst/>
                        <a:latin typeface="Times New Roman" panose="02020603050405020304" pitchFamily="18" charset="0"/>
                        <a:ea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3735318990"/>
                  </a:ext>
                </a:extLst>
              </a:tr>
              <a:tr h="224555">
                <a:tc>
                  <a:txBody>
                    <a:bodyPr/>
                    <a:lstStyle/>
                    <a:p>
                      <a:pPr algn="ctr">
                        <a:spcAft>
                          <a:spcPts val="0"/>
                        </a:spcAft>
                      </a:pPr>
                      <a:r>
                        <a:rPr lang="en-US" sz="1400" dirty="0">
                          <a:effectLst/>
                        </a:rPr>
                        <a:t>0</a:t>
                      </a:r>
                      <a:endParaRPr lang="en-US" sz="1400" dirty="0">
                        <a:effectLst/>
                        <a:latin typeface="Times New Roman" panose="02020603050405020304" pitchFamily="18" charset="0"/>
                        <a:ea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spcAft>
                          <a:spcPts val="0"/>
                        </a:spcAft>
                      </a:pPr>
                      <a:r>
                        <a:rPr lang="en-US" sz="1400">
                          <a:effectLst/>
                        </a:rPr>
                        <a:t>0</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spcAft>
                          <a:spcPts val="0"/>
                        </a:spcAft>
                      </a:pPr>
                      <a:r>
                        <a:rPr lang="en-US" sz="1400">
                          <a:effectLst/>
                        </a:rPr>
                        <a:t>0</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spcAft>
                          <a:spcPts val="0"/>
                        </a:spcAft>
                      </a:pPr>
                      <a:r>
                        <a:rPr lang="en-US" sz="1400" dirty="0">
                          <a:effectLst/>
                        </a:rPr>
                        <a:t>0</a:t>
                      </a:r>
                      <a:endParaRPr lang="en-US" sz="1400" dirty="0">
                        <a:effectLst/>
                        <a:latin typeface="Times New Roman" panose="02020603050405020304" pitchFamily="18" charset="0"/>
                        <a:ea typeface="Times New Roman" panose="02020603050405020304" pitchFamily="18"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4199558170"/>
                  </a:ext>
                </a:extLst>
              </a:tr>
              <a:tr h="224555">
                <a:tc>
                  <a:txBody>
                    <a:bodyPr/>
                    <a:lstStyle/>
                    <a:p>
                      <a:pPr algn="ctr">
                        <a:spcAft>
                          <a:spcPts val="0"/>
                        </a:spcAft>
                      </a:pPr>
                      <a:r>
                        <a:rPr lang="en-US" sz="1400" dirty="0">
                          <a:effectLst/>
                        </a:rPr>
                        <a:t>0</a:t>
                      </a:r>
                      <a:endParaRPr lang="en-US" sz="1400" dirty="0">
                        <a:effectLst/>
                        <a:latin typeface="Times New Roman" panose="02020603050405020304" pitchFamily="18" charset="0"/>
                        <a:ea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spcAft>
                          <a:spcPts val="0"/>
                        </a:spcAft>
                      </a:pPr>
                      <a:r>
                        <a:rPr lang="en-US" sz="1400" dirty="0">
                          <a:effectLst/>
                        </a:rPr>
                        <a:t>1</a:t>
                      </a:r>
                      <a:endParaRPr lang="en-US" sz="1400" dirty="0">
                        <a:effectLst/>
                        <a:latin typeface="Times New Roman" panose="02020603050405020304" pitchFamily="18" charset="0"/>
                        <a:ea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spcAft>
                          <a:spcPts val="0"/>
                        </a:spcAft>
                      </a:pPr>
                      <a:r>
                        <a:rPr lang="en-US" sz="1400">
                          <a:effectLst/>
                        </a:rPr>
                        <a:t>0</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spcAft>
                          <a:spcPts val="0"/>
                        </a:spcAft>
                      </a:pPr>
                      <a:r>
                        <a:rPr lang="en-US" sz="1400">
                          <a:effectLst/>
                        </a:rPr>
                        <a:t>0</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1675483701"/>
                  </a:ext>
                </a:extLst>
              </a:tr>
              <a:tr h="224555">
                <a:tc>
                  <a:txBody>
                    <a:bodyPr/>
                    <a:lstStyle/>
                    <a:p>
                      <a:pPr algn="ctr">
                        <a:spcAft>
                          <a:spcPts val="0"/>
                        </a:spcAft>
                      </a:pPr>
                      <a:r>
                        <a:rPr lang="en-US" sz="1400">
                          <a:effectLst/>
                        </a:rPr>
                        <a:t>0</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spcAft>
                          <a:spcPts val="0"/>
                        </a:spcAft>
                      </a:pPr>
                      <a:r>
                        <a:rPr lang="en-US" sz="1400" dirty="0">
                          <a:effectLst/>
                        </a:rPr>
                        <a:t>1</a:t>
                      </a:r>
                      <a:endParaRPr lang="en-US" sz="1400" dirty="0">
                        <a:effectLst/>
                        <a:latin typeface="Times New Roman" panose="02020603050405020304" pitchFamily="18" charset="0"/>
                        <a:ea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spcAft>
                          <a:spcPts val="0"/>
                        </a:spcAft>
                      </a:pPr>
                      <a:r>
                        <a:rPr lang="en-US" sz="1400" dirty="0">
                          <a:effectLst/>
                        </a:rPr>
                        <a:t>1</a:t>
                      </a:r>
                      <a:endParaRPr lang="en-US" sz="1400" dirty="0">
                        <a:effectLst/>
                        <a:latin typeface="Times New Roman" panose="02020603050405020304" pitchFamily="18" charset="0"/>
                        <a:ea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spcAft>
                          <a:spcPts val="0"/>
                        </a:spcAft>
                      </a:pPr>
                      <a:r>
                        <a:rPr lang="en-US" sz="1400" dirty="0">
                          <a:effectLst/>
                        </a:rPr>
                        <a:t>0</a:t>
                      </a:r>
                      <a:endParaRPr lang="en-US" sz="1400" dirty="0">
                        <a:effectLst/>
                        <a:latin typeface="Times New Roman" panose="02020603050405020304" pitchFamily="18" charset="0"/>
                        <a:ea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spcAft>
                          <a:spcPts val="0"/>
                        </a:spcAft>
                      </a:pPr>
                      <a:r>
                        <a:rPr lang="en-US" sz="1400">
                          <a:effectLst/>
                        </a:rPr>
                        <a:t>0</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1372377374"/>
                  </a:ext>
                </a:extLst>
              </a:tr>
              <a:tr h="224555">
                <a:tc>
                  <a:txBody>
                    <a:bodyPr/>
                    <a:lstStyle/>
                    <a:p>
                      <a:pPr algn="ctr">
                        <a:spcAft>
                          <a:spcPts val="0"/>
                        </a:spcAft>
                      </a:pPr>
                      <a:r>
                        <a:rPr lang="en-US" sz="1400">
                          <a:effectLst/>
                        </a:rPr>
                        <a:t>0</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spcAft>
                          <a:spcPts val="0"/>
                        </a:spcAft>
                      </a:pPr>
                      <a:r>
                        <a:rPr lang="en-US" sz="1400" dirty="0">
                          <a:effectLst/>
                        </a:rPr>
                        <a:t>1</a:t>
                      </a:r>
                      <a:endParaRPr lang="en-US" sz="1400" dirty="0">
                        <a:effectLst/>
                        <a:latin typeface="Times New Roman" panose="02020603050405020304" pitchFamily="18" charset="0"/>
                        <a:ea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spcAft>
                          <a:spcPts val="0"/>
                        </a:spcAft>
                      </a:pPr>
                      <a:r>
                        <a:rPr lang="en-US" sz="1400" dirty="0">
                          <a:effectLst/>
                        </a:rPr>
                        <a:t>1</a:t>
                      </a:r>
                      <a:endParaRPr lang="en-US" sz="1400" dirty="0">
                        <a:effectLst/>
                        <a:latin typeface="Times New Roman" panose="02020603050405020304" pitchFamily="18" charset="0"/>
                        <a:ea typeface="Times New Roman" panose="02020603050405020304" pitchFamily="18"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83353486"/>
                  </a:ext>
                </a:extLst>
              </a:tr>
              <a:tr h="224555">
                <a:tc>
                  <a:txBody>
                    <a:bodyPr/>
                    <a:lstStyle/>
                    <a:p>
                      <a:pPr algn="ctr">
                        <a:spcAft>
                          <a:spcPts val="0"/>
                        </a:spcAft>
                      </a:pPr>
                      <a:r>
                        <a:rPr lang="en-US" sz="1400" dirty="0">
                          <a:effectLst/>
                        </a:rPr>
                        <a:t>1</a:t>
                      </a:r>
                      <a:endParaRPr lang="en-US" sz="1400" dirty="0">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spcAft>
                          <a:spcPts val="0"/>
                        </a:spcAft>
                      </a:pPr>
                      <a:r>
                        <a:rPr lang="en-US" sz="1400">
                          <a:effectLst/>
                        </a:rPr>
                        <a:t>0</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spcAft>
                          <a:spcPts val="0"/>
                        </a:spcAft>
                      </a:pPr>
                      <a:r>
                        <a:rPr lang="en-US" sz="1400">
                          <a:effectLst/>
                        </a:rPr>
                        <a:t>0</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spcAft>
                          <a:spcPts val="0"/>
                        </a:spcAft>
                      </a:pPr>
                      <a:r>
                        <a:rPr lang="en-US" sz="1400">
                          <a:effectLst/>
                        </a:rPr>
                        <a:t>0</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spcAft>
                          <a:spcPts val="0"/>
                        </a:spcAft>
                      </a:pPr>
                      <a:r>
                        <a:rPr lang="en-US" sz="1400">
                          <a:effectLst/>
                        </a:rPr>
                        <a:t>0</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1809654231"/>
                  </a:ext>
                </a:extLst>
              </a:tr>
              <a:tr h="224555">
                <a:tc>
                  <a:txBody>
                    <a:bodyPr/>
                    <a:lstStyle/>
                    <a:p>
                      <a:pPr algn="ctr">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spcAft>
                          <a:spcPts val="0"/>
                        </a:spcAft>
                      </a:pPr>
                      <a:r>
                        <a:rPr lang="en-US" sz="1400" dirty="0">
                          <a:effectLst/>
                        </a:rPr>
                        <a:t>0</a:t>
                      </a:r>
                      <a:endParaRPr lang="en-US" sz="1400" dirty="0">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spcAft>
                          <a:spcPts val="0"/>
                        </a:spcAft>
                      </a:pPr>
                      <a:r>
                        <a:rPr lang="en-US" sz="1400" dirty="0">
                          <a:effectLst/>
                        </a:rPr>
                        <a:t>0</a:t>
                      </a:r>
                      <a:endParaRPr lang="en-US" sz="1400" dirty="0">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spcAft>
                          <a:spcPts val="0"/>
                        </a:spcAft>
                      </a:pPr>
                      <a:r>
                        <a:rPr lang="en-US" sz="1400">
                          <a:effectLst/>
                        </a:rPr>
                        <a:t>0</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1963713958"/>
                  </a:ext>
                </a:extLst>
              </a:tr>
              <a:tr h="224555">
                <a:tc>
                  <a:txBody>
                    <a:bodyPr/>
                    <a:lstStyle/>
                    <a:p>
                      <a:pPr algn="ctr">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spcAft>
                          <a:spcPts val="0"/>
                        </a:spcAft>
                      </a:pPr>
                      <a:r>
                        <a:rPr lang="en-US" sz="1400">
                          <a:effectLst/>
                        </a:rPr>
                        <a:t>0</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spcAft>
                          <a:spcPts val="0"/>
                        </a:spcAft>
                      </a:pPr>
                      <a:r>
                        <a:rPr lang="en-US" sz="1400" dirty="0">
                          <a:effectLst/>
                        </a:rPr>
                        <a:t>1</a:t>
                      </a:r>
                      <a:endParaRPr lang="en-US" sz="1400" dirty="0">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spcAft>
                          <a:spcPts val="0"/>
                        </a:spcAft>
                      </a:pPr>
                      <a:r>
                        <a:rPr lang="en-US" sz="1400" dirty="0">
                          <a:effectLst/>
                        </a:rPr>
                        <a:t>0</a:t>
                      </a:r>
                      <a:endParaRPr lang="en-US" sz="1400" dirty="0">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spcAft>
                          <a:spcPts val="0"/>
                        </a:spcAft>
                      </a:pPr>
                      <a:r>
                        <a:rPr lang="en-US" sz="1400" dirty="0">
                          <a:effectLst/>
                        </a:rPr>
                        <a:t>0</a:t>
                      </a:r>
                      <a:endParaRPr lang="en-US" sz="1400" dirty="0">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1198981951"/>
                  </a:ext>
                </a:extLst>
              </a:tr>
              <a:tr h="224555">
                <a:tc>
                  <a:txBody>
                    <a:bodyPr/>
                    <a:lstStyle/>
                    <a:p>
                      <a:pPr algn="ctr">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spcAft>
                          <a:spcPts val="0"/>
                        </a:spcAft>
                      </a:pPr>
                      <a:r>
                        <a:rPr lang="en-US" sz="1400">
                          <a:effectLst/>
                        </a:rPr>
                        <a:t>0</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spcAft>
                          <a:spcPts val="0"/>
                        </a:spcAft>
                      </a:pPr>
                      <a:r>
                        <a:rPr lang="en-US" sz="1400" dirty="0">
                          <a:effectLst/>
                        </a:rPr>
                        <a:t>1</a:t>
                      </a:r>
                      <a:endParaRPr lang="en-US" sz="1400" dirty="0">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674095094"/>
                  </a:ext>
                </a:extLst>
              </a:tr>
              <a:tr h="224555">
                <a:tc>
                  <a:txBody>
                    <a:bodyPr/>
                    <a:lstStyle/>
                    <a:p>
                      <a:pPr algn="ctr">
                        <a:spcAft>
                          <a:spcPts val="0"/>
                        </a:spcAft>
                      </a:pPr>
                      <a:r>
                        <a:rPr lang="en-US" sz="1400" dirty="0">
                          <a:effectLst/>
                        </a:rPr>
                        <a:t>1</a:t>
                      </a:r>
                      <a:endParaRPr lang="en-US" sz="1400" dirty="0">
                        <a:effectLst/>
                        <a:latin typeface="Times New Roman" panose="02020603050405020304" pitchFamily="18" charset="0"/>
                        <a:ea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spcAft>
                          <a:spcPts val="0"/>
                        </a:spcAft>
                      </a:pPr>
                      <a:r>
                        <a:rPr lang="en-US" sz="1400" dirty="0">
                          <a:effectLst/>
                        </a:rPr>
                        <a:t>1</a:t>
                      </a:r>
                      <a:endParaRPr lang="en-US" sz="1400" dirty="0">
                        <a:effectLst/>
                        <a:latin typeface="Times New Roman" panose="02020603050405020304" pitchFamily="18" charset="0"/>
                        <a:ea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spcAft>
                          <a:spcPts val="0"/>
                        </a:spcAft>
                      </a:pPr>
                      <a:r>
                        <a:rPr lang="en-US" sz="1400">
                          <a:effectLst/>
                        </a:rPr>
                        <a:t>0</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spcAft>
                          <a:spcPts val="0"/>
                        </a:spcAft>
                      </a:pPr>
                      <a:r>
                        <a:rPr lang="en-US" sz="1400">
                          <a:effectLst/>
                        </a:rPr>
                        <a:t>0</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spcAft>
                          <a:spcPts val="0"/>
                        </a:spcAft>
                      </a:pPr>
                      <a:r>
                        <a:rPr lang="en-US" sz="1400">
                          <a:effectLst/>
                        </a:rPr>
                        <a:t>0</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2">
                        <a:lumMod val="20000"/>
                        <a:lumOff val="80000"/>
                      </a:schemeClr>
                    </a:solidFill>
                  </a:tcPr>
                </a:tc>
                <a:extLst>
                  <a:ext uri="{0D108BD9-81ED-4DB2-BD59-A6C34878D82A}">
                    <a16:rowId xmlns:a16="http://schemas.microsoft.com/office/drawing/2014/main" val="2963138023"/>
                  </a:ext>
                </a:extLst>
              </a:tr>
              <a:tr h="224555">
                <a:tc>
                  <a:txBody>
                    <a:bodyPr/>
                    <a:lstStyle/>
                    <a:p>
                      <a:pPr algn="ctr">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spcAft>
                          <a:spcPts val="0"/>
                        </a:spcAft>
                      </a:pPr>
                      <a:r>
                        <a:rPr lang="en-US" sz="1400" dirty="0">
                          <a:effectLst/>
                        </a:rPr>
                        <a:t>1</a:t>
                      </a:r>
                      <a:endParaRPr lang="en-US" sz="1400" dirty="0">
                        <a:effectLst/>
                        <a:latin typeface="Times New Roman" panose="02020603050405020304" pitchFamily="18" charset="0"/>
                        <a:ea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spcAft>
                          <a:spcPts val="0"/>
                        </a:spcAft>
                      </a:pPr>
                      <a:r>
                        <a:rPr lang="en-US" sz="1400" dirty="0">
                          <a:effectLst/>
                        </a:rPr>
                        <a:t>0</a:t>
                      </a:r>
                      <a:endParaRPr lang="en-US" sz="1400" dirty="0">
                        <a:effectLst/>
                        <a:latin typeface="Times New Roman" panose="02020603050405020304" pitchFamily="18" charset="0"/>
                        <a:ea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spcAft>
                          <a:spcPts val="0"/>
                        </a:spcAft>
                      </a:pPr>
                      <a:r>
                        <a:rPr lang="en-US" sz="1400" dirty="0">
                          <a:effectLst/>
                        </a:rPr>
                        <a:t>1</a:t>
                      </a:r>
                      <a:endParaRPr lang="en-US" sz="1400" dirty="0">
                        <a:effectLst/>
                        <a:latin typeface="Times New Roman" panose="02020603050405020304" pitchFamily="18" charset="0"/>
                        <a:ea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spcAft>
                          <a:spcPts val="0"/>
                        </a:spcAft>
                      </a:pPr>
                      <a:r>
                        <a:rPr lang="en-US" sz="1400">
                          <a:effectLst/>
                        </a:rPr>
                        <a:t>0</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2">
                        <a:lumMod val="20000"/>
                        <a:lumOff val="80000"/>
                      </a:schemeClr>
                    </a:solidFill>
                  </a:tcPr>
                </a:tc>
                <a:extLst>
                  <a:ext uri="{0D108BD9-81ED-4DB2-BD59-A6C34878D82A}">
                    <a16:rowId xmlns:a16="http://schemas.microsoft.com/office/drawing/2014/main" val="4047829987"/>
                  </a:ext>
                </a:extLst>
              </a:tr>
              <a:tr h="224555">
                <a:tc>
                  <a:txBody>
                    <a:bodyPr/>
                    <a:lstStyle/>
                    <a:p>
                      <a:pPr algn="ctr">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spcAft>
                          <a:spcPts val="0"/>
                        </a:spcAft>
                      </a:pPr>
                      <a:r>
                        <a:rPr lang="en-US" sz="1400" dirty="0">
                          <a:effectLst/>
                        </a:rPr>
                        <a:t>0</a:t>
                      </a:r>
                      <a:endParaRPr lang="en-US" sz="1400" dirty="0">
                        <a:effectLst/>
                        <a:latin typeface="Times New Roman" panose="02020603050405020304" pitchFamily="18" charset="0"/>
                        <a:ea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spcAft>
                          <a:spcPts val="0"/>
                        </a:spcAft>
                      </a:pPr>
                      <a:r>
                        <a:rPr lang="en-US" sz="1400" dirty="0">
                          <a:effectLst/>
                        </a:rPr>
                        <a:t>0</a:t>
                      </a:r>
                      <a:endParaRPr lang="en-US" sz="1400" dirty="0">
                        <a:effectLst/>
                        <a:latin typeface="Times New Roman" panose="02020603050405020304" pitchFamily="18" charset="0"/>
                        <a:ea typeface="Times New Roman" panose="02020603050405020304" pitchFamily="18" charset="0"/>
                      </a:endParaRPr>
                    </a:p>
                  </a:txBody>
                  <a:tcPr marL="68580" marR="68580" marT="0" marB="0">
                    <a:solidFill>
                      <a:schemeClr val="accent2">
                        <a:lumMod val="20000"/>
                        <a:lumOff val="80000"/>
                      </a:schemeClr>
                    </a:solidFill>
                  </a:tcPr>
                </a:tc>
                <a:extLst>
                  <a:ext uri="{0D108BD9-81ED-4DB2-BD59-A6C34878D82A}">
                    <a16:rowId xmlns:a16="http://schemas.microsoft.com/office/drawing/2014/main" val="865815879"/>
                  </a:ext>
                </a:extLst>
              </a:tr>
              <a:tr h="224555">
                <a:tc>
                  <a:txBody>
                    <a:bodyPr/>
                    <a:lstStyle/>
                    <a:p>
                      <a:pPr algn="ctr">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spcAft>
                          <a:spcPts val="0"/>
                        </a:spcAft>
                      </a:pPr>
                      <a:r>
                        <a:rPr lang="en-US" sz="1400" dirty="0">
                          <a:effectLst/>
                        </a:rPr>
                        <a:t>1</a:t>
                      </a:r>
                      <a:endParaRPr lang="en-US" sz="1400" dirty="0">
                        <a:effectLst/>
                        <a:latin typeface="Times New Roman" panose="02020603050405020304" pitchFamily="18" charset="0"/>
                        <a:ea typeface="Times New Roman" panose="02020603050405020304" pitchFamily="18" charset="0"/>
                      </a:endParaRPr>
                    </a:p>
                  </a:txBody>
                  <a:tcPr marL="68580" marR="68580" marT="0" marB="0">
                    <a:solidFill>
                      <a:schemeClr val="accent2">
                        <a:lumMod val="20000"/>
                        <a:lumOff val="80000"/>
                      </a:schemeClr>
                    </a:solidFill>
                  </a:tcPr>
                </a:tc>
                <a:extLst>
                  <a:ext uri="{0D108BD9-81ED-4DB2-BD59-A6C34878D82A}">
                    <a16:rowId xmlns:a16="http://schemas.microsoft.com/office/drawing/2014/main" val="2876399926"/>
                  </a:ext>
                </a:extLst>
              </a:tr>
            </a:tbl>
          </a:graphicData>
        </a:graphic>
      </p:graphicFrame>
      <p:pic>
        <p:nvPicPr>
          <p:cNvPr id="10" name="Picture 9"/>
          <p:cNvPicPr>
            <a:picLocks noChangeAspect="1"/>
          </p:cNvPicPr>
          <p:nvPr/>
        </p:nvPicPr>
        <p:blipFill>
          <a:blip r:embed="rId3"/>
          <a:stretch>
            <a:fillRect/>
          </a:stretch>
        </p:blipFill>
        <p:spPr>
          <a:xfrm>
            <a:off x="5689657" y="3419518"/>
            <a:ext cx="3675371" cy="3057483"/>
          </a:xfrm>
          <a:prstGeom prst="rect">
            <a:avLst/>
          </a:prstGeom>
        </p:spPr>
      </p:pic>
      <p:sp>
        <p:nvSpPr>
          <p:cNvPr id="3" name="Right Arrow 2">
            <a:hlinkClick r:id="rId4" action="ppaction://hlinkfile"/>
          </p:cNvPr>
          <p:cNvSpPr/>
          <p:nvPr/>
        </p:nvSpPr>
        <p:spPr>
          <a:xfrm>
            <a:off x="9753600" y="45720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stretch>
            <a:fillRect/>
          </a:stretch>
        </p:blipFill>
        <p:spPr>
          <a:xfrm>
            <a:off x="6172200" y="1240803"/>
            <a:ext cx="2852690" cy="356587"/>
          </a:xfrm>
          <a:prstGeom prst="rect">
            <a:avLst/>
          </a:prstGeom>
        </p:spPr>
      </p:pic>
      <p:pic>
        <p:nvPicPr>
          <p:cNvPr id="11" name="Picture 10"/>
          <p:cNvPicPr>
            <a:picLocks noChangeAspect="1"/>
          </p:cNvPicPr>
          <p:nvPr/>
        </p:nvPicPr>
        <p:blipFill>
          <a:blip r:embed="rId6"/>
          <a:stretch>
            <a:fillRect/>
          </a:stretch>
        </p:blipFill>
        <p:spPr>
          <a:xfrm>
            <a:off x="6432591" y="1577145"/>
            <a:ext cx="4086409" cy="469180"/>
          </a:xfrm>
          <a:prstGeom prst="rect">
            <a:avLst/>
          </a:prstGeom>
        </p:spPr>
      </p:pic>
      <p:pic>
        <p:nvPicPr>
          <p:cNvPr id="12" name="Picture 11"/>
          <p:cNvPicPr>
            <a:picLocks noChangeAspect="1"/>
          </p:cNvPicPr>
          <p:nvPr/>
        </p:nvPicPr>
        <p:blipFill>
          <a:blip r:embed="rId7"/>
          <a:stretch>
            <a:fillRect/>
          </a:stretch>
        </p:blipFill>
        <p:spPr>
          <a:xfrm>
            <a:off x="6427740" y="2061687"/>
            <a:ext cx="4096109" cy="373790"/>
          </a:xfrm>
          <a:prstGeom prst="rect">
            <a:avLst/>
          </a:prstGeom>
        </p:spPr>
      </p:pic>
      <p:pic>
        <p:nvPicPr>
          <p:cNvPr id="13" name="Picture 12"/>
          <p:cNvPicPr>
            <a:picLocks noChangeAspect="1"/>
          </p:cNvPicPr>
          <p:nvPr/>
        </p:nvPicPr>
        <p:blipFill>
          <a:blip r:embed="rId8"/>
          <a:stretch>
            <a:fillRect/>
          </a:stretch>
        </p:blipFill>
        <p:spPr>
          <a:xfrm>
            <a:off x="6427739" y="2525391"/>
            <a:ext cx="3947108" cy="399319"/>
          </a:xfrm>
          <a:prstGeom prst="rect">
            <a:avLst/>
          </a:prstGeom>
        </p:spPr>
      </p:pic>
      <p:sp>
        <p:nvSpPr>
          <p:cNvPr id="14" name="Title 1"/>
          <p:cNvSpPr>
            <a:spLocks noGrp="1"/>
          </p:cNvSpPr>
          <p:nvPr>
            <p:ph type="title"/>
          </p:nvPr>
        </p:nvSpPr>
        <p:spPr>
          <a:xfrm>
            <a:off x="94683" y="132200"/>
            <a:ext cx="9677218" cy="563562"/>
          </a:xfrm>
        </p:spPr>
        <p:txBody>
          <a:bodyPr>
            <a:noAutofit/>
          </a:bodyPr>
          <a:lstStyle/>
          <a:p>
            <a:pPr algn="l"/>
            <a:r>
              <a:rPr lang="en-US" sz="3200" b="1" dirty="0">
                <a:solidFill>
                  <a:srgbClr val="C00000"/>
                </a:solidFill>
                <a:latin typeface="Times New Roman" panose="02020603050405020304" pitchFamily="18" charset="0"/>
                <a:cs typeface="Times New Roman" panose="02020603050405020304" pitchFamily="18" charset="0"/>
              </a:rPr>
              <a:t>4. Mạch </a:t>
            </a:r>
            <a:r>
              <a:rPr lang="en-US" sz="3200" b="1" dirty="0" err="1">
                <a:solidFill>
                  <a:srgbClr val="C00000"/>
                </a:solidFill>
                <a:latin typeface="Times New Roman" panose="02020603050405020304" pitchFamily="18" charset="0"/>
                <a:cs typeface="Times New Roman" panose="02020603050405020304" pitchFamily="18" charset="0"/>
              </a:rPr>
              <a:t>dồn</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kênh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Ví</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dụ</a:t>
            </a:r>
            <a:r>
              <a:rPr lang="en-US" sz="3200" b="1" dirty="0" smtClean="0">
                <a:solidFill>
                  <a:srgbClr val="C00000"/>
                </a:solidFill>
                <a:latin typeface="Times New Roman" panose="02020603050405020304" pitchFamily="18" charset="0"/>
                <a:cs typeface="Times New Roman" panose="02020603050405020304" pitchFamily="18" charset="0"/>
              </a:rPr>
              <a:t> 2: </a:t>
            </a:r>
            <a:r>
              <a:rPr lang="en-US" sz="3200" b="1" dirty="0" err="1" smtClean="0">
                <a:solidFill>
                  <a:srgbClr val="C00000"/>
                </a:solidFill>
                <a:latin typeface="Times New Roman" panose="02020603050405020304" pitchFamily="18" charset="0"/>
                <a:cs typeface="Times New Roman" panose="02020603050405020304" pitchFamily="18" charset="0"/>
              </a:rPr>
              <a:t>Thiết</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kế</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mạch</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tổ</a:t>
            </a:r>
            <a:r>
              <a:rPr lang="en-US" sz="3200" b="1" dirty="0" smtClean="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hợp</a:t>
            </a:r>
            <a:r>
              <a:rPr lang="en-US" sz="3200" b="1" dirty="0" smtClean="0">
                <a:solidFill>
                  <a:srgbClr val="C00000"/>
                </a:solidFill>
                <a:latin typeface="Times New Roman" panose="02020603050405020304" pitchFamily="18" charset="0"/>
                <a:cs typeface="Times New Roman" panose="02020603050405020304" pitchFamily="18" charset="0"/>
              </a:rPr>
              <a:t> (2)</a:t>
            </a:r>
            <a:endParaRPr lang="en-US" sz="32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357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10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arn(inVertical)">
                                      <p:cBhvr>
                                        <p:cTn id="24" dur="10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Vertical)">
                                      <p:cBhvr>
                                        <p:cTn id="29" dur="10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inVertical)">
                                      <p:cBhvr>
                                        <p:cTn id="34" dur="10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arn(inVertical)">
                                      <p:cBhvr>
                                        <p:cTn id="39" dur="10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barn(inVertical)">
                                      <p:cBhvr>
                                        <p:cTn id="44" dur="10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barn(inVertical)">
                                      <p:cBhvr>
                                        <p:cTn id="4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92</a:t>
            </a:fld>
            <a:endParaRPr lang="en-US" dirty="0"/>
          </a:p>
        </p:txBody>
      </p:sp>
      <p:sp>
        <p:nvSpPr>
          <p:cNvPr id="5" name="Title 1"/>
          <p:cNvSpPr>
            <a:spLocks noGrp="1"/>
          </p:cNvSpPr>
          <p:nvPr>
            <p:ph type="title"/>
          </p:nvPr>
        </p:nvSpPr>
        <p:spPr>
          <a:xfrm>
            <a:off x="928915" y="152400"/>
            <a:ext cx="9697358" cy="528166"/>
          </a:xfrm>
        </p:spPr>
        <p:txBody>
          <a:bodyPr>
            <a:noAutofit/>
          </a:bodyPr>
          <a:lstStyle/>
          <a:p>
            <a:r>
              <a:rPr lang="en-US" sz="3200" b="1" dirty="0">
                <a:solidFill>
                  <a:schemeClr val="accent1">
                    <a:lumMod val="50000"/>
                  </a:schemeClr>
                </a:solidFill>
                <a:latin typeface="Times New Roman" panose="02020603050405020304" pitchFamily="18" charset="0"/>
                <a:cs typeface="Times New Roman" panose="02020603050405020304" pitchFamily="18" charset="0"/>
              </a:rPr>
              <a:t>Bài tập thiết kế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mạch</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tổ</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hợp</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sử</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dụng</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mạch</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dồn</a:t>
            </a:r>
            <a:r>
              <a:rPr lang="en-US" sz="3200" b="1" dirty="0">
                <a:solidFill>
                  <a:schemeClr val="accent1">
                    <a:lumMod val="50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cs typeface="Times New Roman" panose="02020603050405020304" pitchFamily="18" charset="0"/>
              </a:rPr>
              <a:t>kênh</a:t>
            </a:r>
            <a:endParaRPr lang="en-US" sz="3200" dirty="0">
              <a:solidFill>
                <a:schemeClr val="accent1">
                  <a:lumMod val="50000"/>
                </a:schemeClr>
              </a:solidFill>
            </a:endParaRPr>
          </a:p>
        </p:txBody>
      </p:sp>
      <mc:AlternateContent xmlns:mc="http://schemas.openxmlformats.org/markup-compatibility/2006" xmlns:a14="http://schemas.microsoft.com/office/drawing/2010/main">
        <mc:Choice Requires="a14">
          <p:sp>
            <p:nvSpPr>
              <p:cNvPr id="6" name="Rectangle 5"/>
              <p:cNvSpPr/>
              <p:nvPr/>
            </p:nvSpPr>
            <p:spPr>
              <a:xfrm>
                <a:off x="928914" y="841833"/>
                <a:ext cx="10653485" cy="1084399"/>
              </a:xfrm>
              <a:prstGeom prst="rect">
                <a:avLst/>
              </a:prstGeom>
            </p:spPr>
            <p:txBody>
              <a:bodyPr wrap="square">
                <a:spAutoFit/>
              </a:bodyPr>
              <a:lstStyle/>
              <a:p>
                <a:pPr algn="just">
                  <a:lnSpc>
                    <a:spcPct val="115000"/>
                  </a:lnSpc>
                  <a:spcBef>
                    <a:spcPts val="600"/>
                  </a:spcBef>
                  <a:spcAft>
                    <a:spcPts val="600"/>
                  </a:spcAft>
                </a:pPr>
                <a:r>
                  <a:rPr lang="es-ES" sz="2800" b="1" dirty="0" err="1">
                    <a:latin typeface="Times New Roman" panose="02020603050405020304" pitchFamily="18" charset="0"/>
                    <a:ea typeface="Calibri" panose="020F0502020204030204" pitchFamily="34" charset="0"/>
                    <a:cs typeface="Times New Roman" panose="02020603050405020304" pitchFamily="18" charset="0"/>
                  </a:rPr>
                  <a:t>Bài</a:t>
                </a:r>
                <a:r>
                  <a:rPr lang="es-ES" sz="2800" b="1" dirty="0">
                    <a:latin typeface="Times New Roman" panose="02020603050405020304" pitchFamily="18" charset="0"/>
                    <a:ea typeface="Calibri" panose="020F0502020204030204" pitchFamily="34" charset="0"/>
                    <a:cs typeface="Times New Roman" panose="02020603050405020304" pitchFamily="18" charset="0"/>
                  </a:rPr>
                  <a:t> </a:t>
                </a:r>
                <a:r>
                  <a:rPr lang="es-ES" sz="2800" b="1" dirty="0" err="1" smtClean="0">
                    <a:latin typeface="Times New Roman" panose="02020603050405020304" pitchFamily="18" charset="0"/>
                    <a:ea typeface="Calibri" panose="020F0502020204030204" pitchFamily="34" charset="0"/>
                    <a:cs typeface="Times New Roman" panose="02020603050405020304" pitchFamily="18" charset="0"/>
                  </a:rPr>
                  <a:t>tập</a:t>
                </a:r>
                <a:r>
                  <a:rPr lang="es-ES" sz="2800" b="1" dirty="0" smtClean="0">
                    <a:latin typeface="Times New Roman" panose="02020603050405020304" pitchFamily="18" charset="0"/>
                    <a:ea typeface="Calibri" panose="020F0502020204030204" pitchFamily="34" charset="0"/>
                    <a:cs typeface="Times New Roman" panose="02020603050405020304" pitchFamily="18" charset="0"/>
                  </a:rPr>
                  <a:t>: </a:t>
                </a:r>
                <a:r>
                  <a:rPr lang="es-ES" sz="2800" dirty="0" err="1">
                    <a:latin typeface="Times New Roman" panose="02020603050405020304" pitchFamily="18" charset="0"/>
                    <a:ea typeface="Calibri" panose="020F0502020204030204" pitchFamily="34" charset="0"/>
                    <a:cs typeface="Times New Roman" panose="02020603050405020304" pitchFamily="18" charset="0"/>
                  </a:rPr>
                  <a:t>Cho</a:t>
                </a:r>
                <a:r>
                  <a:rPr lang="es-ES" sz="2800" dirty="0">
                    <a:latin typeface="Times New Roman" panose="02020603050405020304" pitchFamily="18" charset="0"/>
                    <a:ea typeface="Calibri" panose="020F0502020204030204" pitchFamily="34" charset="0"/>
                    <a:cs typeface="Times New Roman" panose="02020603050405020304" pitchFamily="18" charset="0"/>
                  </a:rPr>
                  <a:t> </a:t>
                </a:r>
                <a:r>
                  <a:rPr lang="es-ES" sz="2800" dirty="0" err="1">
                    <a:latin typeface="Times New Roman" panose="02020603050405020304" pitchFamily="18" charset="0"/>
                    <a:ea typeface="Calibri" panose="020F0502020204030204" pitchFamily="34" charset="0"/>
                    <a:cs typeface="Times New Roman" panose="02020603050405020304" pitchFamily="18" charset="0"/>
                  </a:rPr>
                  <a:t>hàm</a:t>
                </a:r>
                <a14:m>
                  <m:oMath xmlns:m="http://schemas.openxmlformats.org/officeDocument/2006/math">
                    <m:r>
                      <a:rPr lang="en-US" sz="280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800">
                        <a:latin typeface="Cambria Math" panose="02040503050406030204" pitchFamily="18" charset="0"/>
                        <a:ea typeface="Calibri" panose="020F0502020204030204" pitchFamily="34" charset="0"/>
                        <a:cs typeface="Times New Roman" panose="02020603050405020304" pitchFamily="18" charset="0"/>
                      </a:rPr>
                      <m:t>F</m:t>
                    </m:r>
                    <m:d>
                      <m:dPr>
                        <m:ctrlPr>
                          <a:rPr lang="en-US" sz="2800" i="1">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2800">
                            <a:latin typeface="Cambria Math" panose="02040503050406030204" pitchFamily="18" charset="0"/>
                            <a:ea typeface="Calibri" panose="020F0502020204030204" pitchFamily="34" charset="0"/>
                            <a:cs typeface="Times New Roman" panose="02020603050405020304" pitchFamily="18" charset="0"/>
                          </a:rPr>
                          <m:t>A</m:t>
                        </m:r>
                        <m:r>
                          <a:rPr lang="es-ES" sz="2800">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2800">
                            <a:latin typeface="Cambria Math" panose="02040503050406030204" pitchFamily="18" charset="0"/>
                            <a:ea typeface="Calibri" panose="020F0502020204030204" pitchFamily="34" charset="0"/>
                            <a:cs typeface="Times New Roman" panose="02020603050405020304" pitchFamily="18" charset="0"/>
                          </a:rPr>
                          <m:t>B</m:t>
                        </m:r>
                        <m:r>
                          <a:rPr lang="es-ES" sz="2800">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2800">
                            <a:latin typeface="Cambria Math" panose="02040503050406030204" pitchFamily="18" charset="0"/>
                            <a:ea typeface="Calibri" panose="020F0502020204030204" pitchFamily="34" charset="0"/>
                            <a:cs typeface="Times New Roman" panose="02020603050405020304" pitchFamily="18" charset="0"/>
                          </a:rPr>
                          <m:t>C</m:t>
                        </m:r>
                        <m:r>
                          <a:rPr lang="es-ES" sz="2800">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2800">
                            <a:latin typeface="Cambria Math" panose="02040503050406030204" pitchFamily="18" charset="0"/>
                            <a:ea typeface="Calibri" panose="020F0502020204030204" pitchFamily="34" charset="0"/>
                            <a:cs typeface="Times New Roman" panose="02020603050405020304" pitchFamily="18" charset="0"/>
                          </a:rPr>
                          <m:t>D</m:t>
                        </m:r>
                      </m:e>
                    </m:d>
                    <m:r>
                      <a:rPr lang="es-ES" sz="2800">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sz="28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800">
                            <a:latin typeface="Cambria Math" panose="02040503050406030204" pitchFamily="18" charset="0"/>
                            <a:ea typeface="Calibri" panose="020F0502020204030204" pitchFamily="34" charset="0"/>
                            <a:cs typeface="Times New Roman" panose="02020603050405020304" pitchFamily="18" charset="0"/>
                          </a:rPr>
                          <m:t>A</m:t>
                        </m:r>
                      </m:e>
                    </m:acc>
                    <m:r>
                      <m:rPr>
                        <m:sty m:val="p"/>
                      </m:rPr>
                      <a:rPr lang="en-US" sz="2800">
                        <a:latin typeface="Cambria Math" panose="02040503050406030204" pitchFamily="18" charset="0"/>
                        <a:ea typeface="Calibri" panose="020F0502020204030204" pitchFamily="34" charset="0"/>
                        <a:cs typeface="Times New Roman" panose="02020603050405020304" pitchFamily="18" charset="0"/>
                      </a:rPr>
                      <m:t>BC</m:t>
                    </m:r>
                    <m:r>
                      <a:rPr lang="es-ES" sz="2800">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2800">
                        <a:latin typeface="Cambria Math" panose="02040503050406030204" pitchFamily="18" charset="0"/>
                        <a:ea typeface="Calibri" panose="020F0502020204030204" pitchFamily="34" charset="0"/>
                        <a:cs typeface="Times New Roman" panose="02020603050405020304" pitchFamily="18" charset="0"/>
                      </a:rPr>
                      <m:t>AD</m:t>
                    </m:r>
                    <m:r>
                      <a:rPr lang="es-ES" sz="2800">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2800">
                        <a:latin typeface="Cambria Math" panose="02040503050406030204" pitchFamily="18" charset="0"/>
                        <a:ea typeface="Calibri" panose="020F0502020204030204" pitchFamily="34" charset="0"/>
                        <a:cs typeface="Times New Roman" panose="02020603050405020304" pitchFamily="18" charset="0"/>
                      </a:rPr>
                      <m:t>AC</m:t>
                    </m:r>
                  </m:oMath>
                </a14:m>
                <a:r>
                  <a:rPr lang="es-ES" sz="2800" dirty="0">
                    <a:latin typeface="Times New Roman" panose="02020603050405020304" pitchFamily="18" charset="0"/>
                    <a:ea typeface="Calibri" panose="020F0502020204030204" pitchFamily="34" charset="0"/>
                    <a:cs typeface="Times New Roman" panose="02020603050405020304" pitchFamily="18" charset="0"/>
                  </a:rPr>
                  <a:t>. </a:t>
                </a:r>
                <a:r>
                  <a:rPr lang="es-ES" sz="2800" dirty="0" err="1">
                    <a:latin typeface="Times New Roman" panose="02020603050405020304" pitchFamily="18" charset="0"/>
                    <a:ea typeface="Calibri" panose="020F0502020204030204" pitchFamily="34" charset="0"/>
                    <a:cs typeface="Times New Roman" panose="02020603050405020304" pitchFamily="18" charset="0"/>
                  </a:rPr>
                  <a:t>Thiết</a:t>
                </a:r>
                <a:r>
                  <a:rPr lang="es-ES" sz="2800" dirty="0">
                    <a:latin typeface="Times New Roman" panose="02020603050405020304" pitchFamily="18" charset="0"/>
                    <a:ea typeface="Calibri" panose="020F0502020204030204" pitchFamily="34" charset="0"/>
                    <a:cs typeface="Times New Roman" panose="02020603050405020304" pitchFamily="18" charset="0"/>
                  </a:rPr>
                  <a:t> </a:t>
                </a:r>
                <a:r>
                  <a:rPr lang="es-ES" sz="2800" dirty="0" err="1">
                    <a:latin typeface="Times New Roman" panose="02020603050405020304" pitchFamily="18" charset="0"/>
                    <a:ea typeface="Calibri" panose="020F0502020204030204" pitchFamily="34" charset="0"/>
                    <a:cs typeface="Times New Roman" panose="02020603050405020304" pitchFamily="18" charset="0"/>
                  </a:rPr>
                  <a:t>kế</a:t>
                </a:r>
                <a:r>
                  <a:rPr lang="es-ES" sz="2800" dirty="0">
                    <a:latin typeface="Times New Roman" panose="02020603050405020304" pitchFamily="18" charset="0"/>
                    <a:ea typeface="Calibri" panose="020F0502020204030204" pitchFamily="34" charset="0"/>
                    <a:cs typeface="Times New Roman" panose="02020603050405020304" pitchFamily="18" charset="0"/>
                  </a:rPr>
                  <a:t> </a:t>
                </a:r>
                <a:r>
                  <a:rPr lang="es-ES" sz="2800" dirty="0" err="1">
                    <a:latin typeface="Times New Roman" panose="02020603050405020304" pitchFamily="18" charset="0"/>
                    <a:ea typeface="Calibri" panose="020F0502020204030204" pitchFamily="34" charset="0"/>
                    <a:cs typeface="Times New Roman" panose="02020603050405020304" pitchFamily="18" charset="0"/>
                  </a:rPr>
                  <a:t>mạch</a:t>
                </a:r>
                <a:r>
                  <a:rPr lang="es-ES" sz="2800" dirty="0">
                    <a:latin typeface="Times New Roman" panose="02020603050405020304" pitchFamily="18" charset="0"/>
                    <a:ea typeface="Calibri" panose="020F0502020204030204" pitchFamily="34" charset="0"/>
                    <a:cs typeface="Times New Roman" panose="02020603050405020304" pitchFamily="18" charset="0"/>
                  </a:rPr>
                  <a:t> </a:t>
                </a:r>
                <a:r>
                  <a:rPr lang="es-ES" sz="2800" dirty="0" err="1">
                    <a:latin typeface="Times New Roman" panose="02020603050405020304" pitchFamily="18" charset="0"/>
                    <a:ea typeface="Calibri" panose="020F0502020204030204" pitchFamily="34" charset="0"/>
                    <a:cs typeface="Times New Roman" panose="02020603050405020304" pitchFamily="18" charset="0"/>
                  </a:rPr>
                  <a:t>bằng</a:t>
                </a:r>
                <a:r>
                  <a:rPr lang="es-ES" sz="2800" dirty="0">
                    <a:latin typeface="Times New Roman" panose="02020603050405020304" pitchFamily="18" charset="0"/>
                    <a:ea typeface="Calibri" panose="020F0502020204030204" pitchFamily="34" charset="0"/>
                    <a:cs typeface="Times New Roman" panose="02020603050405020304" pitchFamily="18" charset="0"/>
                  </a:rPr>
                  <a:t> </a:t>
                </a:r>
                <a:r>
                  <a:rPr lang="es-ES" sz="2800" dirty="0" err="1">
                    <a:latin typeface="Times New Roman" panose="02020603050405020304" pitchFamily="18" charset="0"/>
                    <a:ea typeface="Calibri" panose="020F0502020204030204" pitchFamily="34" charset="0"/>
                    <a:cs typeface="Times New Roman" panose="02020603050405020304" pitchFamily="18" charset="0"/>
                  </a:rPr>
                  <a:t>Mux</a:t>
                </a:r>
                <a:r>
                  <a:rPr lang="es-ES" sz="2800" dirty="0">
                    <a:latin typeface="Times New Roman" panose="02020603050405020304" pitchFamily="18" charset="0"/>
                    <a:ea typeface="Calibri" panose="020F0502020204030204" pitchFamily="34" charset="0"/>
                    <a:cs typeface="Times New Roman" panose="02020603050405020304" pitchFamily="18" charset="0"/>
                  </a:rPr>
                  <a:t> 8 </a:t>
                </a:r>
                <a:r>
                  <a:rPr lang="es-ES" sz="2800" dirty="0" err="1">
                    <a:latin typeface="Times New Roman" panose="02020603050405020304" pitchFamily="18" charset="0"/>
                    <a:ea typeface="Calibri" panose="020F0502020204030204" pitchFamily="34" charset="0"/>
                    <a:cs typeface="Times New Roman" panose="02020603050405020304" pitchFamily="18" charset="0"/>
                  </a:rPr>
                  <a:t>sang</a:t>
                </a:r>
                <a:r>
                  <a:rPr lang="es-ES" sz="2800" dirty="0">
                    <a:latin typeface="Times New Roman" panose="02020603050405020304" pitchFamily="18" charset="0"/>
                    <a:ea typeface="Calibri" panose="020F0502020204030204" pitchFamily="34" charset="0"/>
                    <a:cs typeface="Times New Roman" panose="02020603050405020304" pitchFamily="18" charset="0"/>
                  </a:rPr>
                  <a:t> 1</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928914" y="841833"/>
                <a:ext cx="10653485" cy="1084399"/>
              </a:xfrm>
              <a:prstGeom prst="rect">
                <a:avLst/>
              </a:prstGeom>
              <a:blipFill>
                <a:blip r:embed="rId2"/>
                <a:stretch>
                  <a:fillRect l="-1144" t="-2809" r="-1144" b="-11236"/>
                </a:stretch>
              </a:blipFill>
            </p:spPr>
            <p:txBody>
              <a:bodyPr/>
              <a:lstStyle/>
              <a:p>
                <a:r>
                  <a:rPr lang="en-US">
                    <a:noFill/>
                  </a:rPr>
                  <a:t> </a:t>
                </a:r>
              </a:p>
            </p:txBody>
          </p:sp>
        </mc:Fallback>
      </mc:AlternateContent>
      <p:pic>
        <p:nvPicPr>
          <p:cNvPr id="7" name="Picture 2"/>
          <p:cNvPicPr>
            <a:picLocks noChangeAspect="1" noChangeArrowheads="1"/>
          </p:cNvPicPr>
          <p:nvPr/>
        </p:nvPicPr>
        <p:blipFill>
          <a:blip r:embed="rId3"/>
          <a:srcRect/>
          <a:stretch>
            <a:fillRect/>
          </a:stretch>
        </p:blipFill>
        <p:spPr bwMode="auto">
          <a:xfrm>
            <a:off x="5545562" y="1974814"/>
            <a:ext cx="2232991" cy="4279900"/>
          </a:xfrm>
          <a:prstGeom prst="rect">
            <a:avLst/>
          </a:prstGeom>
          <a:noFill/>
          <a:ln w="9525">
            <a:noFill/>
            <a:miter lim="800000"/>
            <a:headEnd/>
            <a:tailEnd/>
          </a:ln>
          <a:effectLst/>
        </p:spPr>
      </p:pic>
    </p:spTree>
    <p:extLst>
      <p:ext uri="{BB962C8B-B14F-4D97-AF65-F5344CB8AC3E}">
        <p14:creationId xmlns:p14="http://schemas.microsoft.com/office/powerpoint/2010/main" val="338685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93</a:t>
            </a:fld>
            <a:endParaRPr lang="en-US" dirty="0"/>
          </a:p>
        </p:txBody>
      </p:sp>
      <p:sp>
        <p:nvSpPr>
          <p:cNvPr id="5" name="Title 1"/>
          <p:cNvSpPr>
            <a:spLocks noGrp="1"/>
          </p:cNvSpPr>
          <p:nvPr>
            <p:ph type="title"/>
          </p:nvPr>
        </p:nvSpPr>
        <p:spPr>
          <a:xfrm>
            <a:off x="294812" y="162286"/>
            <a:ext cx="8991600" cy="563562"/>
          </a:xfrm>
        </p:spPr>
        <p:txBody>
          <a:bodyPr vert="horz" lIns="91440" tIns="45720" rIns="91440" bIns="45720" rtlCol="0" anchor="ctr">
            <a:noAutofit/>
          </a:bodyPr>
          <a:lstStyle/>
          <a:p>
            <a:pPr algn="l">
              <a:defRPr/>
            </a:pPr>
            <a:r>
              <a:rPr lang="en-US" sz="3200" b="1" dirty="0">
                <a:solidFill>
                  <a:srgbClr val="C00000"/>
                </a:solidFill>
                <a:latin typeface="Times New Roman" panose="02020603050405020304" pitchFamily="18" charset="0"/>
                <a:cs typeface="Times New Roman" panose="02020603050405020304" pitchFamily="18" charset="0"/>
              </a:rPr>
              <a:t>5. Mạch phân </a:t>
            </a:r>
            <a:r>
              <a:rPr lang="en-US" sz="3200" b="1" dirty="0" err="1">
                <a:solidFill>
                  <a:srgbClr val="C00000"/>
                </a:solidFill>
                <a:latin typeface="Times New Roman" panose="02020603050405020304" pitchFamily="18" charset="0"/>
                <a:cs typeface="Times New Roman" panose="02020603050405020304" pitchFamily="18" charset="0"/>
              </a:rPr>
              <a:t>kênh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smtClean="0">
                <a:solidFill>
                  <a:srgbClr val="C00000"/>
                </a:solidFill>
                <a:latin typeface="Times New Roman" panose="02020603050405020304" pitchFamily="18" charset="0"/>
                <a:cs typeface="Times New Roman" panose="02020603050405020304" pitchFamily="18" charset="0"/>
              </a:rPr>
              <a:t>-DEMUX</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7" name="Rectangle 6"/>
          <p:cNvSpPr/>
          <p:nvPr/>
        </p:nvSpPr>
        <p:spPr>
          <a:xfrm>
            <a:off x="997858" y="986933"/>
            <a:ext cx="2927404" cy="523220"/>
          </a:xfrm>
          <a:prstGeom prst="rect">
            <a:avLst/>
          </a:prstGeom>
        </p:spPr>
        <p:txBody>
          <a:bodyPr wrap="none">
            <a:spAutoFit/>
          </a:bodyPr>
          <a:lstStyle/>
          <a:p>
            <a:pPr marL="342900" indent="-342900">
              <a:buFont typeface="Wingdings" panose="05000000000000000000" pitchFamily="2" charset="2"/>
              <a:buChar char="v"/>
            </a:pPr>
            <a:r>
              <a:rPr lang="en-US" sz="2800" b="1" dirty="0" err="1" smtClean="0">
                <a:latin typeface="Times New Roman" panose="02020603050405020304" pitchFamily="18" charset="0"/>
                <a:cs typeface="Times New Roman" panose="02020603050405020304" pitchFamily="18" charset="0"/>
              </a:rPr>
              <a:t>Cấu</a:t>
            </a:r>
            <a:r>
              <a:rPr lang="en-US" sz="2800" b="1" dirty="0" smtClean="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trúc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chung</a:t>
            </a:r>
            <a:endParaRPr lang="en-US" sz="28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5500914" y="740324"/>
            <a:ext cx="3124200" cy="2572179"/>
          </a:xfrm>
          <a:prstGeom prst="rect">
            <a:avLst/>
          </a:prstGeom>
        </p:spPr>
      </p:pic>
      <p:pic>
        <p:nvPicPr>
          <p:cNvPr id="23" name="Picture 22"/>
          <p:cNvPicPr>
            <a:picLocks noChangeAspect="1"/>
          </p:cNvPicPr>
          <p:nvPr/>
        </p:nvPicPr>
        <p:blipFill>
          <a:blip r:embed="rId3"/>
          <a:stretch>
            <a:fillRect/>
          </a:stretch>
        </p:blipFill>
        <p:spPr>
          <a:xfrm>
            <a:off x="2881086" y="3414713"/>
            <a:ext cx="6665990" cy="3124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1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inVertical)">
                                      <p:cBhvr>
                                        <p:cTn id="19"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94</a:t>
            </a:fld>
            <a:endParaRPr lang="en-US" dirty="0"/>
          </a:p>
        </p:txBody>
      </p:sp>
      <p:sp>
        <p:nvSpPr>
          <p:cNvPr id="5" name="Title 1"/>
          <p:cNvSpPr>
            <a:spLocks noGrp="1"/>
          </p:cNvSpPr>
          <p:nvPr>
            <p:ph type="title"/>
          </p:nvPr>
        </p:nvSpPr>
        <p:spPr>
          <a:xfrm>
            <a:off x="162582" y="118530"/>
            <a:ext cx="8730669" cy="639762"/>
          </a:xfrm>
        </p:spPr>
        <p:txBody>
          <a:bodyPr vert="horz" lIns="91440" tIns="45720" rIns="91440" bIns="45720" rtlCol="0" anchor="ctr">
            <a:noAutofit/>
          </a:bodyPr>
          <a:lstStyle/>
          <a:p>
            <a:pPr algn="l">
              <a:defRPr/>
            </a:pPr>
            <a:r>
              <a:rPr lang="en-US" sz="3200" b="1" dirty="0">
                <a:solidFill>
                  <a:srgbClr val="C00000"/>
                </a:solidFill>
                <a:latin typeface="Times New Roman" panose="02020603050405020304" pitchFamily="18" charset="0"/>
                <a:cs typeface="Times New Roman" panose="02020603050405020304" pitchFamily="18" charset="0"/>
              </a:rPr>
              <a:t>6. </a:t>
            </a:r>
            <a:r>
              <a:rPr lang="en-US" sz="3200" b="1" dirty="0" err="1">
                <a:solidFill>
                  <a:srgbClr val="C00000"/>
                </a:solidFill>
                <a:latin typeface="Times New Roman" panose="02020603050405020304" pitchFamily="18" charset="0"/>
                <a:cs typeface="Times New Roman" panose="02020603050405020304" pitchFamily="18" charset="0"/>
              </a:rPr>
              <a:t>Mạch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cộng</a:t>
            </a:r>
            <a:r>
              <a:rPr lang="en-US" sz="3200" b="1" dirty="0" smtClean="0">
                <a:solidFill>
                  <a:srgbClr val="C00000"/>
                </a:solidFill>
                <a:latin typeface="Times New Roman" panose="02020603050405020304" pitchFamily="18" charset="0"/>
                <a:cs typeface="Times New Roman" panose="02020603050405020304" pitchFamily="18" charset="0"/>
              </a:rPr>
              <a:t> (1)</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7" name="Rectangle 6"/>
          <p:cNvSpPr/>
          <p:nvPr/>
        </p:nvSpPr>
        <p:spPr>
          <a:xfrm>
            <a:off x="645732" y="816725"/>
            <a:ext cx="3960456" cy="523220"/>
          </a:xfrm>
          <a:prstGeom prst="rect">
            <a:avLst/>
          </a:prstGeom>
        </p:spPr>
        <p:txBody>
          <a:bodyPr wrap="square">
            <a:spAutoFit/>
          </a:bodyPr>
          <a:lstStyle/>
          <a:p>
            <a:pPr marL="342900" indent="-342900" algn="just">
              <a:spcBef>
                <a:spcPts val="600"/>
              </a:spcBef>
              <a:spcAft>
                <a:spcPts val="0"/>
              </a:spcAft>
              <a:buFont typeface="Wingdings" panose="05000000000000000000" pitchFamily="2" charset="2"/>
              <a:buChar char="v"/>
            </a:pPr>
            <a:r>
              <a:rPr lang="en-US" sz="2800" b="1" dirty="0">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latin typeface="Times New Roman" panose="02020603050405020304" pitchFamily="18" charset="0"/>
                <a:ea typeface="Calibri" panose="020F0502020204030204" pitchFamily="34" charset="0"/>
                <a:cs typeface="Times New Roman" panose="02020603050405020304" pitchFamily="18" charset="0"/>
              </a:rPr>
              <a:t>Mạch</a:t>
            </a:r>
            <a:r>
              <a:rPr lang="en-US" sz="2800" b="1"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800" b="1" dirty="0">
                <a:latin typeface="Times New Roman" panose="02020603050405020304" pitchFamily="18" charset="0"/>
                <a:ea typeface="Calibri" panose="020F0502020204030204" pitchFamily="34" charset="0"/>
                <a:cs typeface="Times New Roman" panose="02020603050405020304" pitchFamily="18" charset="0"/>
              </a:rPr>
              <a:t>cộng bán tổng.</a:t>
            </a:r>
          </a:p>
        </p:txBody>
      </p:sp>
      <p:sp>
        <p:nvSpPr>
          <p:cNvPr id="2" name="Rectangle 1"/>
          <p:cNvSpPr/>
          <p:nvPr/>
        </p:nvSpPr>
        <p:spPr>
          <a:xfrm>
            <a:off x="791353" y="3475995"/>
            <a:ext cx="2600392" cy="461665"/>
          </a:xfrm>
          <a:prstGeom prst="rect">
            <a:avLst/>
          </a:prstGeom>
        </p:spPr>
        <p:txBody>
          <a:bodyPr wrap="none">
            <a:spAutoFit/>
          </a:bodyPr>
          <a:lstStyle/>
          <a:p>
            <a:pPr marL="342900" indent="-342900" algn="just">
              <a:spcBef>
                <a:spcPts val="600"/>
              </a:spcBef>
              <a:spcAft>
                <a:spcPts val="0"/>
              </a:spcAft>
              <a:buFont typeface="Symbol" panose="05050102010706020507" pitchFamily="18" charset="2"/>
              <a:buChar char=""/>
            </a:pPr>
            <a:r>
              <a:rPr lang="en-US" sz="2400" b="1" dirty="0">
                <a:latin typeface="Times New Roman" panose="02020603050405020304" pitchFamily="18" charset="0"/>
                <a:ea typeface="Calibri" panose="020F0502020204030204" pitchFamily="34" charset="0"/>
                <a:cs typeface="Times New Roman" panose="02020603050405020304" pitchFamily="18" charset="0"/>
              </a:rPr>
              <a:t>Bảng trạng thái</a:t>
            </a:r>
          </a:p>
        </p:txBody>
      </p:sp>
      <p:pic>
        <p:nvPicPr>
          <p:cNvPr id="3" name="Picture 2"/>
          <p:cNvPicPr>
            <a:picLocks noChangeAspect="1"/>
          </p:cNvPicPr>
          <p:nvPr/>
        </p:nvPicPr>
        <p:blipFill>
          <a:blip r:embed="rId2"/>
          <a:stretch>
            <a:fillRect/>
          </a:stretch>
        </p:blipFill>
        <p:spPr>
          <a:xfrm>
            <a:off x="1895823" y="4000857"/>
            <a:ext cx="2207122" cy="2563553"/>
          </a:xfrm>
          <a:prstGeom prst="rect">
            <a:avLst/>
          </a:prstGeom>
        </p:spPr>
      </p:pic>
      <p:sp>
        <p:nvSpPr>
          <p:cNvPr id="6" name="Rectangle 5"/>
          <p:cNvSpPr/>
          <p:nvPr/>
        </p:nvSpPr>
        <p:spPr>
          <a:xfrm>
            <a:off x="7087789" y="3377907"/>
            <a:ext cx="1649811" cy="461665"/>
          </a:xfrm>
          <a:prstGeom prst="rect">
            <a:avLst/>
          </a:prstGeom>
        </p:spPr>
        <p:txBody>
          <a:bodyPr wrap="none">
            <a:spAutoFit/>
          </a:bodyPr>
          <a:lstStyle/>
          <a:p>
            <a:pPr marL="342900" indent="-342900" algn="just">
              <a:spcBef>
                <a:spcPts val="600"/>
              </a:spcBef>
              <a:spcAft>
                <a:spcPts val="0"/>
              </a:spcAft>
              <a:buFont typeface="Symbol" panose="05050102010706020507" pitchFamily="18" charset="2"/>
              <a:buChar char=""/>
            </a:pPr>
            <a:r>
              <a:rPr lang="en-US" sz="2400" b="1" dirty="0">
                <a:latin typeface="Times New Roman" panose="02020603050405020304" pitchFamily="18" charset="0"/>
                <a:ea typeface="Calibri" panose="020F0502020204030204" pitchFamily="34" charset="0"/>
                <a:cs typeface="Times New Roman" panose="02020603050405020304" pitchFamily="18" charset="0"/>
              </a:rPr>
              <a:t>Hàm ra:</a:t>
            </a:r>
          </a:p>
        </p:txBody>
      </p:sp>
      <p:pic>
        <p:nvPicPr>
          <p:cNvPr id="26" name="Picture 25"/>
          <p:cNvPicPr>
            <a:picLocks noChangeAspect="1"/>
          </p:cNvPicPr>
          <p:nvPr/>
        </p:nvPicPr>
        <p:blipFill>
          <a:blip r:embed="rId3"/>
          <a:stretch>
            <a:fillRect/>
          </a:stretch>
        </p:blipFill>
        <p:spPr>
          <a:xfrm>
            <a:off x="8954115" y="3159194"/>
            <a:ext cx="1869822" cy="1049724"/>
          </a:xfrm>
          <a:prstGeom prst="rect">
            <a:avLst/>
          </a:prstGeom>
        </p:spPr>
      </p:pic>
      <p:sp>
        <p:nvSpPr>
          <p:cNvPr id="27" name="Rectangle 26"/>
          <p:cNvSpPr/>
          <p:nvPr/>
        </p:nvSpPr>
        <p:spPr>
          <a:xfrm>
            <a:off x="7098297" y="5005642"/>
            <a:ext cx="2634160" cy="461665"/>
          </a:xfrm>
          <a:prstGeom prst="rect">
            <a:avLst/>
          </a:prstGeom>
        </p:spPr>
        <p:txBody>
          <a:bodyPr wrap="square">
            <a:spAutoFit/>
          </a:bodyPr>
          <a:lstStyle/>
          <a:p>
            <a:pPr marL="342900" indent="-342900" algn="just">
              <a:spcBef>
                <a:spcPts val="600"/>
              </a:spcBef>
              <a:spcAft>
                <a:spcPts val="0"/>
              </a:spcAft>
              <a:buFont typeface="Symbol" panose="05050102010706020507" pitchFamily="18" charset="2"/>
              <a:buChar char=""/>
            </a:pPr>
            <a:r>
              <a:rPr lang="en-US" sz="2400" b="1" dirty="0">
                <a:latin typeface="Times New Roman" panose="02020603050405020304" pitchFamily="18" charset="0"/>
                <a:ea typeface="Calibri" panose="020F0502020204030204" pitchFamily="34" charset="0"/>
                <a:cs typeface="Times New Roman" panose="02020603050405020304" pitchFamily="18" charset="0"/>
              </a:rPr>
              <a:t>Sơ đồ mạch:</a:t>
            </a:r>
          </a:p>
        </p:txBody>
      </p:sp>
      <p:pic>
        <p:nvPicPr>
          <p:cNvPr id="28" name="Picture 27"/>
          <p:cNvPicPr>
            <a:picLocks noChangeAspect="1"/>
          </p:cNvPicPr>
          <p:nvPr/>
        </p:nvPicPr>
        <p:blipFill>
          <a:blip r:embed="rId4"/>
          <a:stretch>
            <a:fillRect/>
          </a:stretch>
        </p:blipFill>
        <p:spPr>
          <a:xfrm>
            <a:off x="259584" y="1652728"/>
            <a:ext cx="5750596" cy="1725179"/>
          </a:xfrm>
          <a:prstGeom prst="rect">
            <a:avLst/>
          </a:prstGeom>
        </p:spPr>
      </p:pic>
      <p:sp>
        <p:nvSpPr>
          <p:cNvPr id="30" name="Notched Right Arrow 29">
            <a:hlinkClick r:id="rId5" action="ppaction://hlinkfile"/>
          </p:cNvPr>
          <p:cNvSpPr/>
          <p:nvPr/>
        </p:nvSpPr>
        <p:spPr>
          <a:xfrm>
            <a:off x="9584226" y="5076416"/>
            <a:ext cx="609600" cy="3810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barn(inVertical)">
                                      <p:cBhvr>
                                        <p:cTn id="14" dur="1000"/>
                                        <p:tgtEl>
                                          <p:spTgt spid="2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arn(inVertical)">
                                      <p:cBhvr>
                                        <p:cTn id="26" dur="10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barn(inVertical)">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1000"/>
                                        <p:tgtEl>
                                          <p:spTgt spid="27"/>
                                        </p:tgtEl>
                                      </p:cBhvr>
                                    </p:animEffect>
                                    <p:anim calcmode="lin" valueType="num">
                                      <p:cBhvr>
                                        <p:cTn id="44" dur="1000" fill="hold"/>
                                        <p:tgtEl>
                                          <p:spTgt spid="27"/>
                                        </p:tgtEl>
                                        <p:attrNameLst>
                                          <p:attrName>ppt_x</p:attrName>
                                        </p:attrNameLst>
                                      </p:cBhvr>
                                      <p:tavLst>
                                        <p:tav tm="0">
                                          <p:val>
                                            <p:strVal val="#ppt_x"/>
                                          </p:val>
                                        </p:tav>
                                        <p:tav tm="100000">
                                          <p:val>
                                            <p:strVal val="#ppt_x"/>
                                          </p:val>
                                        </p:tav>
                                      </p:tavLst>
                                    </p:anim>
                                    <p:anim calcmode="lin" valueType="num">
                                      <p:cBhvr>
                                        <p:cTn id="4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barn(inVertical)">
                                      <p:cBhvr>
                                        <p:cTn id="5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6" grpId="0"/>
      <p:bldP spid="27" grpId="0"/>
      <p:bldP spid="3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95</a:t>
            </a:fld>
            <a:endParaRPr lang="en-US" dirty="0"/>
          </a:p>
        </p:txBody>
      </p:sp>
      <p:sp>
        <p:nvSpPr>
          <p:cNvPr id="5" name="Rectangle 4"/>
          <p:cNvSpPr/>
          <p:nvPr/>
        </p:nvSpPr>
        <p:spPr>
          <a:xfrm>
            <a:off x="682318" y="864028"/>
            <a:ext cx="3394880" cy="523220"/>
          </a:xfrm>
          <a:prstGeom prst="rect">
            <a:avLst/>
          </a:prstGeom>
        </p:spPr>
        <p:txBody>
          <a:bodyPr wrap="square">
            <a:spAutoFit/>
          </a:bodyPr>
          <a:lstStyle/>
          <a:p>
            <a:pPr marL="342900" indent="-342900" algn="just">
              <a:spcBef>
                <a:spcPts val="600"/>
              </a:spcBef>
              <a:spcAft>
                <a:spcPts val="0"/>
              </a:spcAft>
              <a:buFont typeface="Wingdings" panose="05000000000000000000" pitchFamily="2" charset="2"/>
              <a:buChar char="v"/>
            </a:pPr>
            <a:r>
              <a:rPr lang="en-US" sz="2800" b="1"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800" b="1" dirty="0">
                <a:latin typeface="Times New Roman" panose="02020603050405020304" pitchFamily="18" charset="0"/>
                <a:ea typeface="Calibri" panose="020F0502020204030204" pitchFamily="34" charset="0"/>
                <a:cs typeface="Times New Roman" panose="02020603050405020304" pitchFamily="18" charset="0"/>
              </a:rPr>
              <a:t>Bộ cộng </a:t>
            </a:r>
            <a:r>
              <a:rPr lang="en-US" sz="2800" b="1" dirty="0" err="1">
                <a:latin typeface="Times New Roman" panose="02020603050405020304" pitchFamily="18" charset="0"/>
                <a:ea typeface="Calibri" panose="020F0502020204030204" pitchFamily="34" charset="0"/>
                <a:cs typeface="Times New Roman" panose="02020603050405020304" pitchFamily="18" charset="0"/>
              </a:rPr>
              <a:t>đầy</a:t>
            </a:r>
            <a:r>
              <a:rPr lang="en-US" sz="2800" b="1" dirty="0">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a:latin typeface="Times New Roman" panose="02020603050405020304" pitchFamily="18" charset="0"/>
                <a:ea typeface="Calibri" panose="020F0502020204030204" pitchFamily="34" charset="0"/>
                <a:cs typeface="Times New Roman" panose="02020603050405020304" pitchFamily="18" charset="0"/>
              </a:rPr>
              <a:t>đủ</a:t>
            </a:r>
            <a:r>
              <a:rPr lang="en-US" sz="2800" b="1" dirty="0">
                <a:latin typeface="Times New Roman" panose="02020603050405020304" pitchFamily="18" charset="0"/>
                <a:ea typeface="Calibri" panose="020F0502020204030204" pitchFamily="34" charset="0"/>
                <a:cs typeface="Times New Roman" panose="02020603050405020304" pitchFamily="18" charset="0"/>
              </a:rPr>
              <a:t>.</a:t>
            </a:r>
          </a:p>
        </p:txBody>
      </p:sp>
      <p:sp>
        <p:nvSpPr>
          <p:cNvPr id="15" name="Rectangle 14"/>
          <p:cNvSpPr/>
          <p:nvPr/>
        </p:nvSpPr>
        <p:spPr>
          <a:xfrm>
            <a:off x="1546087" y="2332390"/>
            <a:ext cx="2339102" cy="400110"/>
          </a:xfrm>
          <a:prstGeom prst="rect">
            <a:avLst/>
          </a:prstGeom>
        </p:spPr>
        <p:txBody>
          <a:bodyPr wrap="none">
            <a:spAutoFit/>
          </a:bodyPr>
          <a:lstStyle/>
          <a:p>
            <a:pPr marL="342900" indent="-342900" algn="just">
              <a:spcBef>
                <a:spcPts val="600"/>
              </a:spcBef>
              <a:spcAft>
                <a:spcPts val="0"/>
              </a:spcAft>
              <a:buFont typeface="Symbol" panose="05050102010706020507" pitchFamily="18" charset="2"/>
              <a:buChar char=""/>
            </a:pPr>
            <a:r>
              <a:rPr lang="en-US" sz="2000" b="1" dirty="0">
                <a:latin typeface="Times New Roman" panose="02020603050405020304" pitchFamily="18" charset="0"/>
                <a:ea typeface="Calibri" panose="020F0502020204030204" pitchFamily="34" charset="0"/>
                <a:cs typeface="Times New Roman" panose="02020603050405020304" pitchFamily="18" charset="0"/>
              </a:rPr>
              <a:t>Bảng trạng thái:</a:t>
            </a:r>
          </a:p>
        </p:txBody>
      </p:sp>
      <p:pic>
        <p:nvPicPr>
          <p:cNvPr id="16" name="Picture 15"/>
          <p:cNvPicPr>
            <a:picLocks noChangeAspect="1"/>
          </p:cNvPicPr>
          <p:nvPr/>
        </p:nvPicPr>
        <p:blipFill>
          <a:blip r:embed="rId2"/>
          <a:stretch>
            <a:fillRect/>
          </a:stretch>
        </p:blipFill>
        <p:spPr>
          <a:xfrm>
            <a:off x="1769059" y="2895600"/>
            <a:ext cx="2510354" cy="3825875"/>
          </a:xfrm>
          <a:prstGeom prst="rect">
            <a:avLst/>
          </a:prstGeom>
        </p:spPr>
      </p:pic>
      <p:sp>
        <p:nvSpPr>
          <p:cNvPr id="17" name="Rectangle 16"/>
          <p:cNvSpPr/>
          <p:nvPr/>
        </p:nvSpPr>
        <p:spPr>
          <a:xfrm>
            <a:off x="4744588" y="3356307"/>
            <a:ext cx="1462260" cy="400110"/>
          </a:xfrm>
          <a:prstGeom prst="rect">
            <a:avLst/>
          </a:prstGeom>
        </p:spPr>
        <p:txBody>
          <a:bodyPr wrap="none">
            <a:spAutoFit/>
          </a:bodyPr>
          <a:lstStyle/>
          <a:p>
            <a:pPr marL="342900" indent="-342900" algn="just">
              <a:spcBef>
                <a:spcPts val="600"/>
              </a:spcBef>
              <a:spcAft>
                <a:spcPts val="0"/>
              </a:spcAft>
              <a:buFont typeface="Symbol" panose="05050102010706020507" pitchFamily="18" charset="2"/>
              <a:buChar char=""/>
            </a:pPr>
            <a:r>
              <a:rPr lang="en-US" sz="2000" b="1" dirty="0">
                <a:latin typeface="Times New Roman" panose="02020603050405020304" pitchFamily="18" charset="0"/>
                <a:ea typeface="Calibri" panose="020F0502020204030204" pitchFamily="34" charset="0"/>
                <a:cs typeface="Times New Roman" panose="02020603050405020304" pitchFamily="18" charset="0"/>
              </a:rPr>
              <a:t>Hàm ra:</a:t>
            </a:r>
          </a:p>
        </p:txBody>
      </p:sp>
      <p:pic>
        <p:nvPicPr>
          <p:cNvPr id="18" name="Picture 17"/>
          <p:cNvPicPr>
            <a:picLocks noChangeAspect="1"/>
          </p:cNvPicPr>
          <p:nvPr/>
        </p:nvPicPr>
        <p:blipFill>
          <a:blip r:embed="rId3"/>
          <a:stretch>
            <a:fillRect/>
          </a:stretch>
        </p:blipFill>
        <p:spPr>
          <a:xfrm>
            <a:off x="6643971" y="3180866"/>
            <a:ext cx="3264926" cy="857734"/>
          </a:xfrm>
          <a:prstGeom prst="rect">
            <a:avLst/>
          </a:prstGeom>
        </p:spPr>
      </p:pic>
      <p:sp>
        <p:nvSpPr>
          <p:cNvPr id="19" name="Rectangle 18"/>
          <p:cNvSpPr/>
          <p:nvPr/>
        </p:nvSpPr>
        <p:spPr>
          <a:xfrm>
            <a:off x="4733368" y="4608481"/>
            <a:ext cx="1898277" cy="400110"/>
          </a:xfrm>
          <a:prstGeom prst="rect">
            <a:avLst/>
          </a:prstGeom>
        </p:spPr>
        <p:txBody>
          <a:bodyPr wrap="none">
            <a:spAutoFit/>
          </a:bodyPr>
          <a:lstStyle/>
          <a:p>
            <a:pPr marL="342900" indent="-342900" algn="just">
              <a:spcBef>
                <a:spcPts val="600"/>
              </a:spcBef>
              <a:spcAft>
                <a:spcPts val="0"/>
              </a:spcAft>
              <a:buFont typeface="Symbol" panose="05050102010706020507" pitchFamily="18" charset="2"/>
              <a:buChar char=""/>
            </a:pPr>
            <a:r>
              <a:rPr lang="en-US" sz="2000" b="1" dirty="0">
                <a:latin typeface="Times New Roman" panose="02020603050405020304" pitchFamily="18" charset="0"/>
                <a:ea typeface="Calibri" panose="020F0502020204030204" pitchFamily="34" charset="0"/>
                <a:cs typeface="Times New Roman" panose="02020603050405020304" pitchFamily="18" charset="0"/>
              </a:rPr>
              <a:t>Sơ đồ mạch:</a:t>
            </a:r>
          </a:p>
        </p:txBody>
      </p:sp>
      <p:pic>
        <p:nvPicPr>
          <p:cNvPr id="20" name="Picture 19"/>
          <p:cNvPicPr>
            <a:picLocks noChangeAspect="1"/>
          </p:cNvPicPr>
          <p:nvPr/>
        </p:nvPicPr>
        <p:blipFill>
          <a:blip r:embed="rId4"/>
          <a:stretch>
            <a:fillRect/>
          </a:stretch>
        </p:blipFill>
        <p:spPr>
          <a:xfrm>
            <a:off x="4771840" y="864028"/>
            <a:ext cx="5344169" cy="1410861"/>
          </a:xfrm>
          <a:prstGeom prst="rect">
            <a:avLst/>
          </a:prstGeom>
        </p:spPr>
      </p:pic>
      <p:sp>
        <p:nvSpPr>
          <p:cNvPr id="21" name="Notched Right Arrow 20">
            <a:hlinkClick r:id="rId5" action="ppaction://hlinkfile"/>
          </p:cNvPr>
          <p:cNvSpPr/>
          <p:nvPr/>
        </p:nvSpPr>
        <p:spPr>
          <a:xfrm>
            <a:off x="9823047" y="4641482"/>
            <a:ext cx="585923" cy="44926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162582" y="118530"/>
            <a:ext cx="8730669" cy="639762"/>
          </a:xfrm>
        </p:spPr>
        <p:txBody>
          <a:bodyPr vert="horz" lIns="91440" tIns="45720" rIns="91440" bIns="45720" rtlCol="0" anchor="ctr">
            <a:noAutofit/>
          </a:bodyPr>
          <a:lstStyle/>
          <a:p>
            <a:pPr algn="l">
              <a:defRPr/>
            </a:pPr>
            <a:r>
              <a:rPr lang="en-US" sz="3200" b="1" dirty="0">
                <a:solidFill>
                  <a:srgbClr val="C00000"/>
                </a:solidFill>
                <a:latin typeface="Times New Roman" panose="02020603050405020304" pitchFamily="18" charset="0"/>
                <a:cs typeface="Times New Roman" panose="02020603050405020304" pitchFamily="18" charset="0"/>
              </a:rPr>
              <a:t>6. </a:t>
            </a:r>
            <a:r>
              <a:rPr lang="en-US" sz="3200" b="1" dirty="0" err="1">
                <a:solidFill>
                  <a:srgbClr val="C00000"/>
                </a:solidFill>
                <a:latin typeface="Times New Roman" panose="02020603050405020304" pitchFamily="18" charset="0"/>
                <a:cs typeface="Times New Roman" panose="02020603050405020304" pitchFamily="18" charset="0"/>
              </a:rPr>
              <a:t>Mạch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cộng</a:t>
            </a:r>
            <a:r>
              <a:rPr lang="en-US" sz="3200" b="1" dirty="0" smtClean="0">
                <a:solidFill>
                  <a:srgbClr val="C00000"/>
                </a:solidFill>
                <a:latin typeface="Times New Roman" panose="02020603050405020304" pitchFamily="18" charset="0"/>
                <a:cs typeface="Times New Roman" panose="02020603050405020304" pitchFamily="18" charset="0"/>
              </a:rPr>
              <a:t> (2)</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797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barn(inVertical)">
                                      <p:cBhvr>
                                        <p:cTn id="14" dur="10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arn(inVertical)">
                                      <p:cBhvr>
                                        <p:cTn id="26" dur="10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barn(inVertical)">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1000"/>
                                        <p:tgtEl>
                                          <p:spTgt spid="19"/>
                                        </p:tgtEl>
                                      </p:cBhvr>
                                    </p:animEffect>
                                    <p:anim calcmode="lin" valueType="num">
                                      <p:cBhvr>
                                        <p:cTn id="44" dur="1000" fill="hold"/>
                                        <p:tgtEl>
                                          <p:spTgt spid="19"/>
                                        </p:tgtEl>
                                        <p:attrNameLst>
                                          <p:attrName>ppt_x</p:attrName>
                                        </p:attrNameLst>
                                      </p:cBhvr>
                                      <p:tavLst>
                                        <p:tav tm="0">
                                          <p:val>
                                            <p:strVal val="#ppt_x"/>
                                          </p:val>
                                        </p:tav>
                                        <p:tav tm="100000">
                                          <p:val>
                                            <p:strVal val="#ppt_x"/>
                                          </p:val>
                                        </p:tav>
                                      </p:tavLst>
                                    </p:anim>
                                    <p:anim calcmode="lin" valueType="num">
                                      <p:cBhvr>
                                        <p:cTn id="4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barn(inVertical)">
                                      <p:cBhvr>
                                        <p:cTn id="5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17" grpId="0"/>
      <p:bldP spid="19" grpId="0"/>
      <p:bldP spid="2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96</a:t>
            </a:fld>
            <a:endParaRPr lang="en-US" dirty="0"/>
          </a:p>
        </p:txBody>
      </p:sp>
      <p:sp>
        <p:nvSpPr>
          <p:cNvPr id="5" name="Rectangle 4"/>
          <p:cNvSpPr/>
          <p:nvPr/>
        </p:nvSpPr>
        <p:spPr>
          <a:xfrm>
            <a:off x="810964" y="908080"/>
            <a:ext cx="3215945" cy="523220"/>
          </a:xfrm>
          <a:prstGeom prst="rect">
            <a:avLst/>
          </a:prstGeom>
        </p:spPr>
        <p:txBody>
          <a:bodyPr wrap="none">
            <a:spAutoFit/>
          </a:bodyPr>
          <a:lstStyle/>
          <a:p>
            <a:pPr marL="342900" indent="-342900" algn="just">
              <a:spcBef>
                <a:spcPts val="600"/>
              </a:spcBef>
              <a:spcAft>
                <a:spcPts val="0"/>
              </a:spcAft>
              <a:buFont typeface="Wingdings" panose="05000000000000000000" pitchFamily="2" charset="2"/>
              <a:buChar char="v"/>
            </a:pPr>
            <a:r>
              <a:rPr lang="en-US" sz="2800" b="1" dirty="0" err="1" smtClean="0">
                <a:latin typeface="Times New Roman" panose="02020603050405020304" pitchFamily="18" charset="0"/>
                <a:ea typeface="Calibri" panose="020F0502020204030204" pitchFamily="34" charset="0"/>
                <a:cs typeface="Times New Roman" panose="02020603050405020304" pitchFamily="18" charset="0"/>
              </a:rPr>
              <a:t>Bộ</a:t>
            </a:r>
            <a:r>
              <a:rPr lang="en-US" sz="2800" b="1"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800" b="1" dirty="0">
                <a:latin typeface="Times New Roman" panose="02020603050405020304" pitchFamily="18" charset="0"/>
                <a:ea typeface="Calibri" panose="020F0502020204030204" pitchFamily="34" charset="0"/>
                <a:cs typeface="Times New Roman" panose="02020603050405020304" pitchFamily="18" charset="0"/>
              </a:rPr>
              <a:t>cộng nhiều bit</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2616201" y="2329543"/>
            <a:ext cx="7543799" cy="2743200"/>
          </a:xfrm>
          <a:prstGeom prst="rect">
            <a:avLst/>
          </a:prstGeom>
        </p:spPr>
      </p:pic>
      <p:sp>
        <p:nvSpPr>
          <p:cNvPr id="7" name="Title 1"/>
          <p:cNvSpPr>
            <a:spLocks noGrp="1"/>
          </p:cNvSpPr>
          <p:nvPr>
            <p:ph type="title"/>
          </p:nvPr>
        </p:nvSpPr>
        <p:spPr>
          <a:xfrm>
            <a:off x="162582" y="118530"/>
            <a:ext cx="8730669" cy="639762"/>
          </a:xfrm>
        </p:spPr>
        <p:txBody>
          <a:bodyPr vert="horz" lIns="91440" tIns="45720" rIns="91440" bIns="45720" rtlCol="0" anchor="ctr">
            <a:noAutofit/>
          </a:bodyPr>
          <a:lstStyle/>
          <a:p>
            <a:pPr algn="l">
              <a:defRPr/>
            </a:pPr>
            <a:r>
              <a:rPr lang="en-US" sz="3200" b="1" dirty="0">
                <a:solidFill>
                  <a:srgbClr val="C00000"/>
                </a:solidFill>
                <a:latin typeface="Times New Roman" panose="02020603050405020304" pitchFamily="18" charset="0"/>
                <a:cs typeface="Times New Roman" panose="02020603050405020304" pitchFamily="18" charset="0"/>
              </a:rPr>
              <a:t>6. </a:t>
            </a:r>
            <a:r>
              <a:rPr lang="en-US" sz="3200" b="1" dirty="0" err="1">
                <a:solidFill>
                  <a:srgbClr val="C00000"/>
                </a:solidFill>
                <a:latin typeface="Times New Roman" panose="02020603050405020304" pitchFamily="18" charset="0"/>
                <a:cs typeface="Times New Roman" panose="02020603050405020304" pitchFamily="18" charset="0"/>
              </a:rPr>
              <a:t>Mạch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smtClean="0">
                <a:solidFill>
                  <a:srgbClr val="C00000"/>
                </a:solidFill>
                <a:latin typeface="Times New Roman" panose="02020603050405020304" pitchFamily="18" charset="0"/>
                <a:cs typeface="Times New Roman" panose="02020603050405020304" pitchFamily="18" charset="0"/>
              </a:rPr>
              <a:t>cộng</a:t>
            </a:r>
            <a:r>
              <a:rPr lang="en-US" sz="3200" b="1" dirty="0" smtClean="0">
                <a:solidFill>
                  <a:srgbClr val="C00000"/>
                </a:solidFill>
                <a:latin typeface="Times New Roman" panose="02020603050405020304" pitchFamily="18" charset="0"/>
                <a:cs typeface="Times New Roman" panose="02020603050405020304" pitchFamily="18" charset="0"/>
              </a:rPr>
              <a:t> (3)</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304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97</a:t>
            </a:fld>
            <a:endParaRPr lang="en-US" dirty="0"/>
          </a:p>
        </p:txBody>
      </p:sp>
      <p:sp>
        <p:nvSpPr>
          <p:cNvPr id="5" name="Title 1"/>
          <p:cNvSpPr>
            <a:spLocks noGrp="1"/>
          </p:cNvSpPr>
          <p:nvPr>
            <p:ph type="title"/>
          </p:nvPr>
        </p:nvSpPr>
        <p:spPr>
          <a:xfrm>
            <a:off x="116115" y="119184"/>
            <a:ext cx="9525000" cy="715962"/>
          </a:xfrm>
        </p:spPr>
        <p:txBody>
          <a:bodyPr vert="horz" lIns="91440" tIns="45720" rIns="91440" bIns="45720" rtlCol="0" anchor="ctr">
            <a:noAutofit/>
          </a:bodyPr>
          <a:lstStyle/>
          <a:p>
            <a:pPr algn="l">
              <a:defRPr/>
            </a:pPr>
            <a:r>
              <a:rPr lang="en-US" sz="3200" b="1" dirty="0">
                <a:solidFill>
                  <a:srgbClr val="C00000"/>
                </a:solidFill>
                <a:latin typeface="Times New Roman" panose="02020603050405020304" pitchFamily="18" charset="0"/>
                <a:cs typeface="Times New Roman" panose="02020603050405020304" pitchFamily="18" charset="0"/>
              </a:rPr>
              <a:t>7. Mạch so </a:t>
            </a:r>
            <a:r>
              <a:rPr lang="en-US" sz="3200" b="1" dirty="0" err="1" smtClean="0">
                <a:solidFill>
                  <a:srgbClr val="C00000"/>
                </a:solidFill>
                <a:latin typeface="Times New Roman" panose="02020603050405020304" pitchFamily="18" charset="0"/>
                <a:cs typeface="Times New Roman" panose="02020603050405020304" pitchFamily="18" charset="0"/>
              </a:rPr>
              <a:t>sánh</a:t>
            </a:r>
            <a:r>
              <a:rPr lang="en-US" sz="3200" b="1" dirty="0" smtClean="0">
                <a:solidFill>
                  <a:srgbClr val="C00000"/>
                </a:solidFill>
                <a:latin typeface="Times New Roman" panose="02020603050405020304" pitchFamily="18" charset="0"/>
                <a:cs typeface="Times New Roman" panose="02020603050405020304" pitchFamily="18" charset="0"/>
              </a:rPr>
              <a:t> (1)</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7" name="Rectangle 6"/>
          <p:cNvSpPr/>
          <p:nvPr/>
        </p:nvSpPr>
        <p:spPr>
          <a:xfrm>
            <a:off x="750762" y="859288"/>
            <a:ext cx="3405099" cy="523220"/>
          </a:xfrm>
          <a:prstGeom prst="rect">
            <a:avLst/>
          </a:prstGeom>
        </p:spPr>
        <p:txBody>
          <a:bodyPr wrap="none">
            <a:spAutoFit/>
          </a:bodyPr>
          <a:lstStyle/>
          <a:p>
            <a:pPr marL="342900" indent="-342900">
              <a:buFont typeface="Wingdings" panose="05000000000000000000" pitchFamily="2" charset="2"/>
              <a:buChar char="v"/>
            </a:pPr>
            <a:r>
              <a:rPr lang="en-US" sz="2800" b="1" dirty="0" err="1" smtClean="0">
                <a:latin typeface="Times New Roman" panose="02020603050405020304" pitchFamily="18" charset="0"/>
                <a:cs typeface="Times New Roman" panose="02020603050405020304" pitchFamily="18" charset="0"/>
              </a:rPr>
              <a:t>Mạch</a:t>
            </a:r>
            <a:r>
              <a:rPr lang="en-US" sz="2800" b="1" dirty="0" smtClean="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so sánh 1 bit</a:t>
            </a:r>
          </a:p>
        </p:txBody>
      </p:sp>
      <mc:AlternateContent xmlns:mc="http://schemas.openxmlformats.org/markup-compatibility/2006" xmlns:a14="http://schemas.microsoft.com/office/drawing/2010/main">
        <mc:Choice Requires="a14">
          <p:sp>
            <p:nvSpPr>
              <p:cNvPr id="18" name="Rectangle 17"/>
              <p:cNvSpPr/>
              <p:nvPr/>
            </p:nvSpPr>
            <p:spPr>
              <a:xfrm>
                <a:off x="7010401" y="3452592"/>
                <a:ext cx="3464391" cy="1817036"/>
              </a:xfrm>
              <a:prstGeom prst="rect">
                <a:avLst/>
              </a:prstGeom>
            </p:spPr>
            <p:txBody>
              <a:bodyPr wrap="square">
                <a:spAutoFit/>
              </a:bodyPr>
              <a:lstStyle/>
              <a:p>
                <a:pPr marL="342900" indent="-342900" algn="just">
                  <a:spcBef>
                    <a:spcPts val="600"/>
                  </a:spcBef>
                  <a:spcAft>
                    <a:spcPts val="0"/>
                  </a:spcAft>
                  <a:buFont typeface="Symbol" panose="05050102010706020507" pitchFamily="18" charset="2"/>
                  <a:buChar char=""/>
                </a:pPr>
                <a:r>
                  <a:rPr lang="en-US" sz="2400" i="1" dirty="0">
                    <a:latin typeface="Times New Roman" panose="02020603050405020304" pitchFamily="18" charset="0"/>
                    <a:ea typeface="Calibri" panose="020F0502020204030204" pitchFamily="34" charset="0"/>
                    <a:cs typeface="Times New Roman" panose="02020603050405020304" pitchFamily="18" charset="0"/>
                  </a:rPr>
                  <a:t>Hàm ra: </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588645" algn="just">
                  <a:spcBef>
                    <a:spcPts val="600"/>
                  </a:spcBef>
                  <a:spcAft>
                    <a:spcPts val="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f(a</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i</a:t>
                </a:r>
                <a:r>
                  <a:rPr lang="en-US" sz="2400" dirty="0">
                    <a:latin typeface="Times New Roman" panose="02020603050405020304" pitchFamily="18" charset="0"/>
                    <a:ea typeface="Calibri" panose="020F0502020204030204" pitchFamily="34" charset="0"/>
                    <a:cs typeface="Times New Roman" panose="02020603050405020304" pitchFamily="18" charset="0"/>
                  </a:rPr>
                  <a:t>&lt;b</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i</a:t>
                </a:r>
                <a:r>
                  <a:rPr lang="en-US" sz="2400" dirty="0">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acc>
                      <m:acc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𝑎</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acc>
                    <m:r>
                      <a:rPr lang="en-US"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𝑏</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oMath>
                </a14:m>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588645" algn="just">
                  <a:spcBef>
                    <a:spcPts val="600"/>
                  </a:spcBef>
                  <a:spcAft>
                    <a:spcPts val="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f(ai=bi)=</a:t>
                </a:r>
                <a14:m>
                  <m:oMath xmlns:m="http://schemas.openxmlformats.org/officeDocument/2006/math">
                    <m:acc>
                      <m:acc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400">
                                <a:latin typeface="Cambria Math" panose="02040503050406030204" pitchFamily="18" charset="0"/>
                                <a:ea typeface="Calibri" panose="020F0502020204030204" pitchFamily="34" charset="0"/>
                                <a:cs typeface="Times New Roman" panose="02020603050405020304" pitchFamily="18" charset="0"/>
                              </a:rPr>
                              <m:t>a</m:t>
                            </m:r>
                          </m:e>
                          <m:sub>
                            <m:r>
                              <a:rPr lang="en-US" sz="2400">
                                <a:latin typeface="Cambria Math" panose="02040503050406030204" pitchFamily="18" charset="0"/>
                                <a:ea typeface="Calibri" panose="020F0502020204030204" pitchFamily="34" charset="0"/>
                                <a:cs typeface="Times New Roman" panose="02020603050405020304" pitchFamily="18" charset="0"/>
                              </a:rPr>
                              <m:t>1</m:t>
                            </m:r>
                          </m:sub>
                        </m:sSub>
                        <m:r>
                          <a:rPr lang="en-US" sz="24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400">
                                <a:latin typeface="Cambria Math" panose="02040503050406030204" pitchFamily="18" charset="0"/>
                                <a:ea typeface="Calibri" panose="020F0502020204030204" pitchFamily="34" charset="0"/>
                                <a:cs typeface="Times New Roman" panose="02020603050405020304" pitchFamily="18" charset="0"/>
                              </a:rPr>
                              <m:t>b</m:t>
                            </m:r>
                          </m:e>
                          <m:sub>
                            <m:r>
                              <m:rPr>
                                <m:sty m:val="p"/>
                              </m:rPr>
                              <a:rPr lang="en-US" sz="2400">
                                <a:latin typeface="Cambria Math" panose="02040503050406030204" pitchFamily="18" charset="0"/>
                                <a:ea typeface="Calibri" panose="020F0502020204030204" pitchFamily="34" charset="0"/>
                                <a:cs typeface="Times New Roman" panose="02020603050405020304" pitchFamily="18" charset="0"/>
                              </a:rPr>
                              <m:t>i</m:t>
                            </m:r>
                          </m:sub>
                        </m:sSub>
                      </m:e>
                    </m:acc>
                  </m:oMath>
                </a14:m>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588645" algn="just">
                  <a:spcBef>
                    <a:spcPts val="600"/>
                  </a:spcBef>
                  <a:spcAft>
                    <a:spcPts val="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f(ai&gt;bi)=</a:t>
                </a:r>
                <a14:m>
                  <m:oMath xmlns:m="http://schemas.openxmlformats.org/officeDocument/2006/math">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400">
                            <a:latin typeface="Cambria Math" panose="02040503050406030204" pitchFamily="18" charset="0"/>
                            <a:ea typeface="Calibri" panose="020F0502020204030204" pitchFamily="34" charset="0"/>
                            <a:cs typeface="Times New Roman" panose="02020603050405020304" pitchFamily="18" charset="0"/>
                          </a:rPr>
                          <m:t>a</m:t>
                        </m:r>
                      </m:e>
                      <m:sub>
                        <m:r>
                          <m:rPr>
                            <m:sty m:val="p"/>
                          </m:rPr>
                          <a:rPr lang="en-US" sz="2400">
                            <a:latin typeface="Cambria Math" panose="02040503050406030204" pitchFamily="18" charset="0"/>
                            <a:ea typeface="Calibri" panose="020F0502020204030204" pitchFamily="34" charset="0"/>
                            <a:cs typeface="Times New Roman" panose="02020603050405020304" pitchFamily="18" charset="0"/>
                          </a:rPr>
                          <m:t>i</m:t>
                        </m:r>
                      </m:sub>
                    </m:sSub>
                    <m:r>
                      <a:rPr lang="en-US" sz="2400">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400">
                                <a:latin typeface="Cambria Math" panose="02040503050406030204" pitchFamily="18" charset="0"/>
                                <a:ea typeface="Calibri" panose="020F0502020204030204" pitchFamily="34" charset="0"/>
                                <a:cs typeface="Times New Roman" panose="02020603050405020304" pitchFamily="18" charset="0"/>
                              </a:rPr>
                              <m:t>b</m:t>
                            </m:r>
                          </m:e>
                          <m:sub>
                            <m:r>
                              <m:rPr>
                                <m:sty m:val="p"/>
                              </m:rPr>
                              <a:rPr lang="en-US" sz="2400">
                                <a:latin typeface="Cambria Math" panose="02040503050406030204" pitchFamily="18" charset="0"/>
                                <a:ea typeface="Calibri" panose="020F0502020204030204" pitchFamily="34" charset="0"/>
                                <a:cs typeface="Times New Roman" panose="02020603050405020304" pitchFamily="18" charset="0"/>
                              </a:rPr>
                              <m:t>i</m:t>
                            </m:r>
                          </m:sub>
                        </m:sSub>
                      </m:e>
                    </m:acc>
                  </m:oMath>
                </a14:m>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7010401" y="3452592"/>
                <a:ext cx="3464391" cy="1817036"/>
              </a:xfrm>
              <a:prstGeom prst="rect">
                <a:avLst/>
              </a:prstGeom>
              <a:blipFill>
                <a:blip r:embed="rId2"/>
                <a:stretch>
                  <a:fillRect l="-2817" t="-3356" b="-7047"/>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1693302" y="3200400"/>
            <a:ext cx="5181600" cy="2682240"/>
          </a:xfrm>
          <a:prstGeom prst="rect">
            <a:avLst/>
          </a:prstGeom>
        </p:spPr>
      </p:pic>
      <p:pic>
        <p:nvPicPr>
          <p:cNvPr id="3" name="Picture 2"/>
          <p:cNvPicPr>
            <a:picLocks noChangeAspect="1"/>
          </p:cNvPicPr>
          <p:nvPr/>
        </p:nvPicPr>
        <p:blipFill>
          <a:blip r:embed="rId4"/>
          <a:stretch>
            <a:fillRect/>
          </a:stretch>
        </p:blipFill>
        <p:spPr>
          <a:xfrm>
            <a:off x="4495550" y="1421727"/>
            <a:ext cx="4824018" cy="13214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1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10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8707075-541A-4CB2-8C7D-C1C20183CA57}" type="slidenum">
              <a:rPr lang="en-US" smtClean="0"/>
              <a:pPr/>
              <a:t>98</a:t>
            </a:fld>
            <a:endParaRPr lang="en-US" dirty="0"/>
          </a:p>
        </p:txBody>
      </p:sp>
      <p:sp>
        <p:nvSpPr>
          <p:cNvPr id="5" name="Rectangle 4"/>
          <p:cNvSpPr/>
          <p:nvPr/>
        </p:nvSpPr>
        <p:spPr>
          <a:xfrm>
            <a:off x="341086" y="898799"/>
            <a:ext cx="4605748" cy="523220"/>
          </a:xfrm>
          <a:prstGeom prst="rect">
            <a:avLst/>
          </a:prstGeom>
        </p:spPr>
        <p:txBody>
          <a:bodyPr wrap="none">
            <a:spAutoFit/>
          </a:bodyPr>
          <a:lstStyle/>
          <a:p>
            <a:pPr marL="342900" indent="-342900">
              <a:buFont typeface="Wingdings" panose="05000000000000000000" pitchFamily="2" charset="2"/>
              <a:buChar char="v"/>
            </a:pPr>
            <a:r>
              <a:rPr lang="en-US" sz="2800" b="1" dirty="0" smtClean="0"/>
              <a:t> </a:t>
            </a:r>
            <a:r>
              <a:rPr lang="en-US" sz="2800" b="1" dirty="0"/>
              <a:t>Mạch so sánh nhiều bit</a:t>
            </a:r>
          </a:p>
        </p:txBody>
      </p:sp>
      <p:sp>
        <p:nvSpPr>
          <p:cNvPr id="3" name="Rectangle 2"/>
          <p:cNvSpPr/>
          <p:nvPr/>
        </p:nvSpPr>
        <p:spPr>
          <a:xfrm>
            <a:off x="488768" y="4552174"/>
            <a:ext cx="1649811" cy="461665"/>
          </a:xfrm>
          <a:prstGeom prst="rect">
            <a:avLst/>
          </a:prstGeom>
        </p:spPr>
        <p:txBody>
          <a:bodyPr wrap="none">
            <a:spAutoFit/>
          </a:bodyPr>
          <a:lstStyle/>
          <a:p>
            <a:pPr marL="342900" indent="-342900" algn="just">
              <a:spcBef>
                <a:spcPts val="600"/>
              </a:spcBef>
              <a:spcAft>
                <a:spcPts val="0"/>
              </a:spcAft>
              <a:buFont typeface="Symbol" panose="05050102010706020507" pitchFamily="18" charset="2"/>
              <a:buChar char=""/>
            </a:pPr>
            <a:r>
              <a:rPr lang="en-US" sz="2400" b="1" dirty="0">
                <a:latin typeface="Times New Roman" panose="02020603050405020304" pitchFamily="18" charset="0"/>
                <a:ea typeface="Calibri" panose="020F0502020204030204" pitchFamily="34" charset="0"/>
                <a:cs typeface="Times New Roman" panose="02020603050405020304" pitchFamily="18" charset="0"/>
              </a:rPr>
              <a:t>Hàm ra:</a:t>
            </a:r>
          </a:p>
        </p:txBody>
      </p:sp>
      <p:pic>
        <p:nvPicPr>
          <p:cNvPr id="8" name="Picture 7"/>
          <p:cNvPicPr>
            <a:picLocks noChangeAspect="1"/>
          </p:cNvPicPr>
          <p:nvPr/>
        </p:nvPicPr>
        <p:blipFill>
          <a:blip r:embed="rId2"/>
          <a:stretch>
            <a:fillRect/>
          </a:stretch>
        </p:blipFill>
        <p:spPr>
          <a:xfrm>
            <a:off x="488768" y="5221714"/>
            <a:ext cx="8971901" cy="443057"/>
          </a:xfrm>
          <a:prstGeom prst="rect">
            <a:avLst/>
          </a:prstGeom>
        </p:spPr>
      </p:pic>
      <p:sp>
        <p:nvSpPr>
          <p:cNvPr id="9" name="Rectangle 8"/>
          <p:cNvSpPr/>
          <p:nvPr/>
        </p:nvSpPr>
        <p:spPr>
          <a:xfrm>
            <a:off x="-130510" y="5737727"/>
            <a:ext cx="1590179" cy="369332"/>
          </a:xfrm>
          <a:prstGeom prst="rect">
            <a:avLst/>
          </a:prstGeom>
        </p:spPr>
        <p:txBody>
          <a:bodyPr wrap="none">
            <a:spAutoFit/>
          </a:bodyPr>
          <a:lstStyle/>
          <a:p>
            <a:pPr marL="1170305" indent="-581660" algn="just">
              <a:spcBef>
                <a:spcPts val="600"/>
              </a:spcBef>
              <a:spcAft>
                <a:spcPts val="0"/>
              </a:spcAft>
            </a:pPr>
            <a:r>
              <a:rPr lang="en-US" dirty="0">
                <a:latin typeface="Times New Roman" panose="02020603050405020304" pitchFamily="18" charset="0"/>
                <a:ea typeface="Calibri" panose="020F0502020204030204" pitchFamily="34" charset="0"/>
                <a:cs typeface="Times New Roman" panose="02020603050405020304" pitchFamily="18" charset="0"/>
              </a:rPr>
              <a:t>f(A=B)=</a:t>
            </a:r>
          </a:p>
        </p:txBody>
      </p:sp>
      <p:sp>
        <p:nvSpPr>
          <p:cNvPr id="10" name="Rectangle 9"/>
          <p:cNvSpPr/>
          <p:nvPr/>
        </p:nvSpPr>
        <p:spPr>
          <a:xfrm>
            <a:off x="-130511" y="6197219"/>
            <a:ext cx="1590179" cy="369332"/>
          </a:xfrm>
          <a:prstGeom prst="rect">
            <a:avLst/>
          </a:prstGeom>
        </p:spPr>
        <p:txBody>
          <a:bodyPr wrap="none">
            <a:spAutoFit/>
          </a:bodyPr>
          <a:lstStyle/>
          <a:p>
            <a:pPr marL="1170305" indent="-581660" algn="just">
              <a:spcBef>
                <a:spcPts val="600"/>
              </a:spcBef>
              <a:spcAft>
                <a:spcPts val="0"/>
              </a:spcAft>
            </a:pPr>
            <a:r>
              <a:rPr lang="en-US" dirty="0">
                <a:latin typeface="Times New Roman" panose="02020603050405020304" pitchFamily="18" charset="0"/>
                <a:ea typeface="Calibri" panose="020F0502020204030204" pitchFamily="34" charset="0"/>
                <a:cs typeface="Times New Roman" panose="02020603050405020304" pitchFamily="18" charset="0"/>
              </a:rPr>
              <a:t>f(A&gt;B)=</a:t>
            </a:r>
          </a:p>
        </p:txBody>
      </p:sp>
      <p:pic>
        <p:nvPicPr>
          <p:cNvPr id="6" name="Picture 5"/>
          <p:cNvPicPr>
            <a:picLocks noChangeAspect="1"/>
          </p:cNvPicPr>
          <p:nvPr/>
        </p:nvPicPr>
        <p:blipFill>
          <a:blip r:embed="rId3"/>
          <a:stretch>
            <a:fillRect/>
          </a:stretch>
        </p:blipFill>
        <p:spPr>
          <a:xfrm>
            <a:off x="5632064" y="1055579"/>
            <a:ext cx="6211071" cy="3748060"/>
          </a:xfrm>
          <a:prstGeom prst="rect">
            <a:avLst/>
          </a:prstGeom>
        </p:spPr>
      </p:pic>
      <p:sp>
        <p:nvSpPr>
          <p:cNvPr id="11" name="Title 1"/>
          <p:cNvSpPr>
            <a:spLocks noGrp="1"/>
          </p:cNvSpPr>
          <p:nvPr>
            <p:ph type="title"/>
          </p:nvPr>
        </p:nvSpPr>
        <p:spPr>
          <a:xfrm>
            <a:off x="116115" y="119184"/>
            <a:ext cx="9525000" cy="715962"/>
          </a:xfrm>
        </p:spPr>
        <p:txBody>
          <a:bodyPr vert="horz" lIns="91440" tIns="45720" rIns="91440" bIns="45720" rtlCol="0" anchor="ctr">
            <a:noAutofit/>
          </a:bodyPr>
          <a:lstStyle/>
          <a:p>
            <a:pPr algn="l">
              <a:defRPr/>
            </a:pPr>
            <a:r>
              <a:rPr lang="en-US" sz="3200" b="1" dirty="0">
                <a:solidFill>
                  <a:srgbClr val="C00000"/>
                </a:solidFill>
                <a:latin typeface="Times New Roman" panose="02020603050405020304" pitchFamily="18" charset="0"/>
                <a:cs typeface="Times New Roman" panose="02020603050405020304" pitchFamily="18" charset="0"/>
              </a:rPr>
              <a:t>7. Mạch so </a:t>
            </a:r>
            <a:r>
              <a:rPr lang="en-US" sz="3200" b="1" dirty="0" err="1" smtClean="0">
                <a:solidFill>
                  <a:srgbClr val="C00000"/>
                </a:solidFill>
                <a:latin typeface="Times New Roman" panose="02020603050405020304" pitchFamily="18" charset="0"/>
                <a:cs typeface="Times New Roman" panose="02020603050405020304" pitchFamily="18" charset="0"/>
              </a:rPr>
              <a:t>sánh</a:t>
            </a:r>
            <a:r>
              <a:rPr lang="en-US" sz="3200" b="1" dirty="0" smtClean="0">
                <a:solidFill>
                  <a:srgbClr val="C00000"/>
                </a:solidFill>
                <a:latin typeface="Times New Roman" panose="02020603050405020304" pitchFamily="18" charset="0"/>
                <a:cs typeface="Times New Roman" panose="02020603050405020304" pitchFamily="18" charset="0"/>
              </a:rPr>
              <a:t> (2)</a:t>
            </a:r>
            <a:endParaRPr lang="en-US" sz="32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853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1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9" grpId="0"/>
      <p:bldP spid="1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A228536-E06C-4246-9921-5981D42A0643}"/>
              </a:ext>
            </a:extLst>
          </p:cNvPr>
          <p:cNvSpPr txBox="1"/>
          <p:nvPr/>
        </p:nvSpPr>
        <p:spPr>
          <a:xfrm>
            <a:off x="2116591" y="3425621"/>
            <a:ext cx="4081009" cy="707886"/>
          </a:xfrm>
          <a:prstGeom prst="rect">
            <a:avLst/>
          </a:prstGeom>
          <a:noFill/>
        </p:spPr>
        <p:txBody>
          <a:bodyPr wrap="square" rtlCol="0">
            <a:spAutoFit/>
            <a:scene3d>
              <a:camera prst="orthographicFront"/>
              <a:lightRig rig="threePt" dir="t"/>
            </a:scene3d>
            <a:sp3d contourW="12700"/>
          </a:bodyPr>
          <a:lstStyle/>
          <a:p>
            <a:r>
              <a:rPr lang="en-US" altLang="zh-CN" sz="4000" b="1" dirty="0" smtClean="0">
                <a:solidFill>
                  <a:schemeClr val="bg2">
                    <a:lumMod val="25000"/>
                  </a:schemeClr>
                </a:solidFill>
                <a:latin typeface="Times New Roman" panose="02020603050405020304" pitchFamily="18" charset="0"/>
                <a:cs typeface="Times New Roman" panose="02020603050405020304" pitchFamily="18" charset="0"/>
              </a:rPr>
              <a:t>MẠCH DÃY</a:t>
            </a:r>
            <a:endParaRPr lang="en-US" altLang="zh-CN" sz="4000" b="1"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41B40FC-AF12-4F69-9B18-F1E03889576A}"/>
              </a:ext>
            </a:extLst>
          </p:cNvPr>
          <p:cNvSpPr txBox="1"/>
          <p:nvPr/>
        </p:nvSpPr>
        <p:spPr>
          <a:xfrm>
            <a:off x="0" y="2540066"/>
            <a:ext cx="7192963" cy="769441"/>
          </a:xfrm>
          <a:prstGeom prst="rect">
            <a:avLst/>
          </a:prstGeom>
          <a:noFill/>
        </p:spPr>
        <p:txBody>
          <a:bodyPr wrap="square" rtlCol="0">
            <a:spAutoFit/>
            <a:scene3d>
              <a:camera prst="orthographicFront"/>
              <a:lightRig rig="threePt" dir="t"/>
            </a:scene3d>
            <a:sp3d contourW="12700"/>
          </a:bodyPr>
          <a:lstStyle/>
          <a:p>
            <a:pPr algn="ctr"/>
            <a:r>
              <a:rPr lang="en-US" altLang="zh-CN" sz="4400" b="1" dirty="0" err="1" smtClean="0">
                <a:solidFill>
                  <a:schemeClr val="bg2">
                    <a:lumMod val="25000"/>
                  </a:schemeClr>
                </a:solidFill>
                <a:latin typeface="Times New Roman" panose="02020603050405020304" pitchFamily="18" charset="0"/>
                <a:ea typeface="时尚中黑简体" panose="01010104010101010101" pitchFamily="2" charset="-122"/>
                <a:cs typeface="Times New Roman" panose="02020603050405020304" pitchFamily="18" charset="0"/>
              </a:rPr>
              <a:t>Chương</a:t>
            </a:r>
            <a:r>
              <a:rPr lang="en-US" altLang="zh-CN" sz="4400" b="1" dirty="0" smtClean="0">
                <a:solidFill>
                  <a:schemeClr val="bg2">
                    <a:lumMod val="25000"/>
                  </a:schemeClr>
                </a:solidFill>
                <a:latin typeface="Times New Roman" panose="02020603050405020304" pitchFamily="18" charset="0"/>
                <a:ea typeface="时尚中黑简体" panose="01010104010101010101" pitchFamily="2" charset="-122"/>
                <a:cs typeface="Times New Roman" panose="02020603050405020304" pitchFamily="18" charset="0"/>
              </a:rPr>
              <a:t> </a:t>
            </a:r>
            <a:r>
              <a:rPr lang="en-US" altLang="zh-CN" sz="4400" b="1" dirty="0">
                <a:solidFill>
                  <a:schemeClr val="bg2">
                    <a:lumMod val="25000"/>
                  </a:schemeClr>
                </a:solidFill>
                <a:latin typeface="Times New Roman" panose="02020603050405020304" pitchFamily="18" charset="0"/>
                <a:ea typeface="时尚中黑简体" panose="01010104010101010101" pitchFamily="2" charset="-122"/>
                <a:cs typeface="Times New Roman" panose="02020603050405020304" pitchFamily="18" charset="0"/>
              </a:rPr>
              <a:t>3</a:t>
            </a:r>
            <a:endParaRPr lang="zh-CN" altLang="en-US" sz="4400" b="1" dirty="0">
              <a:solidFill>
                <a:schemeClr val="bg2">
                  <a:lumMod val="25000"/>
                </a:schemeClr>
              </a:solidFill>
              <a:latin typeface="Times New Roman" panose="02020603050405020304" pitchFamily="18" charset="0"/>
              <a:ea typeface="时尚中黑简体" panose="01010104010101010101" pitchFamily="2" charset="-122"/>
              <a:cs typeface="Times New Roman" panose="02020603050405020304" pitchFamily="18" charset="0"/>
            </a:endParaRPr>
          </a:p>
        </p:txBody>
      </p:sp>
    </p:spTree>
    <p:extLst>
      <p:ext uri="{BB962C8B-B14F-4D97-AF65-F5344CB8AC3E}">
        <p14:creationId xmlns:p14="http://schemas.microsoft.com/office/powerpoint/2010/main" val="168570894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EDF74C268BE4D8468B56C7EC16876C20" ma:contentTypeVersion="0" ma:contentTypeDescription="Tạo tài liệu mới." ma:contentTypeScope="" ma:versionID="b0a258279d712efa236098327d53f32f">
  <xsd:schema xmlns:xsd="http://www.w3.org/2001/XMLSchema" xmlns:xs="http://www.w3.org/2001/XMLSchema" xmlns:p="http://schemas.microsoft.com/office/2006/metadata/properties" targetNamespace="http://schemas.microsoft.com/office/2006/metadata/properties" ma:root="true" ma:fieldsID="6ef506a9e505cd8b2c704d12ca9a8d7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87B9B75-D9E0-4D4F-A53C-EA2823DACA26}"/>
</file>

<file path=customXml/itemProps2.xml><?xml version="1.0" encoding="utf-8"?>
<ds:datastoreItem xmlns:ds="http://schemas.openxmlformats.org/officeDocument/2006/customXml" ds:itemID="{00B2C030-AA53-47DF-8358-B71BE0EAD319}"/>
</file>

<file path=customXml/itemProps3.xml><?xml version="1.0" encoding="utf-8"?>
<ds:datastoreItem xmlns:ds="http://schemas.openxmlformats.org/officeDocument/2006/customXml" ds:itemID="{1C7805A1-B8E7-4658-8CB3-7640D75E381F}"/>
</file>

<file path=docProps/app.xml><?xml version="1.0" encoding="utf-8"?>
<Properties xmlns="http://schemas.openxmlformats.org/officeDocument/2006/extended-properties" xmlns:vt="http://schemas.openxmlformats.org/officeDocument/2006/docPropsVTypes">
  <Template>Office Theme</Template>
  <TotalTime>19953</TotalTime>
  <Words>10647</Words>
  <Application>Microsoft Office PowerPoint</Application>
  <PresentationFormat>Widescreen</PresentationFormat>
  <Paragraphs>3133</Paragraphs>
  <Slides>150</Slides>
  <Notes>15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3</vt:i4>
      </vt:variant>
      <vt:variant>
        <vt:lpstr>Slide Titles</vt:lpstr>
      </vt:variant>
      <vt:variant>
        <vt:i4>150</vt:i4>
      </vt:variant>
    </vt:vector>
  </HeadingPairs>
  <TitlesOfParts>
    <vt:vector size="163" baseType="lpstr">
      <vt:lpstr>宋体</vt:lpstr>
      <vt:lpstr>Arial</vt:lpstr>
      <vt:lpstr>Calibri</vt:lpstr>
      <vt:lpstr>Cambria Math</vt:lpstr>
      <vt:lpstr>Symbol</vt:lpstr>
      <vt:lpstr>Times New Roman</vt:lpstr>
      <vt:lpstr>Wingdings</vt:lpstr>
      <vt:lpstr>Wingdings 2</vt:lpstr>
      <vt:lpstr>时尚中黑简体</vt:lpstr>
      <vt:lpstr>Office Theme</vt:lpstr>
      <vt:lpstr>Image</vt:lpstr>
      <vt:lpstr>Equation</vt:lpstr>
      <vt:lpstr>Visio</vt:lpstr>
      <vt:lpstr>PowerPoint Presentation</vt:lpstr>
      <vt:lpstr>GIỚI THIỆU HỌC PHẦN</vt:lpstr>
      <vt:lpstr>TÀI LIỆU THAM KHẢO</vt:lpstr>
      <vt:lpstr>PowerPoint Presentation</vt:lpstr>
      <vt:lpstr>PowerPoint Presentation</vt:lpstr>
      <vt:lpstr>MỤC TIÊU </vt:lpstr>
      <vt:lpstr>NỘI DUNG</vt:lpstr>
      <vt:lpstr>1.1.1. Tín hiệu số</vt:lpstr>
      <vt:lpstr>1.1.2. Chuyển đổi tín hiệu analog thành tín hiệu digital</vt:lpstr>
      <vt:lpstr>1.2. Hệ thống đếm</vt:lpstr>
      <vt:lpstr>1.2.2. Chuyển đổi giữa các hệ đếm (1)</vt:lpstr>
      <vt:lpstr>PowerPoint Presentation</vt:lpstr>
      <vt:lpstr>PowerPoint Presentation</vt:lpstr>
      <vt:lpstr>PowerPoint Presentation</vt:lpstr>
      <vt:lpstr>1.2.3. Các phép toán số học (không dấu) trong hệ nhị phân</vt:lpstr>
      <vt:lpstr>PowerPoint Presentation</vt:lpstr>
      <vt:lpstr>PowerPoint Presentation</vt:lpstr>
      <vt:lpstr>PowerPoint Presentation</vt:lpstr>
      <vt:lpstr>Ví dụ cộng các số có dấu</vt:lpstr>
      <vt:lpstr>Ví dụ cộng các số có dấu</vt:lpstr>
      <vt:lpstr>1.3. Mã hóa nhị phân (1)</vt:lpstr>
      <vt:lpstr>1.3. Mã hóa nhị phân (2)</vt:lpstr>
      <vt:lpstr>1.3. Mã hóa nhị phân (3)</vt:lpstr>
      <vt:lpstr>1.3. Mã hóa nhị phân (4)</vt:lpstr>
      <vt:lpstr>PowerPoint Presentation</vt:lpstr>
      <vt:lpstr>MỤC TIÊU </vt:lpstr>
      <vt:lpstr>NỘI DUNG</vt:lpstr>
      <vt:lpstr>2.1. Các phép toán logic cơ bản</vt:lpstr>
      <vt:lpstr>2.2. Các định lý, tính chất của đại số Boole (1)</vt:lpstr>
      <vt:lpstr>2.2. Các định lý, tính chất của đại số Boole (2)</vt:lpstr>
      <vt:lpstr>2.2. Các định lý, tính chất của đại số Boole (3)</vt:lpstr>
      <vt:lpstr>2.3. Hàm logic và các phương pháp biểu diễn hàm logic (1)</vt:lpstr>
      <vt:lpstr>2.3. Hàm logic và các phương pháp biểu diễn hàm logic (2)</vt:lpstr>
      <vt:lpstr>2.3. Hàm logic và các phương pháp biểu diễn hàm logic (3)</vt:lpstr>
      <vt:lpstr>2.3. Hàm logic và các phương pháp biểu diễn hàm logic (4)</vt:lpstr>
      <vt:lpstr>2.3. Hàm logic và các phương pháp biểu diễn hàm logic (5)</vt:lpstr>
      <vt:lpstr>2.3. Hàm logic và các phương pháp biểu diễn hàm logic (6)</vt:lpstr>
      <vt:lpstr>Biểu diễn hàm logic dưới dạng số</vt:lpstr>
      <vt:lpstr>2.4. Tối thiểu hàm logic</vt:lpstr>
      <vt:lpstr>PowerPoint Presentation</vt:lpstr>
      <vt:lpstr>Phương pháp nhóm số hạng</vt:lpstr>
      <vt:lpstr>Loại bỏ số hạng thừa</vt:lpstr>
      <vt:lpstr>Ví dụ tối thiểu hàm logic bằng đại số</vt:lpstr>
      <vt:lpstr>PowerPoint Presentation</vt:lpstr>
      <vt:lpstr>Quy tắc nhóm (dạng tuyển chính quy)</vt:lpstr>
      <vt:lpstr>Ví dụ 1</vt:lpstr>
      <vt:lpstr>Trường hợp đặc biệt</vt:lpstr>
      <vt:lpstr>Quy tắc nhóm (dạng hội chính quy)</vt:lpstr>
      <vt:lpstr>Ví dụ tối thiểu hàm logic bằng bảng Karnaugh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Ví dụ</vt:lpstr>
      <vt:lpstr>Ví dụ thiết kế mạch logic</vt:lpstr>
      <vt:lpstr>PowerPoint Presentation</vt:lpstr>
      <vt:lpstr>PowerPoint Presentation</vt:lpstr>
      <vt:lpstr>PowerPoint Presentation</vt:lpstr>
      <vt:lpstr>PowerPoint Presentation</vt:lpstr>
      <vt:lpstr>PowerPoint Presentation</vt:lpstr>
      <vt:lpstr>PowerPoint Presentation</vt:lpstr>
      <vt:lpstr>MỤC TIÊU </vt:lpstr>
      <vt:lpstr>NỘI DUNG</vt:lpstr>
      <vt:lpstr>3.1. Khái niệm mạch logic tổ hợp</vt:lpstr>
      <vt:lpstr>3.2. Phân tích mạch logic tổ hợp (1)</vt:lpstr>
      <vt:lpstr>3.2. Phân tích mạch logic tổ hợp (2)</vt:lpstr>
      <vt:lpstr>Bài tập phân tích mạch tổ hợp</vt:lpstr>
      <vt:lpstr>3.3. Thiết kế mạch logic tổ hợp – Các bước thực hiện</vt:lpstr>
      <vt:lpstr>3.2. Phân tích mạch logic tổ hợp – Ví dụ (1)</vt:lpstr>
      <vt:lpstr>3.2. Phân tích mạch logic tổ hợp – Ví dụ (2)</vt:lpstr>
      <vt:lpstr>Bài tập thiết kế mạch tổ hợp</vt:lpstr>
      <vt:lpstr>2.4. Một số mạch tổ hợp thông dụng</vt:lpstr>
      <vt:lpstr>mạch mã hóa (1)</vt:lpstr>
      <vt:lpstr>Mạch mã hóa (2)</vt:lpstr>
      <vt:lpstr>Mạch mã hóa (3)</vt:lpstr>
      <vt:lpstr>Mạch chuyển mã (1)</vt:lpstr>
      <vt:lpstr>Mạch chuyển mã (2)</vt:lpstr>
      <vt:lpstr>Mạch giải mã 74LS138</vt:lpstr>
      <vt:lpstr>Mạch giải mã 74LS138 – Ví dụ thiết kế mạch tổ hợp (1)</vt:lpstr>
      <vt:lpstr>Mạch giải mã 74LS138 – Ví dụ thiết kế mạch tổ hợp (2)</vt:lpstr>
      <vt:lpstr>Bài tập thiết kế mạch tổ hợp sử dụng mạch giải mã 74LS138</vt:lpstr>
      <vt:lpstr>4. Mạch dồn kênh - MUX (1)</vt:lpstr>
      <vt:lpstr>4. Mạch dồn kênh - MUX (2)</vt:lpstr>
      <vt:lpstr>4. Mạch dồn kênh - MUX (3)</vt:lpstr>
      <vt:lpstr>4. Mạch dồn kênh – Ví dụ 1: Thiết kế mạch tổ hợp (1)</vt:lpstr>
      <vt:lpstr>4. Mạch dồn kênh – Ví dụ 1: Thiết kế mạch tổ hợp (2)</vt:lpstr>
      <vt:lpstr>4. Mạch dồn kênh – Ví dụ 2: Thiết kế mạch tổ hợp (2)</vt:lpstr>
      <vt:lpstr>Bài tập thiết kế mạch tổ hợp sử dụng mạch  dồn kênh</vt:lpstr>
      <vt:lpstr>5. Mạch phân kênh -DEMUX</vt:lpstr>
      <vt:lpstr>6. Mạch cộng (1)</vt:lpstr>
      <vt:lpstr>6. Mạch cộng (2)</vt:lpstr>
      <vt:lpstr>6. Mạch cộng (3)</vt:lpstr>
      <vt:lpstr>7. Mạch so sánh (1)</vt:lpstr>
      <vt:lpstr>7. Mạch so sánh (2)</vt:lpstr>
      <vt:lpstr>PowerPoint Presentation</vt:lpstr>
      <vt:lpstr>MỤC TIÊU </vt:lpstr>
      <vt:lpstr>NỘI DUNG</vt:lpstr>
      <vt:lpstr>4.1. Khái niệm mạch dãy</vt:lpstr>
      <vt:lpstr>4.2. Mô hình toán học của mạch dãy</vt:lpstr>
      <vt:lpstr>4.3. Biểu diễn mạch dãy (1)</vt:lpstr>
      <vt:lpstr>4.3. Biểu diễn mạch dãy (2)</vt:lpstr>
      <vt:lpstr>4.3. Biểu diễn mạch dãy (3)</vt:lpstr>
      <vt:lpstr>4.4. Phần tử nhớ - Khái niệm</vt:lpstr>
      <vt:lpstr>4.4. Phần tử nhớ (RS-FF)</vt:lpstr>
      <vt:lpstr>4.4. Phần tử nhớ (JK-FF)</vt:lpstr>
      <vt:lpstr>4.4. Phần tử nhớ (D-FF)</vt:lpstr>
      <vt:lpstr>4.4. Phần tử nhớ (T-FF)</vt:lpstr>
      <vt:lpstr>4.5. Thiết kế mạch dãy</vt:lpstr>
      <vt:lpstr>4.5. Thiết kế mạch dãy – Tối thiểu các trạng thái trong (1)</vt:lpstr>
      <vt:lpstr>4.5. Thiết kế mạch dãy – Tối thiểu các trạng thái trong (2)</vt:lpstr>
      <vt:lpstr>5.5. Thiết kế mạch dãy – Tối thiểu các trạng thái trong (3)</vt:lpstr>
      <vt:lpstr>4.5. Thiết kế mạch dãy – Tối thiểu các trạng thái trong (4)</vt:lpstr>
      <vt:lpstr>4.5. Thiết kế mạch dãy – Tối thiểu các trạng thái trong (5)</vt:lpstr>
      <vt:lpstr>4.5. Thiết kế mạch dãy – Tối thiểu các trạng thái trong (6)</vt:lpstr>
      <vt:lpstr>4.5. Thiết kế mạch dãy – Mã hóa các TT trong, tín hiệu vào/ra</vt:lpstr>
      <vt:lpstr>4.5. Thiết kế mạch dãy – Xây dựng bảng kích</vt:lpstr>
      <vt:lpstr>4.5. Thiết kế mạch dãy – Phương trình kích, sơ đồ mạch</vt:lpstr>
      <vt:lpstr>Ví dụ thiết kế mạch dãy (1)</vt:lpstr>
      <vt:lpstr>Ví dụ thiết kế mạch dãy (2)</vt:lpstr>
      <vt:lpstr>Ví dụ thiết kế mạch dãy (3)</vt:lpstr>
      <vt:lpstr>Ví dụ thiết kế mạch dãy (4)</vt:lpstr>
      <vt:lpstr>Ví dụ thiết kế mạch dãy (5)</vt:lpstr>
      <vt:lpstr>Thiết kế bộ đếm không đồng bộ - cơ số 2n (1)</vt:lpstr>
      <vt:lpstr>Thiết kế bộ đếm không đồng bộ - cơ số 2n (2)</vt:lpstr>
      <vt:lpstr>Thiết kế bộ đếm không đồng bộ - cơ số  ≠ 2n (1)</vt:lpstr>
      <vt:lpstr>Thiết kế bộ đếm không đồng bộ - cơ số  ≠ 2n (2)</vt:lpstr>
      <vt:lpstr>Thiết kế bộ đếm đồng bộ </vt:lpstr>
      <vt:lpstr>PowerPoint Presentation</vt:lpstr>
      <vt:lpstr>PowerPoint Presentation</vt:lpstr>
      <vt:lpstr>4.6. Phân tích mạch dãy (1)</vt:lpstr>
      <vt:lpstr>4.6. Phân tích mạch dãy (2)</vt:lpstr>
      <vt:lpstr>4.6. Phân tích mạch dãy (3)</vt:lpstr>
      <vt:lpstr>PowerPoint Presentation</vt:lpstr>
      <vt:lpstr>MỤC TIÊU </vt:lpstr>
      <vt:lpstr>NỘI DUNG</vt:lpstr>
      <vt:lpstr>5.1. Tổng quan về PLD (1)</vt:lpstr>
      <vt:lpstr>5.1. Tổng quan về PLD (2)</vt:lpstr>
      <vt:lpstr>5.2. Kiến trúc PLD</vt:lpstr>
      <vt:lpstr>5.2.1. SPLD (1)</vt:lpstr>
      <vt:lpstr>5.2.1. SPLD (2)</vt:lpstr>
      <vt:lpstr>5.2.1. SPLD (3)</vt:lpstr>
      <vt:lpstr>5.2.1. SPLD (4)</vt:lpstr>
      <vt:lpstr>5.2.2. CPLD </vt:lpstr>
      <vt:lpstr>5.2.3. FPGA (1)</vt:lpstr>
      <vt:lpstr>5.2.3. FPGA (2)</vt:lpstr>
      <vt:lpstr>PowerPoint Presentation</vt:lpstr>
    </vt:vector>
  </TitlesOfParts>
  <Company>Hanoi University of Technology</Company>
  <LinksUpToDate>false</LinksUpToDate>
  <SharedDoc>false</SharedDoc>
  <HyperlinkBase>http://phubinh.bachkim.vn</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Bai giang Dien tu so</dc:title>
  <dc:creator>Long-Nguyen</dc:creator>
  <dc:description>Bo mon Ky thuat May tinh_x000d_
Khoa Cong nghe Thong tin_x000d_
Dai hoc Bach Khoa Ha Noi</dc:description>
  <cp:lastModifiedBy>DangHungViet</cp:lastModifiedBy>
  <cp:revision>1029</cp:revision>
  <dcterms:created xsi:type="dcterms:W3CDTF">2006-02-04T15:35:50Z</dcterms:created>
  <dcterms:modified xsi:type="dcterms:W3CDTF">2022-02-26T09:09:43Z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TC011368021033</vt:lpwstr>
  </property>
  <property fmtid="{D5CDD505-2E9C-101B-9397-08002B2CF9AE}" pid="3" name="ContentTypeId">
    <vt:lpwstr>0x010100EDF74C268BE4D8468B56C7EC16876C20</vt:lpwstr>
  </property>
</Properties>
</file>